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733" r:id="rId1"/>
  </p:sldMasterIdLst>
  <p:notesMasterIdLst>
    <p:notesMasterId r:id="rId53"/>
  </p:notesMasterIdLst>
  <p:handoutMasterIdLst>
    <p:handoutMasterId r:id="rId54"/>
  </p:handoutMasterIdLst>
  <p:sldIdLst>
    <p:sldId id="256" r:id="rId2"/>
    <p:sldId id="327" r:id="rId3"/>
    <p:sldId id="326" r:id="rId4"/>
    <p:sldId id="333" r:id="rId5"/>
    <p:sldId id="279" r:id="rId6"/>
    <p:sldId id="318" r:id="rId7"/>
    <p:sldId id="286" r:id="rId8"/>
    <p:sldId id="319" r:id="rId9"/>
    <p:sldId id="288" r:id="rId10"/>
    <p:sldId id="287" r:id="rId11"/>
    <p:sldId id="311" r:id="rId12"/>
    <p:sldId id="322" r:id="rId13"/>
    <p:sldId id="290" r:id="rId14"/>
    <p:sldId id="323" r:id="rId15"/>
    <p:sldId id="257" r:id="rId16"/>
    <p:sldId id="264" r:id="rId17"/>
    <p:sldId id="292" r:id="rId18"/>
    <p:sldId id="293" r:id="rId19"/>
    <p:sldId id="304" r:id="rId20"/>
    <p:sldId id="258" r:id="rId21"/>
    <p:sldId id="309" r:id="rId22"/>
    <p:sldId id="266" r:id="rId23"/>
    <p:sldId id="295" r:id="rId24"/>
    <p:sldId id="337" r:id="rId25"/>
    <p:sldId id="308" r:id="rId26"/>
    <p:sldId id="259" r:id="rId27"/>
    <p:sldId id="320" r:id="rId28"/>
    <p:sldId id="317" r:id="rId29"/>
    <p:sldId id="313" r:id="rId30"/>
    <p:sldId id="314" r:id="rId31"/>
    <p:sldId id="338" r:id="rId32"/>
    <p:sldId id="315" r:id="rId33"/>
    <p:sldId id="296" r:id="rId34"/>
    <p:sldId id="268" r:id="rId35"/>
    <p:sldId id="297" r:id="rId36"/>
    <p:sldId id="298" r:id="rId37"/>
    <p:sldId id="299" r:id="rId38"/>
    <p:sldId id="300" r:id="rId39"/>
    <p:sldId id="260" r:id="rId40"/>
    <p:sldId id="329" r:id="rId41"/>
    <p:sldId id="321" r:id="rId42"/>
    <p:sldId id="312" r:id="rId43"/>
    <p:sldId id="261" r:id="rId44"/>
    <p:sldId id="328" r:id="rId45"/>
    <p:sldId id="306" r:id="rId46"/>
    <p:sldId id="272" r:id="rId47"/>
    <p:sldId id="339" r:id="rId48"/>
    <p:sldId id="301" r:id="rId49"/>
    <p:sldId id="334" r:id="rId50"/>
    <p:sldId id="335" r:id="rId51"/>
    <p:sldId id="262" r:id="rId52"/>
  </p:sldIdLst>
  <p:sldSz cx="9144000" cy="6858000" type="screen4x3"/>
  <p:notesSz cx="6805613" cy="9944100"/>
  <p:custDataLst>
    <p:tags r:id="rId55"/>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ine Cardoso" initials="FC" lastIdx="33" clrIdx="0"/>
  <p:cmAuthor id="1" name="EMCDDA editor" initials="Ed" lastIdx="3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859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8994" autoAdjust="0"/>
  </p:normalViewPr>
  <p:slideViewPr>
    <p:cSldViewPr>
      <p:cViewPr>
        <p:scale>
          <a:sx n="100" d="100"/>
          <a:sy n="100" d="100"/>
        </p:scale>
        <p:origin x="-294" y="-72"/>
      </p:cViewPr>
      <p:guideLst>
        <p:guide orient="horz" pos="2160"/>
        <p:guide pos="272"/>
        <p:guide pos="54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09241B33-3437-4E6C-B17E-8710ACDAF777}" type="datetimeFigureOut">
              <a:rPr lang="en-GB" smtClean="0"/>
              <a:pPr/>
              <a:t>16/09/2016</a:t>
            </a:fld>
            <a:endParaRPr lang="en-GB" dirty="0"/>
          </a:p>
        </p:txBody>
      </p:sp>
      <p:sp>
        <p:nvSpPr>
          <p:cNvPr id="4" name="Footer Placeholder 3"/>
          <p:cNvSpPr>
            <a:spLocks noGrp="1"/>
          </p:cNvSpPr>
          <p:nvPr>
            <p:ph type="ftr" sz="quarter" idx="2"/>
          </p:nvPr>
        </p:nvSpPr>
        <p:spPr>
          <a:xfrm>
            <a:off x="1" y="9445169"/>
            <a:ext cx="2949099" cy="49720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C81859B9-9990-403E-AA19-67890E6F5F79}" type="slidenum">
              <a:rPr lang="en-GB" smtClean="0"/>
              <a:pPr/>
              <a:t>‹#›</a:t>
            </a:fld>
            <a:endParaRPr lang="en-GB" dirty="0"/>
          </a:p>
        </p:txBody>
      </p:sp>
    </p:spTree>
    <p:extLst>
      <p:ext uri="{BB962C8B-B14F-4D97-AF65-F5344CB8AC3E}">
        <p14:creationId xmlns:p14="http://schemas.microsoft.com/office/powerpoint/2010/main" xmlns="" val="338857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lang="en-GB" dirty="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91D7CBE2-EB88-451E-B493-0D6E44066C26}" type="datetimeFigureOut">
              <a:rPr lang="en-GB" smtClean="0"/>
              <a:pPr/>
              <a:t>16/09/2016</a:t>
            </a:fld>
            <a:endParaRPr lang="en-GB" dirty="0"/>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1" y="9445169"/>
            <a:ext cx="2949099" cy="497205"/>
          </a:xfrm>
          <a:prstGeom prst="rect">
            <a:avLst/>
          </a:prstGeom>
        </p:spPr>
        <p:txBody>
          <a:bodyPr vert="horz" lIns="91440" tIns="45720" rIns="91440" bIns="45720" rtlCol="0" anchor="b"/>
          <a:lstStyle>
            <a:lvl1pPr algn="l">
              <a:defRPr lang="en-GB" dirty="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8B67E339-1E27-42D0-B67F-A3AF7349EDBD}" type="slidenum">
              <a:rPr lang="en-GB" smtClean="0"/>
              <a:pPr/>
              <a:t>‹#›</a:t>
            </a:fld>
            <a:endParaRPr lang="en-GB" dirty="0"/>
          </a:p>
        </p:txBody>
      </p:sp>
    </p:spTree>
    <p:extLst>
      <p:ext uri="{BB962C8B-B14F-4D97-AF65-F5344CB8AC3E}">
        <p14:creationId xmlns:p14="http://schemas.microsoft.com/office/powerpoint/2010/main" xmlns="" val="362492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1</a:t>
            </a:fld>
            <a:endParaRPr lang="en-GB" dirty="0"/>
          </a:p>
        </p:txBody>
      </p:sp>
    </p:spTree>
    <p:extLst>
      <p:ext uri="{BB962C8B-B14F-4D97-AF65-F5344CB8AC3E}">
        <p14:creationId xmlns:p14="http://schemas.microsoft.com/office/powerpoint/2010/main" xmlns="" val="4041201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The intention is not to read</a:t>
            </a:r>
            <a:r>
              <a:rPr lang="en-GB" baseline="0" dirty="0" smtClean="0"/>
              <a:t> countries individually but to illustrate the range of variation of the values between countries.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Colour indicates significant difference between boys and girls.</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 Belgium</a:t>
            </a:r>
            <a:r>
              <a:rPr lang="en-GB" baseline="0" dirty="0" smtClean="0"/>
              <a:t> (Flanders), </a:t>
            </a:r>
            <a:r>
              <a:rPr lang="en-GB" b="1" baseline="0" dirty="0" smtClean="0"/>
              <a:t>Cyprus </a:t>
            </a:r>
            <a:r>
              <a:rPr lang="en-GB" baseline="0" dirty="0" smtClean="0"/>
              <a:t>and </a:t>
            </a:r>
            <a:r>
              <a:rPr lang="en-GB" b="1" baseline="0" dirty="0" smtClean="0"/>
              <a:t>Moldova</a:t>
            </a:r>
            <a:r>
              <a:rPr lang="en-GB" baseline="0" dirty="0" smtClean="0"/>
              <a:t>: limited geographical coverage.</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 Latvia</a:t>
            </a:r>
            <a:r>
              <a:rPr lang="en-GB" baseline="0" dirty="0" smtClean="0"/>
              <a:t>: limited comparability. </a:t>
            </a:r>
            <a:endParaRPr lang="en-GB" dirty="0" smtClean="0"/>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25</a:t>
            </a:fld>
            <a:endParaRPr lang="en-GB" dirty="0"/>
          </a:p>
        </p:txBody>
      </p:sp>
    </p:spTree>
    <p:extLst>
      <p:ext uri="{BB962C8B-B14F-4D97-AF65-F5344CB8AC3E}">
        <p14:creationId xmlns:p14="http://schemas.microsoft.com/office/powerpoint/2010/main" xmlns="" val="166591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intention is not to read</a:t>
            </a:r>
            <a:r>
              <a:rPr lang="en-GB" baseline="0" dirty="0" smtClean="0"/>
              <a:t> countries individually but to illustrate the range of variation of the values between countries </a:t>
            </a:r>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29</a:t>
            </a:fld>
            <a:endParaRPr lang="en-GB" dirty="0"/>
          </a:p>
        </p:txBody>
      </p:sp>
    </p:spTree>
    <p:extLst>
      <p:ext uri="{BB962C8B-B14F-4D97-AF65-F5344CB8AC3E}">
        <p14:creationId xmlns:p14="http://schemas.microsoft.com/office/powerpoint/2010/main" xmlns="" val="765200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smtClean="0"/>
              <a:t>The intention is not to read</a:t>
            </a:r>
            <a:r>
              <a:rPr lang="en-GB" baseline="0" dirty="0" smtClean="0"/>
              <a:t> countries individually but to illustrate the range of variation of the values between countries.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Colour indicates significant difference between boys and girls.</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 Belgium</a:t>
            </a:r>
            <a:r>
              <a:rPr lang="en-GB" baseline="0" dirty="0" smtClean="0"/>
              <a:t> (Flanders), </a:t>
            </a:r>
            <a:r>
              <a:rPr lang="en-GB" b="1" baseline="0" dirty="0" smtClean="0"/>
              <a:t>Cyprus </a:t>
            </a:r>
            <a:r>
              <a:rPr lang="en-GB" baseline="0" dirty="0" smtClean="0"/>
              <a:t>and </a:t>
            </a:r>
            <a:r>
              <a:rPr lang="en-GB" b="1" baseline="0" dirty="0" smtClean="0"/>
              <a:t>Moldova</a:t>
            </a:r>
            <a:r>
              <a:rPr lang="en-GB" baseline="0" dirty="0" smtClean="0"/>
              <a:t>: limited geographical coverage.</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 Latvia</a:t>
            </a:r>
            <a:r>
              <a:rPr lang="en-GB" baseline="0" dirty="0" smtClean="0"/>
              <a:t>: limited comparability. </a:t>
            </a:r>
            <a:endParaRPr lang="en-GB"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31</a:t>
            </a:fld>
            <a:endParaRPr lang="en-GB" dirty="0"/>
          </a:p>
        </p:txBody>
      </p:sp>
    </p:spTree>
    <p:extLst>
      <p:ext uri="{BB962C8B-B14F-4D97-AF65-F5344CB8AC3E}">
        <p14:creationId xmlns:p14="http://schemas.microsoft.com/office/powerpoint/2010/main" xmlns="" val="1778144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Colour indicates significant difference between boys and girls (not tested for Spain and United States).</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 Belgium</a:t>
            </a:r>
            <a:r>
              <a:rPr lang="en-GB" baseline="0" dirty="0" smtClean="0"/>
              <a:t> (Flanders), </a:t>
            </a:r>
            <a:r>
              <a:rPr lang="en-GB" b="1" baseline="0" dirty="0" smtClean="0"/>
              <a:t>Cyprus </a:t>
            </a:r>
            <a:r>
              <a:rPr lang="en-GB" baseline="0" dirty="0" smtClean="0"/>
              <a:t>and </a:t>
            </a:r>
            <a:r>
              <a:rPr lang="en-GB" b="1" baseline="0" dirty="0" smtClean="0"/>
              <a:t>Moldova</a:t>
            </a:r>
            <a:r>
              <a:rPr lang="en-GB" baseline="0" dirty="0" smtClean="0"/>
              <a:t>: limited geographical coverage.</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 Latvia</a:t>
            </a:r>
            <a:r>
              <a:rPr lang="en-GB" baseline="0" dirty="0" smtClean="0"/>
              <a:t>, </a:t>
            </a:r>
            <a:r>
              <a:rPr lang="en-GB" b="1" baseline="0" dirty="0" smtClean="0"/>
              <a:t>Spain</a:t>
            </a:r>
            <a:r>
              <a:rPr lang="en-GB" baseline="0" dirty="0" smtClean="0"/>
              <a:t> and </a:t>
            </a:r>
            <a:r>
              <a:rPr lang="en-GB" b="1" baseline="0" dirty="0" smtClean="0"/>
              <a:t>United States</a:t>
            </a:r>
            <a:r>
              <a:rPr lang="en-GB" baseline="0" dirty="0" smtClean="0"/>
              <a:t>: limited comparability. </a:t>
            </a:r>
            <a:endParaRPr lang="en-GB" dirty="0" smtClean="0"/>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32</a:t>
            </a:fld>
            <a:endParaRPr lang="en-GB" dirty="0"/>
          </a:p>
        </p:txBody>
      </p:sp>
    </p:spTree>
    <p:extLst>
      <p:ext uri="{BB962C8B-B14F-4D97-AF65-F5344CB8AC3E}">
        <p14:creationId xmlns:p14="http://schemas.microsoft.com/office/powerpoint/2010/main" xmlns="" val="4096382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Calibri" panose="020F0502020204030204" pitchFamily="34" charset="0"/>
              </a:rPr>
              <a:t>Note:</a:t>
            </a:r>
            <a:r>
              <a:rPr lang="en-GB" sz="1200" b="0" baseline="0" dirty="0" smtClean="0">
                <a:latin typeface="Calibri" panose="020F0502020204030204" pitchFamily="34" charset="0"/>
              </a:rPr>
              <a:t> Trend data i</a:t>
            </a:r>
            <a:r>
              <a:rPr lang="en-GB" sz="1200" b="0" dirty="0" smtClean="0">
                <a:latin typeface="Calibri" panose="020F0502020204030204" pitchFamily="34" charset="0"/>
              </a:rPr>
              <a:t>ncludes cannabis, amphetamine, cocaine, crack, ecstasy, LSD or other hallucinogens, heroin and (since 2007) GHB. Crack not included 2015 in Denmark, Estonia, Finland and Sweden.</a:t>
            </a:r>
            <a:endParaRPr lang="en-GB" sz="1200" b="0" dirty="0" smtClean="0">
              <a:solidFill>
                <a:srgbClr val="000000"/>
              </a:solidFill>
              <a:latin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33</a:t>
            </a:fld>
            <a:endParaRPr lang="en-GB" dirty="0"/>
          </a:p>
        </p:txBody>
      </p:sp>
    </p:spTree>
    <p:extLst>
      <p:ext uri="{BB962C8B-B14F-4D97-AF65-F5344CB8AC3E}">
        <p14:creationId xmlns:p14="http://schemas.microsoft.com/office/powerpoint/2010/main" xmlns="" val="284007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Calibri" panose="020F0502020204030204" pitchFamily="34" charset="0"/>
              </a:rPr>
              <a:t>Note: Trend data includes amphetamine, cocaine, crack, ecstasy, LSD or other hallucinogens, heroin and (since 2007) GHB. Crack not included 2015 in Denmark, Estonia, Finland and Sweden.</a:t>
            </a:r>
            <a:endParaRPr lang="en-GB" sz="1200" b="0" dirty="0" smtClean="0">
              <a:solidFill>
                <a:srgbClr val="000000"/>
              </a:solidFill>
              <a:latin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36</a:t>
            </a:fld>
            <a:endParaRPr lang="en-GB" dirty="0"/>
          </a:p>
        </p:txBody>
      </p:sp>
    </p:spTree>
    <p:extLst>
      <p:ext uri="{BB962C8B-B14F-4D97-AF65-F5344CB8AC3E}">
        <p14:creationId xmlns:p14="http://schemas.microsoft.com/office/powerpoint/2010/main" xmlns="" val="3961858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smtClean="0"/>
              <a:t>Slide </a:t>
            </a:r>
            <a:r>
              <a:rPr lang="en-GB" b="1" baseline="0" dirty="0" smtClean="0"/>
              <a:t>is double!</a:t>
            </a:r>
            <a:endParaRPr lang="en-GB" b="1"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40</a:t>
            </a:fld>
            <a:endParaRPr lang="en-GB" dirty="0"/>
          </a:p>
        </p:txBody>
      </p:sp>
    </p:spTree>
    <p:extLst>
      <p:ext uri="{BB962C8B-B14F-4D97-AF65-F5344CB8AC3E}">
        <p14:creationId xmlns:p14="http://schemas.microsoft.com/office/powerpoint/2010/main" xmlns="" val="1582939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intention is not to read</a:t>
            </a:r>
            <a:r>
              <a:rPr lang="en-GB" baseline="0" dirty="0" smtClean="0"/>
              <a:t> countries individually but to illustrate the range of variation of the values between countries </a:t>
            </a:r>
            <a:endParaRPr lang="en-GB" dirty="0" smtClean="0"/>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42</a:t>
            </a:fld>
            <a:endParaRPr lang="en-GB" dirty="0"/>
          </a:p>
        </p:txBody>
      </p:sp>
    </p:spTree>
    <p:extLst>
      <p:ext uri="{BB962C8B-B14F-4D97-AF65-F5344CB8AC3E}">
        <p14:creationId xmlns:p14="http://schemas.microsoft.com/office/powerpoint/2010/main" xmlns="" val="3028706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with gambling including to observe the relevant nature of the phenomena</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44</a:t>
            </a:fld>
            <a:endParaRPr lang="en-GB" dirty="0"/>
          </a:p>
        </p:txBody>
      </p:sp>
    </p:spTree>
    <p:extLst>
      <p:ext uri="{BB962C8B-B14F-4D97-AF65-F5344CB8AC3E}">
        <p14:creationId xmlns:p14="http://schemas.microsoft.com/office/powerpoint/2010/main" xmlns="" val="2332360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intention is not to read</a:t>
            </a:r>
            <a:r>
              <a:rPr lang="en-GB" baseline="0" dirty="0" smtClean="0"/>
              <a:t> countries individually but to illustrate the range of variation of the values between countries, and in this case particularly </a:t>
            </a:r>
            <a:r>
              <a:rPr lang="en-GB" b="1" u="sng" baseline="0" dirty="0" smtClean="0"/>
              <a:t>by gender</a:t>
            </a:r>
            <a:r>
              <a:rPr lang="en-GB" b="1" baseline="0" dirty="0" smtClean="0"/>
              <a:t> </a:t>
            </a:r>
            <a:endParaRPr lang="en-GB" b="1" dirty="0" smtClean="0"/>
          </a:p>
          <a:p>
            <a:endParaRPr lang="en-GB" b="1"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45</a:t>
            </a:fld>
            <a:endParaRPr lang="en-GB" dirty="0"/>
          </a:p>
        </p:txBody>
      </p:sp>
    </p:spTree>
    <p:extLst>
      <p:ext uri="{BB962C8B-B14F-4D97-AF65-F5344CB8AC3E}">
        <p14:creationId xmlns:p14="http://schemas.microsoft.com/office/powerpoint/2010/main" xmlns="" val="301838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46 European countries have participated in at least one</a:t>
            </a:r>
            <a:r>
              <a:rPr lang="en-GB" baseline="0" dirty="0" smtClean="0"/>
              <a:t> ESPAD wave.</a:t>
            </a:r>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2</a:t>
            </a:fld>
            <a:endParaRPr lang="en-GB" dirty="0"/>
          </a:p>
        </p:txBody>
      </p:sp>
    </p:spTree>
    <p:extLst>
      <p:ext uri="{BB962C8B-B14F-4D97-AF65-F5344CB8AC3E}">
        <p14:creationId xmlns:p14="http://schemas.microsoft.com/office/powerpoint/2010/main" xmlns="" val="1222433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intention is not to read</a:t>
            </a:r>
            <a:r>
              <a:rPr lang="en-GB" baseline="0" dirty="0" smtClean="0"/>
              <a:t> countries individually but to illustrate the range of variation of the values between countries, and in this case particularly </a:t>
            </a:r>
            <a:r>
              <a:rPr lang="en-GB" b="1" u="sng" baseline="0" dirty="0" smtClean="0"/>
              <a:t>by gender</a:t>
            </a:r>
            <a:r>
              <a:rPr lang="en-GB" b="1"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46</a:t>
            </a:fld>
            <a:endParaRPr lang="en-GB" dirty="0"/>
          </a:p>
        </p:txBody>
      </p:sp>
    </p:spTree>
    <p:extLst>
      <p:ext uri="{BB962C8B-B14F-4D97-AF65-F5344CB8AC3E}">
        <p14:creationId xmlns:p14="http://schemas.microsoft.com/office/powerpoint/2010/main" xmlns="" val="383702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On average, the students reported use of the internet on 5.8 days within the last 7 days</a:t>
            </a:r>
            <a:endParaRPr lang="it-IT" sz="1200" b="0" dirty="0" smtClean="0"/>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47</a:t>
            </a:fld>
            <a:endParaRPr lang="en-GB" dirty="0"/>
          </a:p>
        </p:txBody>
      </p:sp>
    </p:spTree>
    <p:extLst>
      <p:ext uri="{BB962C8B-B14F-4D97-AF65-F5344CB8AC3E}">
        <p14:creationId xmlns:p14="http://schemas.microsoft.com/office/powerpoint/2010/main" xmlns="" val="3024839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2400" dirty="0" smtClean="0"/>
              <a:t>Heavy</a:t>
            </a:r>
            <a:r>
              <a:rPr lang="en-GB" sz="2400" baseline="0" dirty="0" smtClean="0"/>
              <a:t> </a:t>
            </a:r>
            <a:r>
              <a:rPr lang="en-GB" sz="2400" dirty="0" smtClean="0"/>
              <a:t>episodic drinking still reported by a third of students </a:t>
            </a:r>
            <a:r>
              <a:rPr lang="en-GB" sz="2400" b="1" dirty="0" smtClean="0"/>
              <a:t>despite improvement between 2011 and 2015</a:t>
            </a:r>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49</a:t>
            </a:fld>
            <a:endParaRPr lang="en-GB" dirty="0"/>
          </a:p>
        </p:txBody>
      </p:sp>
    </p:spTree>
    <p:extLst>
      <p:ext uri="{BB962C8B-B14F-4D97-AF65-F5344CB8AC3E}">
        <p14:creationId xmlns:p14="http://schemas.microsoft.com/office/powerpoint/2010/main" xmlns="" val="1713895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2400" b="0" dirty="0" smtClean="0"/>
              <a:t>- Illicit drug use stabilised </a:t>
            </a:r>
            <a:r>
              <a:rPr lang="en-GB" sz="2400" b="1" dirty="0" smtClean="0"/>
              <a:t>after increases between 1995 and 2003</a:t>
            </a:r>
            <a:r>
              <a:rPr lang="en-GB" sz="2400" b="0" dirty="0" smtClean="0"/>
              <a:t>, but at high levels (18%)</a:t>
            </a:r>
          </a:p>
          <a:p>
            <a:pPr marL="0" marR="0" lvl="2" indent="0" algn="l" defTabSz="914400" rtl="0" eaLnBrk="1" fontAlgn="auto" latinLnBrk="0" hangingPunct="1">
              <a:lnSpc>
                <a:spcPct val="100000"/>
              </a:lnSpc>
              <a:spcBef>
                <a:spcPts val="0"/>
              </a:spcBef>
              <a:spcAft>
                <a:spcPts val="0"/>
              </a:spcAft>
              <a:buClrTx/>
              <a:buSzTx/>
              <a:buFontTx/>
              <a:buNone/>
              <a:tabLst/>
              <a:defRPr/>
            </a:pPr>
            <a:r>
              <a:rPr lang="en-GB" sz="2400" b="0" dirty="0" smtClean="0"/>
              <a:t>- 4% of students reported ever using </a:t>
            </a:r>
            <a:r>
              <a:rPr lang="en-GB" sz="2400" b="1" dirty="0" smtClean="0"/>
              <a:t>(LTP)</a:t>
            </a:r>
            <a:r>
              <a:rPr lang="en-GB" sz="2400" b="0" dirty="0" smtClean="0"/>
              <a:t> new psychoactive substances </a:t>
            </a:r>
            <a:r>
              <a:rPr lang="en-GB" sz="2400" b="1" dirty="0" smtClean="0"/>
              <a:t>(more than most illicit drugs other than cannabis)</a:t>
            </a:r>
          </a:p>
          <a:p>
            <a:pPr marL="0" marR="0" lvl="2" indent="0" algn="l" defTabSz="914400" rtl="0" eaLnBrk="1" fontAlgn="auto" latinLnBrk="0" hangingPunct="1">
              <a:lnSpc>
                <a:spcPct val="100000"/>
              </a:lnSpc>
              <a:spcBef>
                <a:spcPts val="0"/>
              </a:spcBef>
              <a:spcAft>
                <a:spcPts val="0"/>
              </a:spcAft>
              <a:buClrTx/>
              <a:buSzTx/>
              <a:buFontTx/>
              <a:buNone/>
              <a:tabLst/>
              <a:defRPr/>
            </a:pPr>
            <a:r>
              <a:rPr lang="en-GB" sz="2400" b="1" dirty="0" smtClean="0"/>
              <a:t>- LYP </a:t>
            </a:r>
            <a:r>
              <a:rPr lang="en-GB" sz="2400" b="0" dirty="0" smtClean="0"/>
              <a:t>for online gambling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GB" sz="2400" b="0" dirty="0" smtClean="0"/>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50</a:t>
            </a:fld>
            <a:endParaRPr lang="en-GB" dirty="0"/>
          </a:p>
        </p:txBody>
      </p:sp>
    </p:spTree>
    <p:extLst>
      <p:ext uri="{BB962C8B-B14F-4D97-AF65-F5344CB8AC3E}">
        <p14:creationId xmlns:p14="http://schemas.microsoft.com/office/powerpoint/2010/main" xmlns="" val="412840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altLang="en-US" sz="1200" dirty="0" smtClean="0">
                <a:solidFill>
                  <a:schemeClr val="bg1"/>
                </a:solidFill>
                <a:cs typeface="Geneva"/>
              </a:rPr>
              <a:t>Latvia not included in 2015 averages due to comparability issues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altLang="en-US" sz="1200" dirty="0" smtClean="0">
                <a:solidFill>
                  <a:schemeClr val="bg1"/>
                </a:solidFill>
                <a:cs typeface="Geneva"/>
              </a:rPr>
              <a:t>Trend graphics (1995-2015) are based on the 25 countries that participated </a:t>
            </a:r>
            <a:br>
              <a:rPr lang="en-GB" altLang="en-US" sz="1200" dirty="0" smtClean="0">
                <a:solidFill>
                  <a:schemeClr val="bg1"/>
                </a:solidFill>
                <a:cs typeface="Geneva"/>
              </a:rPr>
            </a:br>
            <a:r>
              <a:rPr lang="en-GB" altLang="en-US" sz="1200" dirty="0" smtClean="0">
                <a:solidFill>
                  <a:schemeClr val="bg1"/>
                </a:solidFill>
                <a:cs typeface="Geneva"/>
              </a:rPr>
              <a:t>in at least 4 waves (one of them being the last one)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altLang="en-US" sz="1200" dirty="0" smtClean="0">
                <a:solidFill>
                  <a:schemeClr val="bg1"/>
                </a:solidFill>
                <a:cs typeface="Geneva"/>
              </a:rPr>
              <a:t>The scale in the Y axis is adapted to the data presented</a:t>
            </a:r>
            <a:r>
              <a:rPr lang="en-GB" altLang="en-US" sz="1200" baseline="0" dirty="0" smtClean="0">
                <a:solidFill>
                  <a:schemeClr val="bg1"/>
                </a:solidFill>
                <a:cs typeface="Geneva"/>
              </a:rPr>
              <a:t> </a:t>
            </a:r>
            <a:r>
              <a:rPr lang="en-GB" altLang="en-US" sz="1200" dirty="0" smtClean="0">
                <a:solidFill>
                  <a:schemeClr val="bg1"/>
                </a:solidFill>
                <a:cs typeface="Geneva"/>
              </a:rPr>
              <a:t>to make the trends of interest more visible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GB" altLang="en-US" sz="1200" dirty="0" smtClean="0">
              <a:solidFill>
                <a:schemeClr val="bg1"/>
              </a:solidFill>
              <a:cs typeface="Geneva"/>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GB" altLang="en-US" sz="1200" dirty="0" smtClean="0">
              <a:solidFill>
                <a:schemeClr val="bg1"/>
              </a:solidFill>
              <a:cs typeface="Geneva"/>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GB" altLang="en-US" sz="1200" dirty="0" smtClean="0">
              <a:solidFill>
                <a:schemeClr val="bg1"/>
              </a:solidFill>
              <a:cs typeface="Geneva"/>
            </a:endParaRPr>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7</a:t>
            </a:fld>
            <a:endParaRPr lang="en-GB" dirty="0"/>
          </a:p>
        </p:txBody>
      </p:sp>
    </p:spTree>
    <p:extLst>
      <p:ext uri="{BB962C8B-B14F-4D97-AF65-F5344CB8AC3E}">
        <p14:creationId xmlns:p14="http://schemas.microsoft.com/office/powerpoint/2010/main" xmlns="" val="350768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b="1"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9</a:t>
            </a:fld>
            <a:endParaRPr lang="en-GB" dirty="0"/>
          </a:p>
        </p:txBody>
      </p:sp>
    </p:spTree>
    <p:extLst>
      <p:ext uri="{BB962C8B-B14F-4D97-AF65-F5344CB8AC3E}">
        <p14:creationId xmlns:p14="http://schemas.microsoft.com/office/powerpoint/2010/main" xmlns="" val="26834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intention is not to read</a:t>
            </a:r>
            <a:r>
              <a:rPr lang="en-GB" baseline="0" dirty="0" smtClean="0"/>
              <a:t> countries individually but to illustrate the range of variation of the values between countries </a:t>
            </a:r>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11</a:t>
            </a:fld>
            <a:endParaRPr lang="en-GB" dirty="0"/>
          </a:p>
        </p:txBody>
      </p:sp>
    </p:spTree>
    <p:extLst>
      <p:ext uri="{BB962C8B-B14F-4D97-AF65-F5344CB8AC3E}">
        <p14:creationId xmlns:p14="http://schemas.microsoft.com/office/powerpoint/2010/main" xmlns="" val="113696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The intention is not to read</a:t>
            </a:r>
            <a:r>
              <a:rPr lang="en-GB" baseline="0" dirty="0" smtClean="0"/>
              <a:t> countries individually but to illustrate the range of variation of the values between countries.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Colour indicates significant difference between boys and girls (not tested for Spain and United States).</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 Belgium</a:t>
            </a:r>
            <a:r>
              <a:rPr lang="en-GB" baseline="0" dirty="0" smtClean="0"/>
              <a:t> (Flanders), </a:t>
            </a:r>
            <a:r>
              <a:rPr lang="en-GB" b="1" baseline="0" dirty="0" smtClean="0"/>
              <a:t>Cyprus </a:t>
            </a:r>
            <a:r>
              <a:rPr lang="en-GB" baseline="0" dirty="0" smtClean="0"/>
              <a:t>and </a:t>
            </a:r>
            <a:r>
              <a:rPr lang="en-GB" b="1" baseline="0" dirty="0" smtClean="0"/>
              <a:t>Moldova</a:t>
            </a:r>
            <a:r>
              <a:rPr lang="en-GB" baseline="0" dirty="0" smtClean="0"/>
              <a:t>: limited geographical coverage.</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 Latvia</a:t>
            </a:r>
            <a:r>
              <a:rPr lang="en-GB" baseline="0" dirty="0" smtClean="0"/>
              <a:t>, </a:t>
            </a:r>
            <a:r>
              <a:rPr lang="en-GB" b="1" baseline="0" dirty="0" smtClean="0"/>
              <a:t>Spain</a:t>
            </a:r>
            <a:r>
              <a:rPr lang="en-GB" baseline="0" dirty="0" smtClean="0"/>
              <a:t> and </a:t>
            </a:r>
            <a:r>
              <a:rPr lang="en-GB" b="1" baseline="0" dirty="0" smtClean="0"/>
              <a:t>United States</a:t>
            </a:r>
            <a:r>
              <a:rPr lang="en-GB" baseline="0" dirty="0" smtClean="0"/>
              <a:t>: limited comparability. </a:t>
            </a:r>
            <a:endParaRPr lang="en-GB" dirty="0" smtClean="0"/>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19</a:t>
            </a:fld>
            <a:endParaRPr lang="en-GB" dirty="0"/>
          </a:p>
        </p:txBody>
      </p:sp>
    </p:spTree>
    <p:extLst>
      <p:ext uri="{BB962C8B-B14F-4D97-AF65-F5344CB8AC3E}">
        <p14:creationId xmlns:p14="http://schemas.microsoft.com/office/powerpoint/2010/main" xmlns="" val="140785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Note: Scale does not start  at 0 % but at  70 % to visualise better the decrease.</a:t>
            </a:r>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21</a:t>
            </a:fld>
            <a:endParaRPr lang="en-GB" dirty="0"/>
          </a:p>
        </p:txBody>
      </p:sp>
    </p:spTree>
    <p:extLst>
      <p:ext uri="{BB962C8B-B14F-4D97-AF65-F5344CB8AC3E}">
        <p14:creationId xmlns:p14="http://schemas.microsoft.com/office/powerpoint/2010/main" xmlns="" val="169643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Increases in the first years (in</a:t>
            </a:r>
            <a:r>
              <a:rPr lang="en-GB" baseline="0" dirty="0" smtClean="0"/>
              <a:t> particular for girls) with a narrowing of the gender gap. </a:t>
            </a:r>
          </a:p>
          <a:p>
            <a:endParaRPr lang="en-GB" baseline="0" dirty="0" smtClean="0"/>
          </a:p>
          <a:p>
            <a:r>
              <a:rPr lang="en-GB" baseline="0" dirty="0" smtClean="0"/>
              <a:t>Marked decreases between 2011 and 2015, in particular among boys with a further decrease in the gender gap.</a:t>
            </a:r>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23</a:t>
            </a:fld>
            <a:endParaRPr lang="en-GB" dirty="0"/>
          </a:p>
        </p:txBody>
      </p:sp>
    </p:spTree>
    <p:extLst>
      <p:ext uri="{BB962C8B-B14F-4D97-AF65-F5344CB8AC3E}">
        <p14:creationId xmlns:p14="http://schemas.microsoft.com/office/powerpoint/2010/main" xmlns="" val="240939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Note: National examples are given so that a ‘drink’ is understood to contain roughly the equal amount of pure alcohol as a glass of wine. </a:t>
            </a:r>
            <a:endParaRPr lang="en-GB" b="1" dirty="0"/>
          </a:p>
        </p:txBody>
      </p:sp>
      <p:sp>
        <p:nvSpPr>
          <p:cNvPr id="4" name="Slide Number Placeholder 3"/>
          <p:cNvSpPr>
            <a:spLocks noGrp="1"/>
          </p:cNvSpPr>
          <p:nvPr>
            <p:ph type="sldNum" sz="quarter" idx="10"/>
          </p:nvPr>
        </p:nvSpPr>
        <p:spPr/>
        <p:txBody>
          <a:bodyPr/>
          <a:lstStyle/>
          <a:p>
            <a:fld id="{8B67E339-1E27-42D0-B67F-A3AF7349EDBD}" type="slidenum">
              <a:rPr lang="en-GB" smtClean="0"/>
              <a:pPr/>
              <a:t>24</a:t>
            </a:fld>
            <a:endParaRPr lang="en-GB" dirty="0"/>
          </a:p>
        </p:txBody>
      </p:sp>
    </p:spTree>
    <p:extLst>
      <p:ext uri="{BB962C8B-B14F-4D97-AF65-F5344CB8AC3E}">
        <p14:creationId xmlns:p14="http://schemas.microsoft.com/office/powerpoint/2010/main" xmlns="" val="3798523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a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2" descr="Screen Shot 2016-07-19 at 11.26.31.png"/>
          <p:cNvPicPr>
            <a:picLocks noChangeAspect="1"/>
          </p:cNvPicPr>
          <p:nvPr userDrawn="1"/>
        </p:nvPicPr>
        <p:blipFill rotWithShape="1">
          <a:blip r:embed="rId3">
            <a:extLst>
              <a:ext uri="{28A0092B-C50C-407E-A947-70E740481C1C}">
                <a14:useLocalDpi xmlns:a14="http://schemas.microsoft.com/office/drawing/2010/main" xmlns="" val="0"/>
              </a:ext>
            </a:extLst>
          </a:blip>
          <a:srcRect l="4901"/>
          <a:stretch/>
        </p:blipFill>
        <p:spPr>
          <a:xfrm>
            <a:off x="0" y="1628799"/>
            <a:ext cx="9180512" cy="5259701"/>
          </a:xfrm>
          <a:prstGeom prst="rect">
            <a:avLst/>
          </a:prstGeom>
        </p:spPr>
      </p:pic>
      <p:sp>
        <p:nvSpPr>
          <p:cNvPr id="2" name="Title 1"/>
          <p:cNvSpPr>
            <a:spLocks noGrp="1"/>
          </p:cNvSpPr>
          <p:nvPr>
            <p:ph type="ctrTitle" hasCustomPrompt="1"/>
          </p:nvPr>
        </p:nvSpPr>
        <p:spPr>
          <a:xfrm>
            <a:off x="432000" y="2274441"/>
            <a:ext cx="8280000" cy="1980000"/>
          </a:xfrm>
        </p:spPr>
        <p:txBody>
          <a:bodyPr lIns="0" tIns="0" rIns="0" bIns="0"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000" b="1">
                <a:solidFill>
                  <a:schemeClr val="bg1"/>
                </a:solidFill>
              </a:defRPr>
            </a:lvl1pPr>
          </a:lstStyle>
          <a:p>
            <a:r>
              <a:rPr lang="en-GB" sz="4200" b="1" noProof="0" dirty="0" smtClean="0"/>
              <a:t>This is the title page</a:t>
            </a:r>
            <a:br>
              <a:rPr lang="en-GB" sz="4200" b="1" noProof="0" dirty="0" smtClean="0"/>
            </a:br>
            <a:r>
              <a:rPr lang="en-GB" sz="4200" b="1" noProof="0" dirty="0" smtClean="0"/>
              <a:t>for the whole presentation</a:t>
            </a:r>
            <a:br>
              <a:rPr lang="en-GB" sz="4200" b="1" noProof="0" dirty="0" smtClean="0"/>
            </a:br>
            <a:r>
              <a:rPr lang="en-GB" sz="4200" b="1" noProof="0" dirty="0" smtClean="0"/>
              <a:t>in three lines maximum</a:t>
            </a:r>
            <a:br>
              <a:rPr lang="en-GB" sz="4200" b="1" noProof="0" dirty="0" smtClean="0"/>
            </a:br>
            <a:endParaRPr lang="en-GB" noProof="0" dirty="0"/>
          </a:p>
        </p:txBody>
      </p:sp>
      <p:sp>
        <p:nvSpPr>
          <p:cNvPr id="3" name="Subtitle 2"/>
          <p:cNvSpPr>
            <a:spLocks noGrp="1"/>
          </p:cNvSpPr>
          <p:nvPr>
            <p:ph type="subTitle" idx="1" hasCustomPrompt="1"/>
          </p:nvPr>
        </p:nvSpPr>
        <p:spPr>
          <a:xfrm>
            <a:off x="432000" y="5877304"/>
            <a:ext cx="8280000" cy="468000"/>
          </a:xfrm>
        </p:spPr>
        <p:txBody>
          <a:bodyPr lIns="0" tIns="0" rIns="0" bIns="0">
            <a:normAutofit/>
          </a:bodyPr>
          <a:lstStyle>
            <a:lvl1pPr marL="0" indent="0" algn="l">
              <a:spcBef>
                <a:spcPts val="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100000"/>
              </a:lnSpc>
            </a:pPr>
            <a:r>
              <a:rPr lang="en-GB" sz="3000" noProof="0" dirty="0" smtClean="0">
                <a:latin typeface="+mn-lt"/>
              </a:rPr>
              <a:t>Author(s)</a:t>
            </a:r>
          </a:p>
        </p:txBody>
      </p:sp>
      <p:pic>
        <p:nvPicPr>
          <p:cNvPr id="11" name="Pictur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2000" y="432000"/>
            <a:ext cx="3081012" cy="792000"/>
          </a:xfrm>
          <a:prstGeom prst="rect">
            <a:avLst/>
          </a:prstGeom>
        </p:spPr>
      </p:pic>
      <p:sp>
        <p:nvSpPr>
          <p:cNvPr id="17" name="Text Placeholder 16"/>
          <p:cNvSpPr>
            <a:spLocks noGrp="1"/>
          </p:cNvSpPr>
          <p:nvPr>
            <p:ph type="body" sz="quarter" idx="10" hasCustomPrompt="1"/>
          </p:nvPr>
        </p:nvSpPr>
        <p:spPr>
          <a:xfrm>
            <a:off x="432000" y="6381360"/>
            <a:ext cx="8280000" cy="288000"/>
          </a:xfrm>
        </p:spPr>
        <p:txBody>
          <a:bodyPr lIns="0" tIns="0" rIns="0" bIns="0">
            <a:normAutofit/>
          </a:bodyPr>
          <a:lstStyle>
            <a:lvl1pPr marL="0" indent="0">
              <a:spcBef>
                <a:spcPts val="0"/>
              </a:spcBef>
              <a:buNone/>
              <a:defRPr sz="2000" b="0">
                <a:solidFill>
                  <a:schemeClr val="bg1"/>
                </a:solidFill>
              </a:defRPr>
            </a:lvl1pPr>
          </a:lstStyle>
          <a:p>
            <a:pPr lvl="0"/>
            <a:r>
              <a:rPr lang="en-GB" noProof="0" dirty="0" smtClean="0"/>
              <a:t>Place, Day Month Year</a:t>
            </a:r>
          </a:p>
        </p:txBody>
      </p:sp>
      <p:pic>
        <p:nvPicPr>
          <p:cNvPr id="7" name="Picture 6"/>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432000" y="432000"/>
            <a:ext cx="3347086" cy="792000"/>
          </a:xfrm>
          <a:prstGeom prst="rect">
            <a:avLst/>
          </a:prstGeom>
        </p:spPr>
      </p:pic>
      <p:pic>
        <p:nvPicPr>
          <p:cNvPr id="4" name="Picture 3" descr="ESPAD_CMYK-text.jpg"/>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4211960" y="548680"/>
            <a:ext cx="4824536" cy="517086"/>
          </a:xfrm>
          <a:prstGeom prst="rect">
            <a:avLst/>
          </a:prstGeom>
        </p:spPr>
      </p:pic>
      <p:sp>
        <p:nvSpPr>
          <p:cNvPr id="9" name="TextBox 8"/>
          <p:cNvSpPr txBox="1"/>
          <p:nvPr userDrawn="1"/>
        </p:nvSpPr>
        <p:spPr>
          <a:xfrm>
            <a:off x="330705" y="1600806"/>
            <a:ext cx="914400" cy="914400"/>
          </a:xfrm>
          <a:prstGeom prst="rect">
            <a:avLst/>
          </a:prstGeom>
        </p:spPr>
        <p:txBody>
          <a:bodyPr vert="horz" wrap="none" lIns="91440" tIns="45720" rIns="91440" bIns="45720" rtlCol="0">
            <a:normAutofit/>
          </a:bodyPr>
          <a:lstStyle/>
          <a:p>
            <a:endParaRPr lang="en-US" sz="2000" dirty="0" smtClean="0"/>
          </a:p>
        </p:txBody>
      </p:sp>
      <p:sp>
        <p:nvSpPr>
          <p:cNvPr id="21" name="TextBox 20"/>
          <p:cNvSpPr txBox="1"/>
          <p:nvPr userDrawn="1"/>
        </p:nvSpPr>
        <p:spPr>
          <a:xfrm>
            <a:off x="241300" y="1689100"/>
            <a:ext cx="914400" cy="914400"/>
          </a:xfrm>
          <a:prstGeom prst="rect">
            <a:avLst/>
          </a:prstGeom>
        </p:spPr>
        <p:txBody>
          <a:bodyPr vert="horz" wrap="none" lIns="91440" tIns="45720" rIns="91440" bIns="45720" rtlCol="0">
            <a:normAutofit/>
          </a:bodyPr>
          <a:lstStyle/>
          <a:p>
            <a:endParaRPr lang="en-US" sz="2000" dirty="0" smtClean="0"/>
          </a:p>
        </p:txBody>
      </p:sp>
    </p:spTree>
    <p:extLst>
      <p:ext uri="{BB962C8B-B14F-4D97-AF65-F5344CB8AC3E}">
        <p14:creationId xmlns:p14="http://schemas.microsoft.com/office/powerpoint/2010/main" xmlns="" val="1761592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1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6000" y="6280560"/>
            <a:ext cx="396038" cy="388800"/>
          </a:xfrm>
          <a:prstGeom prst="rect">
            <a:avLst/>
          </a:prstGeom>
        </p:spPr>
      </p:pic>
      <p:sp>
        <p:nvSpPr>
          <p:cNvPr id="5" name="Picture Placeholder 4"/>
          <p:cNvSpPr>
            <a:spLocks noGrp="1"/>
          </p:cNvSpPr>
          <p:nvPr>
            <p:ph type="pic" sz="quarter" idx="13"/>
          </p:nvPr>
        </p:nvSpPr>
        <p:spPr>
          <a:xfrm>
            <a:off x="431800" y="2169088"/>
            <a:ext cx="8172450" cy="3780192"/>
          </a:xfrm>
        </p:spPr>
        <p:txBody>
          <a:bodyPr/>
          <a:lstStyle/>
          <a:p>
            <a:r>
              <a:rPr lang="pt-PT" noProof="0" smtClean="0"/>
              <a:t>Drag picture to placeholder or click icon to add</a:t>
            </a:r>
            <a:endParaRPr lang="en-GB" noProof="0"/>
          </a:p>
        </p:txBody>
      </p:sp>
      <p:sp>
        <p:nvSpPr>
          <p:cNvPr id="3" name="Text Placeholder 2"/>
          <p:cNvSpPr>
            <a:spLocks noGrp="1"/>
          </p:cNvSpPr>
          <p:nvPr>
            <p:ph type="body" sz="quarter" idx="15" hasCustomPrompt="1"/>
          </p:nvPr>
        </p:nvSpPr>
        <p:spPr>
          <a:xfrm>
            <a:off x="431800" y="1485454"/>
            <a:ext cx="8172450" cy="431378"/>
          </a:xfrm>
        </p:spPr>
        <p:txBody>
          <a:bodyPr lIns="0" tIns="0" rIns="0" bIns="0"/>
          <a:lstStyle>
            <a:lvl1pPr>
              <a:defRPr>
                <a:solidFill>
                  <a:schemeClr val="accent3"/>
                </a:solidFill>
              </a:defRPr>
            </a:lvl1pPr>
          </a:lstStyle>
          <a:p>
            <a:pPr lvl="0"/>
            <a:r>
              <a:rPr lang="en-GB" noProof="0" dirty="0" smtClean="0"/>
              <a:t>Title of the graphic</a:t>
            </a:r>
            <a:endParaRPr lang="en-GB" noProof="0" dirty="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US" dirty="0" smtClean="0"/>
              <a:t>Title</a:t>
            </a:r>
            <a:endParaRPr lang="en-GB" dirty="0"/>
          </a:p>
        </p:txBody>
      </p:sp>
      <p:sp>
        <p:nvSpPr>
          <p:cNvPr id="7"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pic>
        <p:nvPicPr>
          <p:cNvPr id="9" name="Picture 8" descr="ESPAD_CMYK-text.jpg"/>
          <p:cNvPicPr>
            <a:picLocks noChangeAspect="1"/>
          </p:cNvPicPr>
          <p:nvPr userDrawn="1"/>
        </p:nvPicPr>
        <p:blipFill rotWithShape="1">
          <a:blip r:embed="rId4">
            <a:extLst>
              <a:ext uri="{28A0092B-C50C-407E-A947-70E740481C1C}">
                <a14:useLocalDpi xmlns:a14="http://schemas.microsoft.com/office/drawing/2010/main" xmlns="" val="0"/>
              </a:ext>
            </a:extLst>
          </a:blip>
          <a:srcRect r="73321"/>
          <a:stretch/>
        </p:blipFill>
        <p:spPr>
          <a:xfrm>
            <a:off x="755576" y="6237312"/>
            <a:ext cx="1170127" cy="470078"/>
          </a:xfrm>
          <a:prstGeom prst="rect">
            <a:avLst/>
          </a:prstGeom>
        </p:spPr>
      </p:pic>
      <p:sp>
        <p:nvSpPr>
          <p:cNvPr id="10" name="Title 13"/>
          <p:cNvSpPr txBox="1">
            <a:spLocks/>
          </p:cNvSpPr>
          <p:nvPr userDrawn="1"/>
        </p:nvSpPr>
        <p:spPr>
          <a:xfrm>
            <a:off x="3491880" y="6453336"/>
            <a:ext cx="2280937" cy="216024"/>
          </a:xfrm>
          <a:prstGeom prst="rect">
            <a:avLst/>
          </a:prstGeom>
        </p:spPr>
        <p:txBody>
          <a:bodyPr vert="horz" lIns="0" tIns="0" rIns="0" bIns="0" rtlCol="0" anchor="ctr">
            <a:noAutofit/>
          </a:bodyPr>
          <a:lstStyle>
            <a:lvl1pPr algn="l" defTabSz="914400" rtl="0" eaLnBrk="1" latinLnBrk="0" hangingPunct="1">
              <a:spcBef>
                <a:spcPct val="0"/>
              </a:spcBef>
              <a:buNone/>
              <a:defRPr sz="3000" b="1" kern="1200">
                <a:solidFill>
                  <a:srgbClr val="58595B"/>
                </a:solidFill>
                <a:latin typeface="+mj-lt"/>
                <a:ea typeface="+mj-ea"/>
                <a:cs typeface="+mj-cs"/>
              </a:defRPr>
            </a:lvl1pPr>
          </a:lstStyle>
          <a:p>
            <a:pPr algn="ctr"/>
            <a:r>
              <a:rPr lang="en-GB" sz="1400" b="0" dirty="0" err="1" smtClean="0">
                <a:solidFill>
                  <a:schemeClr val="accent3"/>
                </a:solidFill>
              </a:rPr>
              <a:t>www.espad.org</a:t>
            </a:r>
            <a:endParaRPr lang="en-GB" sz="1400" b="0" dirty="0">
              <a:solidFill>
                <a:schemeClr val="accent3"/>
              </a:solidFill>
            </a:endParaRPr>
          </a:p>
        </p:txBody>
      </p:sp>
    </p:spTree>
    <p:extLst>
      <p:ext uri="{BB962C8B-B14F-4D97-AF65-F5344CB8AC3E}">
        <p14:creationId xmlns:p14="http://schemas.microsoft.com/office/powerpoint/2010/main" xmlns="" val="139832623"/>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6" name="Picture 25" descr="Screen Shot 2016-07-19 at 11.26.31.png"/>
          <p:cNvPicPr>
            <a:picLocks noChangeAspect="1"/>
          </p:cNvPicPr>
          <p:nvPr userDrawn="1"/>
        </p:nvPicPr>
        <p:blipFill rotWithShape="1">
          <a:blip r:embed="rId3">
            <a:extLst>
              <a:ext uri="{28A0092B-C50C-407E-A947-70E740481C1C}">
                <a14:useLocalDpi xmlns:a14="http://schemas.microsoft.com/office/drawing/2010/main" xmlns="" val="0"/>
              </a:ext>
            </a:extLst>
          </a:blip>
          <a:srcRect l="4901"/>
          <a:stretch/>
        </p:blipFill>
        <p:spPr>
          <a:xfrm>
            <a:off x="0" y="1628799"/>
            <a:ext cx="9180512" cy="525970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2000" y="432000"/>
            <a:ext cx="3081012" cy="792000"/>
          </a:xfrm>
          <a:prstGeom prst="rect">
            <a:avLst/>
          </a:prstGeom>
        </p:spPr>
      </p:pic>
      <p:sp>
        <p:nvSpPr>
          <p:cNvPr id="17" name="Text Placeholder 16"/>
          <p:cNvSpPr>
            <a:spLocks noGrp="1"/>
          </p:cNvSpPr>
          <p:nvPr>
            <p:ph type="body" sz="quarter" idx="10" hasCustomPrompt="1"/>
          </p:nvPr>
        </p:nvSpPr>
        <p:spPr>
          <a:xfrm>
            <a:off x="432001" y="3276008"/>
            <a:ext cx="8172250" cy="441024"/>
          </a:xfrm>
        </p:spPr>
        <p:txBody>
          <a:bodyPr lIns="0" tIns="0" rIns="0" bIns="0">
            <a:noAutofit/>
          </a:bodyPr>
          <a:lstStyle>
            <a:lvl1pPr marL="0" indent="0">
              <a:spcBef>
                <a:spcPts val="0"/>
              </a:spcBef>
              <a:buNone/>
              <a:defRPr sz="3000" b="0">
                <a:solidFill>
                  <a:srgbClr val="FFFFFF"/>
                </a:solidFill>
              </a:defRPr>
            </a:lvl1pPr>
          </a:lstStyle>
          <a:p>
            <a:pPr lvl="0"/>
            <a:r>
              <a:rPr lang="en-GB" noProof="0" dirty="0" smtClean="0"/>
              <a:t>name</a:t>
            </a:r>
          </a:p>
        </p:txBody>
      </p:sp>
      <p:sp>
        <p:nvSpPr>
          <p:cNvPr id="19" name="Text Placeholder 18"/>
          <p:cNvSpPr>
            <a:spLocks noGrp="1"/>
          </p:cNvSpPr>
          <p:nvPr>
            <p:ph type="body" sz="quarter" idx="11" hasCustomPrompt="1"/>
          </p:nvPr>
        </p:nvSpPr>
        <p:spPr>
          <a:xfrm>
            <a:off x="431800" y="3717032"/>
            <a:ext cx="8172450" cy="432048"/>
          </a:xfrm>
        </p:spPr>
        <p:txBody>
          <a:bodyPr lIns="0" tIns="0" rIns="0" bIns="0">
            <a:noAutofit/>
          </a:bodyPr>
          <a:lstStyle>
            <a:lvl1pPr marL="0" indent="0">
              <a:spcBef>
                <a:spcPts val="0"/>
              </a:spcBef>
              <a:buNone/>
              <a:defRPr lang="nl-BE" sz="3000" b="0" kern="1200" dirty="0">
                <a:solidFill>
                  <a:srgbClr val="FFFFFF"/>
                </a:solidFill>
                <a:latin typeface="+mn-lt"/>
                <a:ea typeface="+mn-ea"/>
                <a:cs typeface="+mn-cs"/>
              </a:defRPr>
            </a:lvl1pPr>
          </a:lstStyle>
          <a:p>
            <a:pPr lvl="0"/>
            <a:r>
              <a:rPr lang="en-GB" noProof="0" dirty="0" smtClean="0"/>
              <a:t>contact</a:t>
            </a:r>
            <a:endParaRPr lang="en-GB" noProof="0" dirty="0"/>
          </a:p>
        </p:txBody>
      </p:sp>
      <p:sp>
        <p:nvSpPr>
          <p:cNvPr id="14" name="Text Placeholder 3"/>
          <p:cNvSpPr>
            <a:spLocks noGrp="1"/>
          </p:cNvSpPr>
          <p:nvPr>
            <p:ph type="body" sz="quarter" idx="12" hasCustomPrompt="1"/>
          </p:nvPr>
        </p:nvSpPr>
        <p:spPr>
          <a:xfrm>
            <a:off x="431800" y="2348880"/>
            <a:ext cx="8172450" cy="786576"/>
          </a:xfrm>
        </p:spPr>
        <p:txBody>
          <a:bodyPr lIns="0" tIns="0" rIns="0" bIns="0">
            <a:normAutofit/>
          </a:bodyPr>
          <a:lstStyle>
            <a:lvl1pPr marL="0" indent="0">
              <a:spcBef>
                <a:spcPts val="0"/>
              </a:spcBef>
              <a:buNone/>
              <a:defRPr sz="4200" b="1" baseline="0">
                <a:solidFill>
                  <a:srgbClr val="FFFFFF"/>
                </a:solidFill>
              </a:defRPr>
            </a:lvl1pPr>
          </a:lstStyle>
          <a:p>
            <a:pPr lvl="0"/>
            <a:r>
              <a:rPr lang="en-GB" noProof="0" dirty="0" smtClean="0"/>
              <a:t>Insert a message here</a:t>
            </a:r>
            <a:endParaRPr lang="en-GB" noProof="0" dirty="0"/>
          </a:p>
        </p:txBody>
      </p:sp>
      <p:pic>
        <p:nvPicPr>
          <p:cNvPr id="25" name="Picture 24"/>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432000" y="432000"/>
            <a:ext cx="3347086" cy="792000"/>
          </a:xfrm>
          <a:prstGeom prst="rect">
            <a:avLst/>
          </a:prstGeom>
        </p:spPr>
      </p:pic>
    </p:spTree>
    <p:extLst>
      <p:ext uri="{BB962C8B-B14F-4D97-AF65-F5344CB8AC3E}">
        <p14:creationId xmlns:p14="http://schemas.microsoft.com/office/powerpoint/2010/main" xmlns="" val="3645284722"/>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Screen Shot 2016-07-19 at 11.26.31.png"/>
          <p:cNvPicPr>
            <a:picLocks noChangeAspect="1"/>
          </p:cNvPicPr>
          <p:nvPr userDrawn="1"/>
        </p:nvPicPr>
        <p:blipFill rotWithShape="1">
          <a:blip r:embed="rId3">
            <a:extLst>
              <a:ext uri="{28A0092B-C50C-407E-A947-70E740481C1C}">
                <a14:useLocalDpi xmlns:a14="http://schemas.microsoft.com/office/drawing/2010/main" xmlns="" val="0"/>
              </a:ext>
            </a:extLst>
          </a:blip>
          <a:srcRect l="4901"/>
          <a:stretch/>
        </p:blipFill>
        <p:spPr>
          <a:xfrm>
            <a:off x="0" y="1628799"/>
            <a:ext cx="9180512" cy="5259701"/>
          </a:xfrm>
          <a:prstGeom prst="rect">
            <a:avLst/>
          </a:prstGeom>
        </p:spPr>
      </p:pic>
      <p:sp>
        <p:nvSpPr>
          <p:cNvPr id="4" name="Text Placeholder 3"/>
          <p:cNvSpPr>
            <a:spLocks noGrp="1"/>
          </p:cNvSpPr>
          <p:nvPr>
            <p:ph type="body" sz="quarter" idx="12" hasCustomPrompt="1"/>
          </p:nvPr>
        </p:nvSpPr>
        <p:spPr>
          <a:xfrm>
            <a:off x="431800" y="2358000"/>
            <a:ext cx="4140200" cy="2043112"/>
          </a:xfrm>
        </p:spPr>
        <p:txBody>
          <a:bodyPr lIns="0" tIns="0" rIns="0" bIns="0">
            <a:normAutofit/>
          </a:bodyPr>
          <a:lstStyle>
            <a:lvl1pPr marL="0" indent="0">
              <a:lnSpc>
                <a:spcPts val="5300"/>
              </a:lnSpc>
              <a:spcBef>
                <a:spcPts val="0"/>
              </a:spcBef>
              <a:buNone/>
              <a:defRPr sz="5000" b="1" baseline="0">
                <a:solidFill>
                  <a:srgbClr val="FFFFFF"/>
                </a:solidFill>
              </a:defRPr>
            </a:lvl1pPr>
          </a:lstStyle>
          <a:p>
            <a:pPr lvl="0"/>
            <a:r>
              <a:rPr lang="en-GB" noProof="0" dirty="0" smtClean="0"/>
              <a:t>Divider slide with title</a:t>
            </a:r>
            <a:endParaRPr lang="en-GB" noProof="0" dirty="0"/>
          </a:p>
        </p:txBody>
      </p:sp>
      <p:sp>
        <p:nvSpPr>
          <p:cNvPr id="7" name="Picture Placeholder 4"/>
          <p:cNvSpPr>
            <a:spLocks noGrp="1"/>
          </p:cNvSpPr>
          <p:nvPr>
            <p:ph type="pic" sz="quarter" idx="14"/>
          </p:nvPr>
        </p:nvSpPr>
        <p:spPr>
          <a:xfrm>
            <a:off x="5374800" y="1656000"/>
            <a:ext cx="3769200" cy="2257200"/>
          </a:xfrm>
        </p:spPr>
        <p:txBody>
          <a:bodyPr/>
          <a:lstStyle/>
          <a:p>
            <a:r>
              <a:rPr lang="pt-PT" noProof="0" smtClean="0"/>
              <a:t>Drag picture to placeholder or click icon to add</a:t>
            </a:r>
            <a:endParaRPr lang="en-GB" noProof="0"/>
          </a:p>
        </p:txBody>
      </p:sp>
      <p:pic>
        <p:nvPicPr>
          <p:cNvPr id="8" name="Picture 7"/>
          <p:cNvPicPr>
            <a:picLocks noChangeAspect="1"/>
          </p:cNvPicPr>
          <p:nvPr userDrawn="1"/>
        </p:nvPicPr>
        <p:blipFill rotWithShape="1">
          <a:blip r:embed="rId4">
            <a:extLst>
              <a:ext uri="{28A0092B-C50C-407E-A947-70E740481C1C}">
                <a14:useLocalDpi xmlns:a14="http://schemas.microsoft.com/office/drawing/2010/main" xmlns="" val="0"/>
              </a:ext>
            </a:extLst>
          </a:blip>
          <a:srcRect b="20461"/>
          <a:stretch/>
        </p:blipFill>
        <p:spPr>
          <a:xfrm>
            <a:off x="6588224" y="432000"/>
            <a:ext cx="679764" cy="672900"/>
          </a:xfrm>
          <a:prstGeom prst="rect">
            <a:avLst/>
          </a:prstGeom>
          <a:noFill/>
          <a:ln>
            <a:noFill/>
          </a:ln>
        </p:spPr>
      </p:pic>
      <p:pic>
        <p:nvPicPr>
          <p:cNvPr id="9" name="Picture 8" descr="ESPAD_CMYK-text.jpg"/>
          <p:cNvPicPr>
            <a:picLocks noChangeAspect="1"/>
          </p:cNvPicPr>
          <p:nvPr userDrawn="1"/>
        </p:nvPicPr>
        <p:blipFill rotWithShape="1">
          <a:blip r:embed="rId5">
            <a:extLst>
              <a:ext uri="{28A0092B-C50C-407E-A947-70E740481C1C}">
                <a14:useLocalDpi xmlns:a14="http://schemas.microsoft.com/office/drawing/2010/main" xmlns="" val="0"/>
              </a:ext>
            </a:extLst>
          </a:blip>
          <a:srcRect r="73321"/>
          <a:stretch/>
        </p:blipFill>
        <p:spPr>
          <a:xfrm>
            <a:off x="7596336" y="476672"/>
            <a:ext cx="1287140" cy="517086"/>
          </a:xfrm>
          <a:prstGeom prst="rect">
            <a:avLst/>
          </a:prstGeom>
        </p:spPr>
      </p:pic>
    </p:spTree>
    <p:extLst>
      <p:ext uri="{BB962C8B-B14F-4D97-AF65-F5344CB8AC3E}">
        <p14:creationId xmlns:p14="http://schemas.microsoft.com/office/powerpoint/2010/main" xmlns="" val="2071095704"/>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2 bloc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
        <p:nvSpPr>
          <p:cNvPr id="3" name="Content Placeholder 2"/>
          <p:cNvSpPr>
            <a:spLocks noGrp="1"/>
          </p:cNvSpPr>
          <p:nvPr>
            <p:ph idx="1" hasCustomPrompt="1"/>
          </p:nvPr>
        </p:nvSpPr>
        <p:spPr>
          <a:xfrm>
            <a:off x="431800" y="1600201"/>
            <a:ext cx="3960200"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6000" y="6280560"/>
            <a:ext cx="396038" cy="388800"/>
          </a:xfrm>
          <a:prstGeom prst="rect">
            <a:avLst/>
          </a:prstGeom>
        </p:spPr>
      </p:pic>
      <p:pic>
        <p:nvPicPr>
          <p:cNvPr id="9" name="Logo"/>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6000" y="6280560"/>
            <a:ext cx="396038" cy="388800"/>
          </a:xfrm>
          <a:prstGeom prst="rect">
            <a:avLst/>
          </a:prstGeom>
        </p:spPr>
      </p:pic>
      <p:pic>
        <p:nvPicPr>
          <p:cNvPr id="10" name="Logo"/>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6000" y="6280560"/>
            <a:ext cx="396038" cy="388800"/>
          </a:xfrm>
          <a:prstGeom prst="rect">
            <a:avLst/>
          </a:prstGeom>
        </p:spPr>
      </p:pic>
      <p:pic>
        <p:nvPicPr>
          <p:cNvPr id="11" name="Logo"/>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6000" y="6280560"/>
            <a:ext cx="396038" cy="388800"/>
          </a:xfrm>
          <a:prstGeom prst="rect">
            <a:avLst/>
          </a:prstGeom>
        </p:spPr>
      </p:pic>
      <p:sp>
        <p:nvSpPr>
          <p:cNvPr id="14" name="Title 13"/>
          <p:cNvSpPr>
            <a:spLocks noGrp="1"/>
          </p:cNvSpPr>
          <p:nvPr>
            <p:ph type="title" hasCustomPrompt="1"/>
          </p:nvPr>
        </p:nvSpPr>
        <p:spPr>
          <a:xfrm>
            <a:off x="431800" y="252000"/>
            <a:ext cx="8172450" cy="774000"/>
          </a:xfrm>
        </p:spPr>
        <p:txBody>
          <a:bodyPr lIns="0" tIns="0" rIns="0" bIns="0">
            <a:normAutofit/>
          </a:bodyPr>
          <a:lstStyle>
            <a:lvl1pPr>
              <a:defRPr/>
            </a:lvl1pPr>
          </a:lstStyle>
          <a:p>
            <a:r>
              <a:rPr lang="en-GB" noProof="0" dirty="0" smtClean="0"/>
              <a:t>Title</a:t>
            </a:r>
            <a:endParaRPr lang="en-GB" noProof="0" dirty="0"/>
          </a:p>
        </p:txBody>
      </p:sp>
      <p:sp>
        <p:nvSpPr>
          <p:cNvPr id="12" name="Content Placeholder 2"/>
          <p:cNvSpPr>
            <a:spLocks noGrp="1"/>
          </p:cNvSpPr>
          <p:nvPr>
            <p:ph idx="14" hasCustomPrompt="1"/>
          </p:nvPr>
        </p:nvSpPr>
        <p:spPr>
          <a:xfrm>
            <a:off x="4716016" y="1602000"/>
            <a:ext cx="3888432"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pic>
        <p:nvPicPr>
          <p:cNvPr id="15" name="Picture 14" descr="ESPAD_CMYK-text.jpg"/>
          <p:cNvPicPr>
            <a:picLocks noChangeAspect="1"/>
          </p:cNvPicPr>
          <p:nvPr userDrawn="1"/>
        </p:nvPicPr>
        <p:blipFill rotWithShape="1">
          <a:blip r:embed="rId4">
            <a:extLst>
              <a:ext uri="{28A0092B-C50C-407E-A947-70E740481C1C}">
                <a14:useLocalDpi xmlns:a14="http://schemas.microsoft.com/office/drawing/2010/main" xmlns="" val="0"/>
              </a:ext>
            </a:extLst>
          </a:blip>
          <a:srcRect r="73321"/>
          <a:stretch/>
        </p:blipFill>
        <p:spPr>
          <a:xfrm>
            <a:off x="755576" y="6237312"/>
            <a:ext cx="1170127" cy="470078"/>
          </a:xfrm>
          <a:prstGeom prst="rect">
            <a:avLst/>
          </a:prstGeom>
        </p:spPr>
      </p:pic>
      <p:sp>
        <p:nvSpPr>
          <p:cNvPr id="16" name="Title 13"/>
          <p:cNvSpPr txBox="1">
            <a:spLocks/>
          </p:cNvSpPr>
          <p:nvPr userDrawn="1"/>
        </p:nvSpPr>
        <p:spPr>
          <a:xfrm>
            <a:off x="3491880" y="6453336"/>
            <a:ext cx="2280937" cy="216024"/>
          </a:xfrm>
          <a:prstGeom prst="rect">
            <a:avLst/>
          </a:prstGeom>
        </p:spPr>
        <p:txBody>
          <a:bodyPr vert="horz" lIns="0" tIns="0" rIns="0" bIns="0" rtlCol="0" anchor="ctr">
            <a:noAutofit/>
          </a:bodyPr>
          <a:lstStyle>
            <a:lvl1pPr algn="l" defTabSz="914400" rtl="0" eaLnBrk="1" latinLnBrk="0" hangingPunct="1">
              <a:spcBef>
                <a:spcPct val="0"/>
              </a:spcBef>
              <a:buNone/>
              <a:defRPr sz="3000" b="1" kern="1200">
                <a:solidFill>
                  <a:srgbClr val="58595B"/>
                </a:solidFill>
                <a:latin typeface="+mj-lt"/>
                <a:ea typeface="+mj-ea"/>
                <a:cs typeface="+mj-cs"/>
              </a:defRPr>
            </a:lvl1pPr>
          </a:lstStyle>
          <a:p>
            <a:pPr algn="ctr"/>
            <a:r>
              <a:rPr lang="en-GB" sz="1400" b="0" dirty="0" err="1" smtClean="0">
                <a:solidFill>
                  <a:schemeClr val="accent3"/>
                </a:solidFill>
              </a:rPr>
              <a:t>www.espad.org</a:t>
            </a:r>
            <a:endParaRPr lang="en-GB" sz="1400" b="0" dirty="0">
              <a:solidFill>
                <a:schemeClr val="accent3"/>
              </a:solidFill>
            </a:endParaRPr>
          </a:p>
        </p:txBody>
      </p:sp>
    </p:spTree>
    <p:extLst>
      <p:ext uri="{BB962C8B-B14F-4D97-AF65-F5344CB8AC3E}">
        <p14:creationId xmlns:p14="http://schemas.microsoft.com/office/powerpoint/2010/main" xmlns="" val="172358039"/>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1 blo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6000" y="6280560"/>
            <a:ext cx="396038" cy="388800"/>
          </a:xfrm>
          <a:prstGeom prst="rect">
            <a:avLst/>
          </a:prstGeom>
        </p:spPr>
      </p:pic>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6"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
        <p:nvSpPr>
          <p:cNvPr id="7" name="Content Placeholder 2"/>
          <p:cNvSpPr>
            <a:spLocks noGrp="1"/>
          </p:cNvSpPr>
          <p:nvPr>
            <p:ph idx="13" hasCustomPrompt="1"/>
          </p:nvPr>
        </p:nvSpPr>
        <p:spPr>
          <a:xfrm>
            <a:off x="431800" y="1600201"/>
            <a:ext cx="8172648"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pic>
        <p:nvPicPr>
          <p:cNvPr id="9" name="Picture 8" descr="ESPAD_CMYK-text.jpg"/>
          <p:cNvPicPr>
            <a:picLocks noChangeAspect="1"/>
          </p:cNvPicPr>
          <p:nvPr userDrawn="1"/>
        </p:nvPicPr>
        <p:blipFill rotWithShape="1">
          <a:blip r:embed="rId4">
            <a:extLst>
              <a:ext uri="{28A0092B-C50C-407E-A947-70E740481C1C}">
                <a14:useLocalDpi xmlns:a14="http://schemas.microsoft.com/office/drawing/2010/main" xmlns="" val="0"/>
              </a:ext>
            </a:extLst>
          </a:blip>
          <a:srcRect r="73321"/>
          <a:stretch/>
        </p:blipFill>
        <p:spPr>
          <a:xfrm>
            <a:off x="755576" y="6237312"/>
            <a:ext cx="1170127" cy="470078"/>
          </a:xfrm>
          <a:prstGeom prst="rect">
            <a:avLst/>
          </a:prstGeom>
        </p:spPr>
      </p:pic>
      <p:sp>
        <p:nvSpPr>
          <p:cNvPr id="10" name="Title 13"/>
          <p:cNvSpPr txBox="1">
            <a:spLocks/>
          </p:cNvSpPr>
          <p:nvPr userDrawn="1"/>
        </p:nvSpPr>
        <p:spPr>
          <a:xfrm>
            <a:off x="3491880" y="6453336"/>
            <a:ext cx="2280937" cy="216024"/>
          </a:xfrm>
          <a:prstGeom prst="rect">
            <a:avLst/>
          </a:prstGeom>
        </p:spPr>
        <p:txBody>
          <a:bodyPr vert="horz" lIns="0" tIns="0" rIns="0" bIns="0" rtlCol="0" anchor="ctr">
            <a:noAutofit/>
          </a:bodyPr>
          <a:lstStyle>
            <a:lvl1pPr algn="l" defTabSz="914400" rtl="0" eaLnBrk="1" latinLnBrk="0" hangingPunct="1">
              <a:spcBef>
                <a:spcPct val="0"/>
              </a:spcBef>
              <a:buNone/>
              <a:defRPr sz="3000" b="1" kern="1200">
                <a:solidFill>
                  <a:srgbClr val="58595B"/>
                </a:solidFill>
                <a:latin typeface="+mj-lt"/>
                <a:ea typeface="+mj-ea"/>
                <a:cs typeface="+mj-cs"/>
              </a:defRPr>
            </a:lvl1pPr>
          </a:lstStyle>
          <a:p>
            <a:pPr algn="ctr"/>
            <a:r>
              <a:rPr lang="en-GB" sz="1400" b="0" dirty="0" err="1" smtClean="0">
                <a:solidFill>
                  <a:schemeClr val="accent3"/>
                </a:solidFill>
              </a:rPr>
              <a:t>www.espad.org</a:t>
            </a:r>
            <a:endParaRPr lang="en-GB" sz="1400" b="0" dirty="0">
              <a:solidFill>
                <a:schemeClr val="accent3"/>
              </a:solidFill>
            </a:endParaRPr>
          </a:p>
        </p:txBody>
      </p:sp>
    </p:spTree>
    <p:extLst>
      <p:ext uri="{BB962C8B-B14F-4D97-AF65-F5344CB8AC3E}">
        <p14:creationId xmlns:p14="http://schemas.microsoft.com/office/powerpoint/2010/main" xmlns="" val="1357620714"/>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3 bloc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6000" y="6280560"/>
            <a:ext cx="396038" cy="388800"/>
          </a:xfrm>
          <a:prstGeom prst="rect">
            <a:avLst/>
          </a:prstGeom>
        </p:spPr>
      </p:pic>
      <p:sp>
        <p:nvSpPr>
          <p:cNvPr id="12" name="Picture Placeholder 4"/>
          <p:cNvSpPr>
            <a:spLocks noGrp="1"/>
          </p:cNvSpPr>
          <p:nvPr>
            <p:ph type="pic" sz="quarter" idx="14"/>
          </p:nvPr>
        </p:nvSpPr>
        <p:spPr>
          <a:xfrm>
            <a:off x="4644464" y="4221088"/>
            <a:ext cx="3959786" cy="1836000"/>
          </a:xfrm>
        </p:spPr>
        <p:txBody>
          <a:bodyPr/>
          <a:lstStyle/>
          <a:p>
            <a:r>
              <a:rPr lang="pt-PT" noProof="0" smtClean="0"/>
              <a:t>Drag picture to placeholder or click icon to add</a:t>
            </a:r>
            <a:endParaRPr lang="en-GB" noProof="0"/>
          </a:p>
        </p:txBody>
      </p:sp>
      <p:sp>
        <p:nvSpPr>
          <p:cNvPr id="13" name="Picture Placeholder 4"/>
          <p:cNvSpPr>
            <a:spLocks noGrp="1"/>
          </p:cNvSpPr>
          <p:nvPr>
            <p:ph type="pic" sz="quarter" idx="13"/>
          </p:nvPr>
        </p:nvSpPr>
        <p:spPr>
          <a:xfrm>
            <a:off x="414018" y="4221088"/>
            <a:ext cx="4085517" cy="1836000"/>
          </a:xfrm>
        </p:spPr>
        <p:txBody>
          <a:bodyPr/>
          <a:lstStyle/>
          <a:p>
            <a:r>
              <a:rPr lang="pt-PT" noProof="0" smtClean="0"/>
              <a:t>Drag picture to placeholder or click icon to add</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
        <p:nvSpPr>
          <p:cNvPr id="10" name="Content Placeholder 2"/>
          <p:cNvSpPr>
            <a:spLocks noGrp="1"/>
          </p:cNvSpPr>
          <p:nvPr>
            <p:ph idx="15" hasCustomPrompt="1"/>
          </p:nvPr>
        </p:nvSpPr>
        <p:spPr>
          <a:xfrm>
            <a:off x="431800" y="1600201"/>
            <a:ext cx="8172648" cy="2260847"/>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pic>
        <p:nvPicPr>
          <p:cNvPr id="11" name="Picture 10" descr="ESPAD_CMYK-text.jpg"/>
          <p:cNvPicPr>
            <a:picLocks noChangeAspect="1"/>
          </p:cNvPicPr>
          <p:nvPr userDrawn="1"/>
        </p:nvPicPr>
        <p:blipFill rotWithShape="1">
          <a:blip r:embed="rId4">
            <a:extLst>
              <a:ext uri="{28A0092B-C50C-407E-A947-70E740481C1C}">
                <a14:useLocalDpi xmlns:a14="http://schemas.microsoft.com/office/drawing/2010/main" xmlns="" val="0"/>
              </a:ext>
            </a:extLst>
          </a:blip>
          <a:srcRect r="73321"/>
          <a:stretch/>
        </p:blipFill>
        <p:spPr>
          <a:xfrm>
            <a:off x="755576" y="6237312"/>
            <a:ext cx="1170127" cy="470078"/>
          </a:xfrm>
          <a:prstGeom prst="rect">
            <a:avLst/>
          </a:prstGeom>
        </p:spPr>
      </p:pic>
      <p:sp>
        <p:nvSpPr>
          <p:cNvPr id="14" name="Title 13"/>
          <p:cNvSpPr txBox="1">
            <a:spLocks/>
          </p:cNvSpPr>
          <p:nvPr userDrawn="1"/>
        </p:nvSpPr>
        <p:spPr>
          <a:xfrm>
            <a:off x="3491880" y="6453336"/>
            <a:ext cx="2280937" cy="216024"/>
          </a:xfrm>
          <a:prstGeom prst="rect">
            <a:avLst/>
          </a:prstGeom>
        </p:spPr>
        <p:txBody>
          <a:bodyPr vert="horz" lIns="0" tIns="0" rIns="0" bIns="0" rtlCol="0" anchor="ctr">
            <a:noAutofit/>
          </a:bodyPr>
          <a:lstStyle>
            <a:lvl1pPr algn="l" defTabSz="914400" rtl="0" eaLnBrk="1" latinLnBrk="0" hangingPunct="1">
              <a:spcBef>
                <a:spcPct val="0"/>
              </a:spcBef>
              <a:buNone/>
              <a:defRPr sz="3000" b="1" kern="1200">
                <a:solidFill>
                  <a:srgbClr val="58595B"/>
                </a:solidFill>
                <a:latin typeface="+mj-lt"/>
                <a:ea typeface="+mj-ea"/>
                <a:cs typeface="+mj-cs"/>
              </a:defRPr>
            </a:lvl1pPr>
          </a:lstStyle>
          <a:p>
            <a:pPr algn="ctr"/>
            <a:r>
              <a:rPr lang="en-GB" sz="1400" b="0" dirty="0" err="1" smtClean="0">
                <a:solidFill>
                  <a:schemeClr val="accent3"/>
                </a:solidFill>
              </a:rPr>
              <a:t>www.espad.org</a:t>
            </a:r>
            <a:endParaRPr lang="en-GB" sz="1400" b="0" dirty="0">
              <a:solidFill>
                <a:schemeClr val="accent3"/>
              </a:solidFill>
            </a:endParaRPr>
          </a:p>
        </p:txBody>
      </p:sp>
    </p:spTree>
    <p:extLst>
      <p:ext uri="{BB962C8B-B14F-4D97-AF65-F5344CB8AC3E}">
        <p14:creationId xmlns:p14="http://schemas.microsoft.com/office/powerpoint/2010/main" xmlns="" val="2146177551"/>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1 text block left 1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6000" y="6280560"/>
            <a:ext cx="396038" cy="388800"/>
          </a:xfrm>
          <a:prstGeom prst="rect">
            <a:avLst/>
          </a:prstGeom>
        </p:spPr>
      </p:pic>
      <p:sp>
        <p:nvSpPr>
          <p:cNvPr id="7" name="Picture Placeholder 6"/>
          <p:cNvSpPr>
            <a:spLocks noGrp="1"/>
          </p:cNvSpPr>
          <p:nvPr>
            <p:ph type="pic" sz="quarter" idx="13"/>
          </p:nvPr>
        </p:nvSpPr>
        <p:spPr>
          <a:xfrm>
            <a:off x="4716456" y="1602000"/>
            <a:ext cx="3887794" cy="4420800"/>
          </a:xfrm>
        </p:spPr>
        <p:txBody>
          <a:bodyPr/>
          <a:lstStyle/>
          <a:p>
            <a:r>
              <a:rPr lang="pt-PT" noProof="0" smtClean="0"/>
              <a:t>Drag picture to placeholder or click icon to add</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
        <p:nvSpPr>
          <p:cNvPr id="10" name="Content Placeholder 2"/>
          <p:cNvSpPr>
            <a:spLocks noGrp="1"/>
          </p:cNvSpPr>
          <p:nvPr>
            <p:ph idx="14" hasCustomPrompt="1"/>
          </p:nvPr>
        </p:nvSpPr>
        <p:spPr>
          <a:xfrm>
            <a:off x="432000" y="1602000"/>
            <a:ext cx="3960200"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pic>
        <p:nvPicPr>
          <p:cNvPr id="11" name="Picture 10" descr="ESPAD_CMYK-text.jpg"/>
          <p:cNvPicPr>
            <a:picLocks noChangeAspect="1"/>
          </p:cNvPicPr>
          <p:nvPr userDrawn="1"/>
        </p:nvPicPr>
        <p:blipFill rotWithShape="1">
          <a:blip r:embed="rId4">
            <a:extLst>
              <a:ext uri="{28A0092B-C50C-407E-A947-70E740481C1C}">
                <a14:useLocalDpi xmlns:a14="http://schemas.microsoft.com/office/drawing/2010/main" xmlns="" val="0"/>
              </a:ext>
            </a:extLst>
          </a:blip>
          <a:srcRect r="73321"/>
          <a:stretch/>
        </p:blipFill>
        <p:spPr>
          <a:xfrm>
            <a:off x="755576" y="6237312"/>
            <a:ext cx="1170127" cy="470078"/>
          </a:xfrm>
          <a:prstGeom prst="rect">
            <a:avLst/>
          </a:prstGeom>
        </p:spPr>
      </p:pic>
      <p:sp>
        <p:nvSpPr>
          <p:cNvPr id="12" name="Title 13"/>
          <p:cNvSpPr txBox="1">
            <a:spLocks/>
          </p:cNvSpPr>
          <p:nvPr userDrawn="1"/>
        </p:nvSpPr>
        <p:spPr>
          <a:xfrm>
            <a:off x="3491880" y="6453336"/>
            <a:ext cx="2280937" cy="216024"/>
          </a:xfrm>
          <a:prstGeom prst="rect">
            <a:avLst/>
          </a:prstGeom>
        </p:spPr>
        <p:txBody>
          <a:bodyPr vert="horz" lIns="0" tIns="0" rIns="0" bIns="0" rtlCol="0" anchor="ctr">
            <a:noAutofit/>
          </a:bodyPr>
          <a:lstStyle>
            <a:lvl1pPr algn="l" defTabSz="914400" rtl="0" eaLnBrk="1" latinLnBrk="0" hangingPunct="1">
              <a:spcBef>
                <a:spcPct val="0"/>
              </a:spcBef>
              <a:buNone/>
              <a:defRPr sz="3000" b="1" kern="1200">
                <a:solidFill>
                  <a:srgbClr val="58595B"/>
                </a:solidFill>
                <a:latin typeface="+mj-lt"/>
                <a:ea typeface="+mj-ea"/>
                <a:cs typeface="+mj-cs"/>
              </a:defRPr>
            </a:lvl1pPr>
          </a:lstStyle>
          <a:p>
            <a:pPr algn="ctr"/>
            <a:r>
              <a:rPr lang="en-GB" sz="1400" b="0" dirty="0" err="1" smtClean="0">
                <a:solidFill>
                  <a:schemeClr val="accent3"/>
                </a:solidFill>
              </a:rPr>
              <a:t>www.espad.org</a:t>
            </a:r>
            <a:endParaRPr lang="en-GB" sz="1400" b="0" dirty="0">
              <a:solidFill>
                <a:schemeClr val="accent3"/>
              </a:solidFill>
            </a:endParaRPr>
          </a:p>
        </p:txBody>
      </p:sp>
    </p:spTree>
    <p:extLst>
      <p:ext uri="{BB962C8B-B14F-4D97-AF65-F5344CB8AC3E}">
        <p14:creationId xmlns:p14="http://schemas.microsoft.com/office/powerpoint/2010/main" xmlns="" val="3166781495"/>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1 image left 1 text block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6000" y="6280560"/>
            <a:ext cx="396038" cy="388800"/>
          </a:xfrm>
          <a:prstGeom prst="rect">
            <a:avLst/>
          </a:prstGeom>
        </p:spPr>
      </p:pic>
      <p:sp>
        <p:nvSpPr>
          <p:cNvPr id="7" name="Picture Placeholder 6"/>
          <p:cNvSpPr>
            <a:spLocks noGrp="1"/>
          </p:cNvSpPr>
          <p:nvPr>
            <p:ph type="pic" sz="quarter" idx="13"/>
          </p:nvPr>
        </p:nvSpPr>
        <p:spPr>
          <a:xfrm>
            <a:off x="431800" y="1602000"/>
            <a:ext cx="3960200" cy="4420800"/>
          </a:xfrm>
        </p:spPr>
        <p:txBody>
          <a:bodyPr/>
          <a:lstStyle/>
          <a:p>
            <a:r>
              <a:rPr lang="pt-PT" noProof="0" smtClean="0"/>
              <a:t>Drag picture to placeholder or click icon to add</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10"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
        <p:nvSpPr>
          <p:cNvPr id="9" name="Content Placeholder 2"/>
          <p:cNvSpPr>
            <a:spLocks noGrp="1"/>
          </p:cNvSpPr>
          <p:nvPr>
            <p:ph idx="14" hasCustomPrompt="1"/>
          </p:nvPr>
        </p:nvSpPr>
        <p:spPr>
          <a:xfrm>
            <a:off x="4716016" y="1602000"/>
            <a:ext cx="3888432"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pic>
        <p:nvPicPr>
          <p:cNvPr id="11" name="Picture 10" descr="ESPAD_CMYK-text.jpg"/>
          <p:cNvPicPr>
            <a:picLocks noChangeAspect="1"/>
          </p:cNvPicPr>
          <p:nvPr userDrawn="1"/>
        </p:nvPicPr>
        <p:blipFill rotWithShape="1">
          <a:blip r:embed="rId4">
            <a:extLst>
              <a:ext uri="{28A0092B-C50C-407E-A947-70E740481C1C}">
                <a14:useLocalDpi xmlns:a14="http://schemas.microsoft.com/office/drawing/2010/main" xmlns="" val="0"/>
              </a:ext>
            </a:extLst>
          </a:blip>
          <a:srcRect r="73321"/>
          <a:stretch/>
        </p:blipFill>
        <p:spPr>
          <a:xfrm>
            <a:off x="755576" y="6237312"/>
            <a:ext cx="1170127" cy="470078"/>
          </a:xfrm>
          <a:prstGeom prst="rect">
            <a:avLst/>
          </a:prstGeom>
        </p:spPr>
      </p:pic>
      <p:sp>
        <p:nvSpPr>
          <p:cNvPr id="12" name="Title 13"/>
          <p:cNvSpPr txBox="1">
            <a:spLocks/>
          </p:cNvSpPr>
          <p:nvPr userDrawn="1"/>
        </p:nvSpPr>
        <p:spPr>
          <a:xfrm>
            <a:off x="3491880" y="6453336"/>
            <a:ext cx="2280937" cy="216024"/>
          </a:xfrm>
          <a:prstGeom prst="rect">
            <a:avLst/>
          </a:prstGeom>
        </p:spPr>
        <p:txBody>
          <a:bodyPr vert="horz" lIns="0" tIns="0" rIns="0" bIns="0" rtlCol="0" anchor="ctr">
            <a:noAutofit/>
          </a:bodyPr>
          <a:lstStyle>
            <a:lvl1pPr algn="l" defTabSz="914400" rtl="0" eaLnBrk="1" latinLnBrk="0" hangingPunct="1">
              <a:spcBef>
                <a:spcPct val="0"/>
              </a:spcBef>
              <a:buNone/>
              <a:defRPr sz="3000" b="1" kern="1200">
                <a:solidFill>
                  <a:srgbClr val="58595B"/>
                </a:solidFill>
                <a:latin typeface="+mj-lt"/>
                <a:ea typeface="+mj-ea"/>
                <a:cs typeface="+mj-cs"/>
              </a:defRPr>
            </a:lvl1pPr>
          </a:lstStyle>
          <a:p>
            <a:pPr algn="ctr"/>
            <a:r>
              <a:rPr lang="en-GB" sz="1400" b="0" dirty="0" err="1" smtClean="0">
                <a:solidFill>
                  <a:schemeClr val="accent3"/>
                </a:solidFill>
              </a:rPr>
              <a:t>www.espad.org</a:t>
            </a:r>
            <a:endParaRPr lang="en-GB" sz="1400" b="0" dirty="0">
              <a:solidFill>
                <a:schemeClr val="accent3"/>
              </a:solidFill>
            </a:endParaRPr>
          </a:p>
        </p:txBody>
      </p:sp>
    </p:spTree>
    <p:extLst>
      <p:ext uri="{BB962C8B-B14F-4D97-AF65-F5344CB8AC3E}">
        <p14:creationId xmlns:p14="http://schemas.microsoft.com/office/powerpoint/2010/main" xmlns="" val="4103787231"/>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2 images left 1 text block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6000" y="6280560"/>
            <a:ext cx="396038" cy="388800"/>
          </a:xfrm>
          <a:prstGeom prst="rect">
            <a:avLst/>
          </a:prstGeom>
        </p:spPr>
      </p:pic>
      <p:sp>
        <p:nvSpPr>
          <p:cNvPr id="5" name="Picture Placeholder 4"/>
          <p:cNvSpPr>
            <a:spLocks noGrp="1"/>
          </p:cNvSpPr>
          <p:nvPr>
            <p:ph type="pic" sz="quarter" idx="13"/>
          </p:nvPr>
        </p:nvSpPr>
        <p:spPr>
          <a:xfrm>
            <a:off x="431800" y="1602000"/>
            <a:ext cx="3960000" cy="2052000"/>
          </a:xfrm>
        </p:spPr>
        <p:txBody>
          <a:bodyPr/>
          <a:lstStyle/>
          <a:p>
            <a:r>
              <a:rPr lang="pt-PT" noProof="0" smtClean="0"/>
              <a:t>Drag picture to placeholder or click icon to add</a:t>
            </a:r>
            <a:endParaRPr lang="en-GB" noProof="0"/>
          </a:p>
        </p:txBody>
      </p:sp>
      <p:sp>
        <p:nvSpPr>
          <p:cNvPr id="11" name="Picture Placeholder 4"/>
          <p:cNvSpPr>
            <a:spLocks noGrp="1"/>
          </p:cNvSpPr>
          <p:nvPr>
            <p:ph type="pic" sz="quarter" idx="14"/>
          </p:nvPr>
        </p:nvSpPr>
        <p:spPr>
          <a:xfrm>
            <a:off x="431800" y="3969288"/>
            <a:ext cx="3960000" cy="2052000"/>
          </a:xfrm>
        </p:spPr>
        <p:txBody>
          <a:bodyPr/>
          <a:lstStyle/>
          <a:p>
            <a:r>
              <a:rPr lang="pt-PT" noProof="0" smtClean="0"/>
              <a:t>Drag picture to placeholder or click icon to add</a:t>
            </a:r>
            <a:endParaRPr lang="en-GB" noProof="0" dirty="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
        <p:nvSpPr>
          <p:cNvPr id="10" name="Content Placeholder 2"/>
          <p:cNvSpPr>
            <a:spLocks noGrp="1"/>
          </p:cNvSpPr>
          <p:nvPr>
            <p:ph idx="15" hasCustomPrompt="1"/>
          </p:nvPr>
        </p:nvSpPr>
        <p:spPr>
          <a:xfrm>
            <a:off x="4716016" y="1602000"/>
            <a:ext cx="3888432"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pic>
        <p:nvPicPr>
          <p:cNvPr id="12" name="Picture 11" descr="ESPAD_CMYK-text.jpg"/>
          <p:cNvPicPr>
            <a:picLocks noChangeAspect="1"/>
          </p:cNvPicPr>
          <p:nvPr userDrawn="1"/>
        </p:nvPicPr>
        <p:blipFill rotWithShape="1">
          <a:blip r:embed="rId4">
            <a:extLst>
              <a:ext uri="{28A0092B-C50C-407E-A947-70E740481C1C}">
                <a14:useLocalDpi xmlns:a14="http://schemas.microsoft.com/office/drawing/2010/main" xmlns="" val="0"/>
              </a:ext>
            </a:extLst>
          </a:blip>
          <a:srcRect r="73321"/>
          <a:stretch/>
        </p:blipFill>
        <p:spPr>
          <a:xfrm>
            <a:off x="755576" y="6237312"/>
            <a:ext cx="1170127" cy="470078"/>
          </a:xfrm>
          <a:prstGeom prst="rect">
            <a:avLst/>
          </a:prstGeom>
        </p:spPr>
      </p:pic>
      <p:sp>
        <p:nvSpPr>
          <p:cNvPr id="13" name="Title 13"/>
          <p:cNvSpPr txBox="1">
            <a:spLocks/>
          </p:cNvSpPr>
          <p:nvPr userDrawn="1"/>
        </p:nvSpPr>
        <p:spPr>
          <a:xfrm>
            <a:off x="3491880" y="6453336"/>
            <a:ext cx="2280937" cy="216024"/>
          </a:xfrm>
          <a:prstGeom prst="rect">
            <a:avLst/>
          </a:prstGeom>
        </p:spPr>
        <p:txBody>
          <a:bodyPr vert="horz" lIns="0" tIns="0" rIns="0" bIns="0" rtlCol="0" anchor="ctr">
            <a:noAutofit/>
          </a:bodyPr>
          <a:lstStyle>
            <a:lvl1pPr algn="l" defTabSz="914400" rtl="0" eaLnBrk="1" latinLnBrk="0" hangingPunct="1">
              <a:spcBef>
                <a:spcPct val="0"/>
              </a:spcBef>
              <a:buNone/>
              <a:defRPr sz="3000" b="1" kern="1200">
                <a:solidFill>
                  <a:srgbClr val="58595B"/>
                </a:solidFill>
                <a:latin typeface="+mj-lt"/>
                <a:ea typeface="+mj-ea"/>
                <a:cs typeface="+mj-cs"/>
              </a:defRPr>
            </a:lvl1pPr>
          </a:lstStyle>
          <a:p>
            <a:pPr algn="ctr"/>
            <a:r>
              <a:rPr lang="en-GB" sz="1400" b="0" dirty="0" err="1" smtClean="0">
                <a:solidFill>
                  <a:schemeClr val="accent3"/>
                </a:solidFill>
              </a:rPr>
              <a:t>www.espad.org</a:t>
            </a:r>
            <a:endParaRPr lang="en-GB" sz="1400" b="0" dirty="0">
              <a:solidFill>
                <a:schemeClr val="accent3"/>
              </a:solidFill>
            </a:endParaRPr>
          </a:p>
        </p:txBody>
      </p:sp>
    </p:spTree>
    <p:extLst>
      <p:ext uri="{BB962C8B-B14F-4D97-AF65-F5344CB8AC3E}">
        <p14:creationId xmlns:p14="http://schemas.microsoft.com/office/powerpoint/2010/main" xmlns="" val="2440093487"/>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1 text block left 2 images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6000" y="6280560"/>
            <a:ext cx="396038" cy="388800"/>
          </a:xfrm>
          <a:prstGeom prst="rect">
            <a:avLst/>
          </a:prstGeom>
        </p:spPr>
      </p:pic>
      <p:sp>
        <p:nvSpPr>
          <p:cNvPr id="5" name="Picture Placeholder 4"/>
          <p:cNvSpPr>
            <a:spLocks noGrp="1"/>
          </p:cNvSpPr>
          <p:nvPr>
            <p:ph type="pic" sz="quarter" idx="13"/>
          </p:nvPr>
        </p:nvSpPr>
        <p:spPr>
          <a:xfrm>
            <a:off x="4716016" y="1602000"/>
            <a:ext cx="3888234" cy="2052000"/>
          </a:xfrm>
        </p:spPr>
        <p:txBody>
          <a:bodyPr/>
          <a:lstStyle/>
          <a:p>
            <a:r>
              <a:rPr lang="pt-PT" noProof="0" smtClean="0"/>
              <a:t>Drag picture to placeholder or click icon to add</a:t>
            </a:r>
            <a:endParaRPr lang="en-GB" noProof="0"/>
          </a:p>
        </p:txBody>
      </p:sp>
      <p:sp>
        <p:nvSpPr>
          <p:cNvPr id="11" name="Picture Placeholder 4"/>
          <p:cNvSpPr>
            <a:spLocks noGrp="1"/>
          </p:cNvSpPr>
          <p:nvPr>
            <p:ph type="pic" sz="quarter" idx="14"/>
          </p:nvPr>
        </p:nvSpPr>
        <p:spPr>
          <a:xfrm>
            <a:off x="4716016" y="3969288"/>
            <a:ext cx="3888234" cy="2052000"/>
          </a:xfrm>
        </p:spPr>
        <p:txBody>
          <a:bodyPr/>
          <a:lstStyle/>
          <a:p>
            <a:r>
              <a:rPr lang="pt-PT" noProof="0" smtClean="0"/>
              <a:t>Drag picture to placeholder or click icon to add</a:t>
            </a:r>
            <a:endParaRPr lang="en-GB" noProof="0"/>
          </a:p>
        </p:txBody>
      </p:sp>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9"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
        <p:nvSpPr>
          <p:cNvPr id="10" name="Content Placeholder 2"/>
          <p:cNvSpPr>
            <a:spLocks noGrp="1"/>
          </p:cNvSpPr>
          <p:nvPr>
            <p:ph idx="15" hasCustomPrompt="1"/>
          </p:nvPr>
        </p:nvSpPr>
        <p:spPr>
          <a:xfrm>
            <a:off x="432000" y="1600200"/>
            <a:ext cx="3960200"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pic>
        <p:nvPicPr>
          <p:cNvPr id="12" name="Picture 11" descr="ESPAD_CMYK-text.jpg"/>
          <p:cNvPicPr>
            <a:picLocks noChangeAspect="1"/>
          </p:cNvPicPr>
          <p:nvPr userDrawn="1"/>
        </p:nvPicPr>
        <p:blipFill rotWithShape="1">
          <a:blip r:embed="rId4">
            <a:extLst>
              <a:ext uri="{28A0092B-C50C-407E-A947-70E740481C1C}">
                <a14:useLocalDpi xmlns:a14="http://schemas.microsoft.com/office/drawing/2010/main" xmlns="" val="0"/>
              </a:ext>
            </a:extLst>
          </a:blip>
          <a:srcRect r="73321"/>
          <a:stretch/>
        </p:blipFill>
        <p:spPr>
          <a:xfrm>
            <a:off x="755576" y="6237312"/>
            <a:ext cx="1170127" cy="470078"/>
          </a:xfrm>
          <a:prstGeom prst="rect">
            <a:avLst/>
          </a:prstGeom>
        </p:spPr>
      </p:pic>
      <p:sp>
        <p:nvSpPr>
          <p:cNvPr id="13" name="Title 13"/>
          <p:cNvSpPr txBox="1">
            <a:spLocks/>
          </p:cNvSpPr>
          <p:nvPr userDrawn="1"/>
        </p:nvSpPr>
        <p:spPr>
          <a:xfrm>
            <a:off x="3491880" y="6453336"/>
            <a:ext cx="2280937" cy="216024"/>
          </a:xfrm>
          <a:prstGeom prst="rect">
            <a:avLst/>
          </a:prstGeom>
        </p:spPr>
        <p:txBody>
          <a:bodyPr vert="horz" lIns="0" tIns="0" rIns="0" bIns="0" rtlCol="0" anchor="ctr">
            <a:noAutofit/>
          </a:bodyPr>
          <a:lstStyle>
            <a:lvl1pPr algn="l" defTabSz="914400" rtl="0" eaLnBrk="1" latinLnBrk="0" hangingPunct="1">
              <a:spcBef>
                <a:spcPct val="0"/>
              </a:spcBef>
              <a:buNone/>
              <a:defRPr sz="3000" b="1" kern="1200">
                <a:solidFill>
                  <a:srgbClr val="58595B"/>
                </a:solidFill>
                <a:latin typeface="+mj-lt"/>
                <a:ea typeface="+mj-ea"/>
                <a:cs typeface="+mj-cs"/>
              </a:defRPr>
            </a:lvl1pPr>
          </a:lstStyle>
          <a:p>
            <a:pPr algn="ctr"/>
            <a:r>
              <a:rPr lang="en-GB" sz="1400" b="0" dirty="0" err="1" smtClean="0">
                <a:solidFill>
                  <a:schemeClr val="accent3"/>
                </a:solidFill>
              </a:rPr>
              <a:t>www.espad.org</a:t>
            </a:r>
            <a:endParaRPr lang="en-GB" sz="1400" b="0" dirty="0">
              <a:solidFill>
                <a:schemeClr val="accent3"/>
              </a:solidFill>
            </a:endParaRPr>
          </a:p>
        </p:txBody>
      </p:sp>
    </p:spTree>
    <p:extLst>
      <p:ext uri="{BB962C8B-B14F-4D97-AF65-F5344CB8AC3E}">
        <p14:creationId xmlns:p14="http://schemas.microsoft.com/office/powerpoint/2010/main" xmlns="" val="314360422"/>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252000"/>
            <a:ext cx="8172450" cy="774000"/>
          </a:xfrm>
          <a:prstGeom prst="rect">
            <a:avLst/>
          </a:prstGeom>
        </p:spPr>
        <p:txBody>
          <a:bodyPr vert="horz" lIns="0" tIns="0" rIns="0" bIns="0" rtlCol="0" anchor="ctr">
            <a:normAutofit/>
          </a:bodyPr>
          <a:lstStyle/>
          <a:p>
            <a:r>
              <a:rPr lang="en-GB" noProof="0" dirty="0" smtClean="0"/>
              <a:t>Title of slide</a:t>
            </a:r>
            <a:endParaRPr lang="en-GB" noProof="0" dirty="0"/>
          </a:p>
        </p:txBody>
      </p:sp>
      <p:sp>
        <p:nvSpPr>
          <p:cNvPr id="3" name="Text Placeholder 2"/>
          <p:cNvSpPr>
            <a:spLocks noGrp="1"/>
          </p:cNvSpPr>
          <p:nvPr>
            <p:ph type="body" idx="1"/>
          </p:nvPr>
        </p:nvSpPr>
        <p:spPr>
          <a:xfrm>
            <a:off x="431800" y="1600200"/>
            <a:ext cx="8172450" cy="4525963"/>
          </a:xfrm>
          <a:prstGeom prst="rect">
            <a:avLst/>
          </a:prstGeom>
        </p:spPr>
        <p:txBody>
          <a:bodyPr vert="horz" lIns="0" tIns="0" rIns="0" bIns="0" rtlCol="0">
            <a:normAutofit/>
          </a:bodyPr>
          <a:lstStyle/>
          <a:p>
            <a:pPr lvl="0"/>
            <a:r>
              <a:rPr lang="en-GB" noProof="0" dirty="0" smtClean="0"/>
              <a:t>First level</a:t>
            </a:r>
          </a:p>
          <a:p>
            <a:pPr lvl="1"/>
            <a:r>
              <a:rPr lang="en-GB" noProof="0" dirty="0" smtClean="0"/>
              <a:t>Second level</a:t>
            </a:r>
          </a:p>
          <a:p>
            <a:pPr lvl="2"/>
            <a:r>
              <a:rPr lang="en-GB" noProof="0" dirty="0" smtClean="0"/>
              <a:t>Third level </a:t>
            </a:r>
          </a:p>
          <a:p>
            <a:pPr lvl="3"/>
            <a:r>
              <a:rPr lang="en-GB" noProof="0"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403D9-F5E4-4EC2-B7FB-C27E1739AFE4}" type="datetime1">
              <a:rPr lang="en-GB" noProof="0" smtClean="0"/>
              <a:pPr/>
              <a:t>16/09/2016</a:t>
            </a:fld>
            <a:endParaRPr lang="en-GB"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570B4-70FB-4D6F-A727-6B9BC9A5D104}" type="slidenum">
              <a:rPr lang="en-GB" noProof="0" smtClean="0"/>
              <a:pPr/>
              <a:t>‹#›</a:t>
            </a:fld>
            <a:endParaRPr lang="en-GB" noProof="0" dirty="0"/>
          </a:p>
        </p:txBody>
      </p:sp>
    </p:spTree>
    <p:extLst>
      <p:ext uri="{BB962C8B-B14F-4D97-AF65-F5344CB8AC3E}">
        <p14:creationId xmlns:p14="http://schemas.microsoft.com/office/powerpoint/2010/main" xmlns="" val="800759654"/>
      </p:ext>
    </p:extLst>
  </p:cSld>
  <p:clrMap bg1="lt1" tx1="dk1" bg2="lt2" tx2="dk2" accent1="accent1" accent2="accent2" accent3="accent3" accent4="accent4" accent5="accent5" accent6="accent6" hlink="hlink" folHlink="folHlink"/>
  <p:sldLayoutIdLst>
    <p:sldLayoutId id="2147485734" r:id="rId1"/>
    <p:sldLayoutId id="2147485738" r:id="rId2"/>
    <p:sldLayoutId id="2147485739" r:id="rId3"/>
    <p:sldLayoutId id="2147485740" r:id="rId4"/>
    <p:sldLayoutId id="2147485741" r:id="rId5"/>
    <p:sldLayoutId id="2147485742" r:id="rId6"/>
    <p:sldLayoutId id="2147485743" r:id="rId7"/>
    <p:sldLayoutId id="2147485744" r:id="rId8"/>
    <p:sldLayoutId id="2147485745" r:id="rId9"/>
    <p:sldLayoutId id="2147485746" r:id="rId10"/>
    <p:sldLayoutId id="2147485747" r:id="rId11"/>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rgbClr val="58595B"/>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2800" b="1" kern="1200">
          <a:solidFill>
            <a:schemeClr val="accent3"/>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3"/>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000" y="2132856"/>
            <a:ext cx="8280000" cy="2121585"/>
          </a:xfrm>
        </p:spPr>
        <p:txBody>
          <a:bodyPr>
            <a:normAutofit/>
          </a:bodyPr>
          <a:lstStyle/>
          <a:p>
            <a:r>
              <a:rPr lang="en-GB" sz="6600" dirty="0" smtClean="0"/>
              <a:t>ESPAD Report 2015</a:t>
            </a:r>
            <a:r>
              <a:rPr lang="en-GB" sz="6000" dirty="0" smtClean="0"/>
              <a:t/>
            </a:r>
            <a:br>
              <a:rPr lang="en-GB" sz="6000" dirty="0" smtClean="0"/>
            </a:br>
            <a:r>
              <a:rPr lang="en-GB" sz="3100" b="0" dirty="0" smtClean="0"/>
              <a:t>Results from the European School Survey Project on Alcohol and Other Drugs</a:t>
            </a:r>
            <a:endParaRPr lang="en-GB" sz="3100" b="0" dirty="0"/>
          </a:p>
        </p:txBody>
      </p:sp>
      <p:sp>
        <p:nvSpPr>
          <p:cNvPr id="3" name="Subtitle 2"/>
          <p:cNvSpPr>
            <a:spLocks noGrp="1"/>
          </p:cNvSpPr>
          <p:nvPr>
            <p:ph type="subTitle" idx="1"/>
          </p:nvPr>
        </p:nvSpPr>
        <p:spPr>
          <a:xfrm>
            <a:off x="395536" y="5373216"/>
            <a:ext cx="8280000" cy="468000"/>
          </a:xfrm>
        </p:spPr>
        <p:txBody>
          <a:bodyPr/>
          <a:lstStyle/>
          <a:p>
            <a:r>
              <a:rPr lang="en-GB" dirty="0" smtClean="0"/>
              <a:t>ESPAD Group </a:t>
            </a:r>
            <a:endParaRPr lang="en-GB" dirty="0"/>
          </a:p>
        </p:txBody>
      </p:sp>
      <p:sp>
        <p:nvSpPr>
          <p:cNvPr id="4" name="Text Placeholder 3"/>
          <p:cNvSpPr>
            <a:spLocks noGrp="1"/>
          </p:cNvSpPr>
          <p:nvPr>
            <p:ph type="body" sz="quarter" idx="10"/>
          </p:nvPr>
        </p:nvSpPr>
        <p:spPr/>
        <p:txBody>
          <a:bodyPr>
            <a:normAutofit lnSpcReduction="10000"/>
          </a:bodyPr>
          <a:lstStyle/>
          <a:p>
            <a:r>
              <a:rPr lang="en-GB" dirty="0" smtClean="0"/>
              <a:t>Lisbon, 20 September 2016</a:t>
            </a:r>
            <a:endParaRPr lang="en-GB" dirty="0"/>
          </a:p>
        </p:txBody>
      </p:sp>
    </p:spTree>
    <p:extLst>
      <p:ext uri="{BB962C8B-B14F-4D97-AF65-F5344CB8AC3E}">
        <p14:creationId xmlns:p14="http://schemas.microsoft.com/office/powerpoint/2010/main" xmlns="" val="3024459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altLang="en-US" sz="2400" dirty="0">
                <a:solidFill>
                  <a:schemeClr val="tx1"/>
                </a:solidFill>
                <a:cs typeface="Geneva"/>
              </a:rPr>
              <a:t>Perceived availability of cannabis </a:t>
            </a:r>
            <a:r>
              <a:rPr lang="en-GB" altLang="en-US" sz="2400" dirty="0" smtClean="0">
                <a:solidFill>
                  <a:schemeClr val="tx1"/>
                </a:solidFill>
                <a:cs typeface="Geneva"/>
              </a:rPr>
              <a:t>use, </a:t>
            </a:r>
            <a:r>
              <a:rPr lang="en-GB" altLang="en-US" sz="2400" dirty="0">
                <a:solidFill>
                  <a:schemeClr val="tx1"/>
                </a:solidFill>
                <a:cs typeface="Geneva"/>
              </a:rPr>
              <a:t>by </a:t>
            </a:r>
            <a:r>
              <a:rPr lang="en-GB" altLang="en-US" sz="2400" dirty="0" smtClean="0">
                <a:solidFill>
                  <a:schemeClr val="tx1"/>
                </a:solidFill>
                <a:cs typeface="Geneva"/>
              </a:rPr>
              <a:t>gender</a:t>
            </a:r>
            <a:r>
              <a:rPr lang="en-GB" altLang="en-US" sz="2000" dirty="0" smtClean="0">
                <a:solidFill>
                  <a:schemeClr val="tx1"/>
                </a:solidFill>
                <a:cs typeface="Geneva"/>
              </a:rPr>
              <a:t/>
            </a:r>
            <a:br>
              <a:rPr lang="en-GB" altLang="en-US" sz="2000" dirty="0" smtClean="0">
                <a:solidFill>
                  <a:schemeClr val="tx1"/>
                </a:solidFill>
                <a:cs typeface="Geneva"/>
              </a:rPr>
            </a:br>
            <a:r>
              <a:rPr lang="en-GB" altLang="en-US" sz="1400" dirty="0">
                <a:solidFill>
                  <a:schemeClr val="tx1"/>
                </a:solidFill>
                <a:cs typeface="Geneva"/>
              </a:rPr>
              <a:t>S</a:t>
            </a:r>
            <a:r>
              <a:rPr lang="en-GB" altLang="en-US" sz="1400" dirty="0" smtClean="0">
                <a:solidFill>
                  <a:schemeClr val="tx1"/>
                </a:solidFill>
                <a:cs typeface="Geneva"/>
              </a:rPr>
              <a:t>tudents </a:t>
            </a:r>
            <a:r>
              <a:rPr lang="en-GB" altLang="en-US" sz="1400" dirty="0">
                <a:solidFill>
                  <a:schemeClr val="tx1"/>
                </a:solidFill>
                <a:cs typeface="Geneva"/>
              </a:rPr>
              <a:t>responding </a:t>
            </a:r>
            <a:r>
              <a:rPr lang="en-GB" altLang="en-US" sz="1400" dirty="0" smtClean="0">
                <a:solidFill>
                  <a:schemeClr val="tx1"/>
                </a:solidFill>
                <a:cs typeface="Geneva"/>
              </a:rPr>
              <a:t>that it is ‘fairly easy’ </a:t>
            </a:r>
            <a:r>
              <a:rPr lang="en-GB" altLang="en-US" sz="1400" dirty="0">
                <a:solidFill>
                  <a:schemeClr val="tx1"/>
                </a:solidFill>
                <a:cs typeface="Geneva"/>
              </a:rPr>
              <a:t>or </a:t>
            </a:r>
            <a:r>
              <a:rPr lang="en-GB" altLang="en-US" sz="1400" dirty="0" smtClean="0">
                <a:solidFill>
                  <a:schemeClr val="tx1"/>
                </a:solidFill>
                <a:cs typeface="Geneva"/>
              </a:rPr>
              <a:t>‘very easy’ to obtain cannabis —</a:t>
            </a:r>
            <a:br>
              <a:rPr lang="en-GB" altLang="en-US" sz="1400" dirty="0" smtClean="0">
                <a:solidFill>
                  <a:schemeClr val="tx1"/>
                </a:solidFill>
                <a:cs typeface="Geneva"/>
              </a:rPr>
            </a:br>
            <a:r>
              <a:rPr lang="en-GB" altLang="en-US" sz="1400" dirty="0" smtClean="0">
                <a:solidFill>
                  <a:schemeClr val="tx1"/>
                </a:solidFill>
                <a:cs typeface="Geneva"/>
              </a:rPr>
              <a:t> 25-country trend 1995-2015 </a:t>
            </a:r>
            <a:r>
              <a:rPr lang="en-GB" altLang="en-US" sz="1400" dirty="0">
                <a:solidFill>
                  <a:schemeClr val="tx1"/>
                </a:solidFill>
                <a:cs typeface="Geneva"/>
              </a:rPr>
              <a:t>(percentage</a:t>
            </a:r>
            <a:r>
              <a:rPr lang="en-GB" altLang="en-US" sz="1400" dirty="0" smtClean="0">
                <a:solidFill>
                  <a:schemeClr val="tx1"/>
                </a:solidFill>
                <a:cs typeface="Geneva"/>
              </a:rPr>
              <a:t>)</a:t>
            </a:r>
            <a:endParaRPr lang="en-GB" sz="14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10</a:t>
            </a:fld>
            <a:endParaRPr lang="en-GB" dirty="0"/>
          </a:p>
        </p:txBody>
      </p:sp>
      <p:pic>
        <p:nvPicPr>
          <p:cNvPr id="3074" name="Picture 2"/>
          <p:cNvPicPr>
            <a:picLocks noGrp="1" noChangeAspect="1" noChangeArrowheads="1"/>
          </p:cNvPicPr>
          <p:nvPr>
            <p:ph idx="13"/>
          </p:nvPr>
        </p:nvPicPr>
        <p:blipFill rotWithShape="1">
          <a:blip r:embed="rId2">
            <a:extLst>
              <a:ext uri="{28A0092B-C50C-407E-A947-70E740481C1C}">
                <a14:useLocalDpi xmlns:a14="http://schemas.microsoft.com/office/drawing/2010/main" xmlns="" val="0"/>
              </a:ext>
            </a:extLst>
          </a:blip>
          <a:srcRect l="1903" t="10918" r="1774" b="952"/>
          <a:stretch/>
        </p:blipFill>
        <p:spPr bwMode="auto">
          <a:xfrm>
            <a:off x="1076325" y="1743075"/>
            <a:ext cx="7000876" cy="441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4552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altLang="en-US" sz="2400" dirty="0" smtClean="0">
                <a:solidFill>
                  <a:schemeClr val="tx1"/>
                </a:solidFill>
                <a:cs typeface="Geneva"/>
              </a:rPr>
              <a:t>Perceived </a:t>
            </a:r>
            <a:r>
              <a:rPr lang="en-GB" altLang="en-US" sz="2400" dirty="0">
                <a:solidFill>
                  <a:schemeClr val="tx1"/>
                </a:solidFill>
                <a:cs typeface="Geneva"/>
              </a:rPr>
              <a:t>availability of </a:t>
            </a:r>
            <a:r>
              <a:rPr lang="en-GB" altLang="en-US" sz="2400" dirty="0" smtClean="0">
                <a:solidFill>
                  <a:schemeClr val="tx1"/>
                </a:solidFill>
                <a:cs typeface="Geneva"/>
              </a:rPr>
              <a:t>cannabis</a:t>
            </a:r>
            <a:br>
              <a:rPr lang="en-GB" altLang="en-US" sz="2400" dirty="0" smtClean="0">
                <a:solidFill>
                  <a:schemeClr val="tx1"/>
                </a:solidFill>
                <a:cs typeface="Geneva"/>
              </a:rPr>
            </a:br>
            <a:r>
              <a:rPr lang="en-GB" sz="1400" dirty="0">
                <a:solidFill>
                  <a:schemeClr val="tx1"/>
                </a:solidFill>
              </a:rPr>
              <a:t>Students r</a:t>
            </a:r>
            <a:r>
              <a:rPr lang="en-GB" altLang="en-US" sz="1400" dirty="0">
                <a:solidFill>
                  <a:schemeClr val="tx1"/>
                </a:solidFill>
                <a:cs typeface="Geneva"/>
              </a:rPr>
              <a:t>esponding that it </a:t>
            </a:r>
            <a:r>
              <a:rPr lang="en-GB" sz="1400" dirty="0">
                <a:solidFill>
                  <a:schemeClr val="tx1"/>
                </a:solidFill>
              </a:rPr>
              <a:t>is ‘fairly easy’ or ‘very easy’ to obtain cannabis, by gender </a:t>
            </a:r>
            <a:r>
              <a:rPr lang="en-GB" altLang="en-US" sz="1400" dirty="0" smtClean="0">
                <a:solidFill>
                  <a:schemeClr val="tx1"/>
                </a:solidFill>
                <a:latin typeface="+mn-lt"/>
                <a:cs typeface="Geneva"/>
              </a:rPr>
              <a:t>(percentage)</a:t>
            </a:r>
            <a:endParaRPr lang="en-GB" sz="1400" dirty="0">
              <a:latin typeface="+mn-lt"/>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11</a:t>
            </a:fld>
            <a:endParaRPr lang="en-GB" dirty="0"/>
          </a:p>
        </p:txBody>
      </p:sp>
      <p:pic>
        <p:nvPicPr>
          <p:cNvPr id="3074" name="Picture 2"/>
          <p:cNvPicPr>
            <a:picLocks noGrp="1" noChangeAspect="1" noChangeArrowheads="1"/>
          </p:cNvPicPr>
          <p:nvPr>
            <p:ph idx="13"/>
          </p:nvPr>
        </p:nvPicPr>
        <p:blipFill rotWithShape="1">
          <a:blip r:embed="rId3">
            <a:extLst>
              <a:ext uri="{28A0092B-C50C-407E-A947-70E740481C1C}">
                <a14:useLocalDpi xmlns:a14="http://schemas.microsoft.com/office/drawing/2010/main" xmlns="" val="0"/>
              </a:ext>
            </a:extLst>
          </a:blip>
          <a:srcRect l="22301" t="5867" r="1953" b="4424"/>
          <a:stretch/>
        </p:blipFill>
        <p:spPr bwMode="auto">
          <a:xfrm>
            <a:off x="2339752" y="1268760"/>
            <a:ext cx="3353578" cy="52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79963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31800" y="2358000"/>
            <a:ext cx="7812608" cy="2043112"/>
          </a:xfrm>
        </p:spPr>
        <p:txBody>
          <a:bodyPr>
            <a:normAutofit/>
          </a:bodyPr>
          <a:lstStyle/>
          <a:p>
            <a:r>
              <a:rPr lang="en-GB" sz="4000" dirty="0" smtClean="0"/>
              <a:t>Early onset of use of </a:t>
            </a:r>
            <a:br>
              <a:rPr lang="en-GB" sz="4000" dirty="0" smtClean="0"/>
            </a:br>
            <a:r>
              <a:rPr lang="en-GB" sz="4000" dirty="0" smtClean="0"/>
              <a:t>selected substances</a:t>
            </a:r>
            <a:endParaRPr lang="en-GB" sz="4000" dirty="0"/>
          </a:p>
        </p:txBody>
      </p:sp>
    </p:spTree>
    <p:extLst>
      <p:ext uri="{BB962C8B-B14F-4D97-AF65-F5344CB8AC3E}">
        <p14:creationId xmlns:p14="http://schemas.microsoft.com/office/powerpoint/2010/main" xmlns="" val="2945336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2000"/>
            <a:ext cx="8424936" cy="774000"/>
          </a:xfrm>
        </p:spPr>
        <p:txBody>
          <a:bodyPr>
            <a:normAutofit fontScale="90000"/>
          </a:bodyPr>
          <a:lstStyle/>
          <a:p>
            <a:r>
              <a:rPr lang="en-GB" altLang="en-US" sz="2700" dirty="0">
                <a:solidFill>
                  <a:schemeClr val="tx1"/>
                </a:solidFill>
                <a:cs typeface="Geneva"/>
              </a:rPr>
              <a:t>Daily cigarette use at the age of 13 or </a:t>
            </a:r>
            <a:r>
              <a:rPr lang="en-GB" altLang="en-US" sz="2700" dirty="0" smtClean="0">
                <a:solidFill>
                  <a:schemeClr val="tx1"/>
                </a:solidFill>
                <a:cs typeface="Geneva"/>
              </a:rPr>
              <a:t>younger, </a:t>
            </a:r>
            <a:r>
              <a:rPr lang="en-GB" altLang="en-US" sz="2700" dirty="0">
                <a:solidFill>
                  <a:schemeClr val="tx1"/>
                </a:solidFill>
                <a:cs typeface="Geneva"/>
              </a:rPr>
              <a:t>by </a:t>
            </a:r>
            <a:r>
              <a:rPr lang="en-GB" altLang="en-US" sz="2700" dirty="0" smtClean="0">
                <a:solidFill>
                  <a:schemeClr val="tx1"/>
                </a:solidFill>
                <a:cs typeface="Geneva"/>
              </a:rPr>
              <a:t>gender </a:t>
            </a:r>
            <a:r>
              <a:rPr lang="en-GB" altLang="en-US" sz="2000" dirty="0" smtClean="0">
                <a:solidFill>
                  <a:schemeClr val="tx1"/>
                </a:solidFill>
                <a:cs typeface="Geneva"/>
              </a:rPr>
              <a:t/>
            </a:r>
            <a:br>
              <a:rPr lang="en-GB" altLang="en-US" sz="2000" dirty="0" smtClean="0">
                <a:solidFill>
                  <a:schemeClr val="tx1"/>
                </a:solidFill>
                <a:cs typeface="Geneva"/>
              </a:rPr>
            </a:br>
            <a:r>
              <a:rPr lang="en-GB" altLang="en-US" sz="1600" dirty="0" smtClean="0">
                <a:solidFill>
                  <a:schemeClr val="tx1"/>
                </a:solidFill>
                <a:cs typeface="Geneva"/>
              </a:rPr>
              <a:t>25-country </a:t>
            </a:r>
            <a:r>
              <a:rPr lang="en-GB" altLang="en-US" sz="1600" dirty="0">
                <a:solidFill>
                  <a:schemeClr val="tx1"/>
                </a:solidFill>
                <a:cs typeface="Geneva"/>
              </a:rPr>
              <a:t>trend 1995-2015 (percentage</a:t>
            </a:r>
            <a:r>
              <a:rPr lang="en-GB" altLang="en-US" sz="1600" dirty="0" smtClean="0">
                <a:solidFill>
                  <a:schemeClr val="tx1"/>
                </a:solidFill>
                <a:cs typeface="Geneva"/>
              </a:rPr>
              <a:t>)</a:t>
            </a:r>
            <a:endParaRPr lang="en-GB" sz="16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13</a:t>
            </a:fld>
            <a:endParaRPr lang="en-GB" dirty="0"/>
          </a:p>
        </p:txBody>
      </p:sp>
      <p:pic>
        <p:nvPicPr>
          <p:cNvPr id="4098" name="Picture 2"/>
          <p:cNvPicPr>
            <a:picLocks noGrp="1" noChangeAspect="1" noChangeArrowheads="1"/>
          </p:cNvPicPr>
          <p:nvPr>
            <p:ph idx="13"/>
          </p:nvPr>
        </p:nvPicPr>
        <p:blipFill rotWithShape="1">
          <a:blip r:embed="rId2">
            <a:extLst>
              <a:ext uri="{28A0092B-C50C-407E-A947-70E740481C1C}">
                <a14:useLocalDpi xmlns:a14="http://schemas.microsoft.com/office/drawing/2010/main" xmlns="" val="0"/>
              </a:ext>
            </a:extLst>
          </a:blip>
          <a:srcRect l="1482" t="8443" r="1614" b="571"/>
          <a:stretch/>
        </p:blipFill>
        <p:spPr bwMode="auto">
          <a:xfrm>
            <a:off x="1009958" y="1619250"/>
            <a:ext cx="7124084" cy="46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461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400" dirty="0">
                <a:solidFill>
                  <a:schemeClr val="tx1"/>
                </a:solidFill>
                <a:cs typeface="Geneva"/>
              </a:rPr>
              <a:t>Cannabis use at the age of 13 or </a:t>
            </a:r>
            <a:r>
              <a:rPr lang="en-GB" altLang="en-US" sz="2400" dirty="0" smtClean="0">
                <a:solidFill>
                  <a:schemeClr val="tx1"/>
                </a:solidFill>
                <a:cs typeface="Geneva"/>
              </a:rPr>
              <a:t>younger, </a:t>
            </a:r>
            <a:r>
              <a:rPr lang="en-GB" altLang="en-US" sz="2400" dirty="0">
                <a:solidFill>
                  <a:schemeClr val="tx1"/>
                </a:solidFill>
                <a:cs typeface="Geneva"/>
              </a:rPr>
              <a:t>by </a:t>
            </a:r>
            <a:r>
              <a:rPr lang="en-GB" altLang="en-US" sz="2400" dirty="0" smtClean="0">
                <a:solidFill>
                  <a:schemeClr val="tx1"/>
                </a:solidFill>
                <a:cs typeface="Geneva"/>
              </a:rPr>
              <a:t>gender </a:t>
            </a:r>
            <a:r>
              <a:rPr lang="en-GB" altLang="en-US" sz="2000" dirty="0" smtClean="0">
                <a:solidFill>
                  <a:schemeClr val="tx1"/>
                </a:solidFill>
                <a:cs typeface="Geneva"/>
              </a:rPr>
              <a:t/>
            </a:r>
            <a:br>
              <a:rPr lang="en-GB" altLang="en-US" sz="2000" dirty="0" smtClean="0">
                <a:solidFill>
                  <a:schemeClr val="tx1"/>
                </a:solidFill>
                <a:cs typeface="Geneva"/>
              </a:rPr>
            </a:br>
            <a:r>
              <a:rPr lang="en-GB" altLang="en-US" sz="1400" dirty="0" smtClean="0">
                <a:solidFill>
                  <a:schemeClr val="tx1"/>
                </a:solidFill>
                <a:cs typeface="Geneva"/>
              </a:rPr>
              <a:t>25-country </a:t>
            </a:r>
            <a:r>
              <a:rPr lang="en-GB" altLang="en-US" sz="1400" dirty="0">
                <a:solidFill>
                  <a:schemeClr val="tx1"/>
                </a:solidFill>
                <a:cs typeface="Geneva"/>
              </a:rPr>
              <a:t>trend 1995-2015 (percentage</a:t>
            </a:r>
            <a:r>
              <a:rPr lang="en-GB" altLang="en-US" sz="1400" dirty="0" smtClean="0">
                <a:solidFill>
                  <a:schemeClr val="tx1"/>
                </a:solidFill>
                <a:cs typeface="Geneva"/>
              </a:rPr>
              <a:t>)</a:t>
            </a:r>
            <a:endParaRPr lang="en-GB" sz="1400" dirty="0"/>
          </a:p>
        </p:txBody>
      </p:sp>
      <p:sp>
        <p:nvSpPr>
          <p:cNvPr id="3" name="Slide Number Placeholder 2"/>
          <p:cNvSpPr>
            <a:spLocks noGrp="1"/>
          </p:cNvSpPr>
          <p:nvPr>
            <p:ph type="sldNum" sz="quarter" idx="12"/>
          </p:nvPr>
        </p:nvSpPr>
        <p:spPr/>
        <p:txBody>
          <a:bodyPr/>
          <a:lstStyle/>
          <a:p>
            <a:fld id="{625570B4-70FB-4D6F-A727-6B9BC9A5D104}" type="slidenum">
              <a:rPr lang="en-GB" smtClean="0"/>
              <a:pPr/>
              <a:t>14</a:t>
            </a:fld>
            <a:endParaRPr lang="en-GB" dirty="0"/>
          </a:p>
        </p:txBody>
      </p:sp>
      <p:pic>
        <p:nvPicPr>
          <p:cNvPr id="5122" name="Picture 2"/>
          <p:cNvPicPr>
            <a:picLocks noGrp="1" noChangeAspect="1" noChangeArrowheads="1"/>
          </p:cNvPicPr>
          <p:nvPr>
            <p:ph idx="13"/>
          </p:nvPr>
        </p:nvPicPr>
        <p:blipFill rotWithShape="1">
          <a:blip r:embed="rId2">
            <a:extLst>
              <a:ext uri="{28A0092B-C50C-407E-A947-70E740481C1C}">
                <a14:useLocalDpi xmlns:a14="http://schemas.microsoft.com/office/drawing/2010/main" xmlns="" val="0"/>
              </a:ext>
            </a:extLst>
          </a:blip>
          <a:srcRect l="2035" t="9014" r="855" b="951"/>
          <a:stretch/>
        </p:blipFill>
        <p:spPr bwMode="auto">
          <a:xfrm>
            <a:off x="1042988" y="1647825"/>
            <a:ext cx="7058025" cy="450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6640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Cigarettes</a:t>
            </a:r>
          </a:p>
        </p:txBody>
      </p:sp>
      <p:pic>
        <p:nvPicPr>
          <p:cNvPr id="4" name="Picture Placeholder 3" descr="iStock_000005801554XSmall.jpg"/>
          <p:cNvPicPr>
            <a:picLocks noGrp="1" noChangeAspect="1"/>
          </p:cNvPicPr>
          <p:nvPr>
            <p:ph type="pic" sz="quarter" idx="14"/>
          </p:nvPr>
        </p:nvPicPr>
        <p:blipFill>
          <a:blip r:embed="rId2">
            <a:extLst>
              <a:ext uri="{28A0092B-C50C-407E-A947-70E740481C1C}">
                <a14:useLocalDpi xmlns:a14="http://schemas.microsoft.com/office/drawing/2010/main" xmlns="" val="0"/>
              </a:ext>
            </a:extLst>
          </a:blip>
          <a:srcRect t="4863" b="4863"/>
          <a:stretch>
            <a:fillRect/>
          </a:stretch>
        </p:blipFill>
        <p:spPr>
          <a:xfrm>
            <a:off x="5411312" y="1628800"/>
            <a:ext cx="3769200" cy="2257200"/>
          </a:xfrm>
        </p:spPr>
      </p:pic>
    </p:spTree>
    <p:extLst>
      <p:ext uri="{BB962C8B-B14F-4D97-AF65-F5344CB8AC3E}">
        <p14:creationId xmlns:p14="http://schemas.microsoft.com/office/powerpoint/2010/main" xmlns="" val="1742870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400" dirty="0">
                <a:solidFill>
                  <a:schemeClr val="tx1"/>
                </a:solidFill>
                <a:cs typeface="Geneva"/>
              </a:rPr>
              <a:t>Lifetime use of </a:t>
            </a:r>
            <a:r>
              <a:rPr lang="en-GB" altLang="en-US" sz="2400" dirty="0" smtClean="0">
                <a:solidFill>
                  <a:schemeClr val="tx1"/>
                </a:solidFill>
                <a:cs typeface="Geneva"/>
              </a:rPr>
              <a:t>cigarettes, </a:t>
            </a:r>
            <a:r>
              <a:rPr lang="en-GB" altLang="en-US" sz="2400" dirty="0">
                <a:solidFill>
                  <a:schemeClr val="tx1"/>
                </a:solidFill>
                <a:cs typeface="Geneva"/>
              </a:rPr>
              <a:t>by </a:t>
            </a:r>
            <a:r>
              <a:rPr lang="en-GB" altLang="en-US" sz="2400" dirty="0" smtClean="0">
                <a:solidFill>
                  <a:schemeClr val="tx1"/>
                </a:solidFill>
                <a:cs typeface="Geneva"/>
              </a:rPr>
              <a:t>gender </a:t>
            </a:r>
            <a:r>
              <a:rPr lang="en-GB" altLang="en-US" sz="2000" dirty="0" smtClean="0">
                <a:solidFill>
                  <a:schemeClr val="tx1"/>
                </a:solidFill>
                <a:cs typeface="Geneva"/>
              </a:rPr>
              <a:t/>
            </a:r>
            <a:br>
              <a:rPr lang="en-GB" altLang="en-US" sz="2000" dirty="0" smtClean="0">
                <a:solidFill>
                  <a:schemeClr val="tx1"/>
                </a:solidFill>
                <a:cs typeface="Geneva"/>
              </a:rPr>
            </a:br>
            <a:r>
              <a:rPr lang="en-GB" altLang="en-US" sz="1400" dirty="0" smtClean="0">
                <a:solidFill>
                  <a:schemeClr val="tx1"/>
                </a:solidFill>
                <a:cs typeface="Geneva"/>
              </a:rPr>
              <a:t>25-country </a:t>
            </a:r>
            <a:r>
              <a:rPr lang="en-GB" altLang="en-US" sz="1400" dirty="0">
                <a:solidFill>
                  <a:schemeClr val="tx1"/>
                </a:solidFill>
                <a:cs typeface="Geneva"/>
              </a:rPr>
              <a:t>trend 1995-2015 (percentage</a:t>
            </a:r>
            <a:r>
              <a:rPr lang="en-GB" altLang="en-US" sz="1400" dirty="0" smtClean="0">
                <a:solidFill>
                  <a:schemeClr val="tx1"/>
                </a:solidFill>
                <a:cs typeface="Geneva"/>
              </a:rPr>
              <a:t>)</a:t>
            </a:r>
            <a:endParaRPr lang="en-US" sz="1400" dirty="0"/>
          </a:p>
        </p:txBody>
      </p:sp>
      <p:sp>
        <p:nvSpPr>
          <p:cNvPr id="3" name="Slide Number Placeholder 2"/>
          <p:cNvSpPr>
            <a:spLocks noGrp="1"/>
          </p:cNvSpPr>
          <p:nvPr>
            <p:ph type="sldNum" sz="quarter" idx="12"/>
          </p:nvPr>
        </p:nvSpPr>
        <p:spPr/>
        <p:txBody>
          <a:bodyPr/>
          <a:lstStyle/>
          <a:p>
            <a:fld id="{625570B4-70FB-4D6F-A727-6B9BC9A5D104}" type="slidenum">
              <a:rPr lang="en-GB" smtClean="0"/>
              <a:pPr/>
              <a:t>16</a:t>
            </a:fld>
            <a:endParaRPr lang="en-GB" dirty="0"/>
          </a:p>
        </p:txBody>
      </p:sp>
      <p:pic>
        <p:nvPicPr>
          <p:cNvPr id="5" name="Picture 2"/>
          <p:cNvPicPr>
            <a:picLocks noGrp="1" noChangeAspect="1" noChangeArrowheads="1"/>
          </p:cNvPicPr>
          <p:nvPr>
            <p:ph idx="13"/>
          </p:nvPr>
        </p:nvPicPr>
        <p:blipFill rotWithShape="1">
          <a:blip r:embed="rId2">
            <a:extLst>
              <a:ext uri="{28A0092B-C50C-407E-A947-70E740481C1C}">
                <a14:useLocalDpi xmlns:a14="http://schemas.microsoft.com/office/drawing/2010/main" xmlns="" val="0"/>
              </a:ext>
            </a:extLst>
          </a:blip>
          <a:srcRect l="3791" t="5969" r="1823" b="2664"/>
          <a:stretch/>
        </p:blipFill>
        <p:spPr bwMode="auto">
          <a:xfrm>
            <a:off x="1219200" y="1495424"/>
            <a:ext cx="6848475" cy="4572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9035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400" dirty="0">
                <a:solidFill>
                  <a:schemeClr val="tx1"/>
                </a:solidFill>
                <a:cs typeface="Geneva"/>
              </a:rPr>
              <a:t>Cigarette use in the last 30 </a:t>
            </a:r>
            <a:r>
              <a:rPr lang="en-GB" altLang="en-US" sz="2400" dirty="0" smtClean="0">
                <a:solidFill>
                  <a:schemeClr val="tx1"/>
                </a:solidFill>
                <a:cs typeface="Geneva"/>
              </a:rPr>
              <a:t>days, </a:t>
            </a:r>
            <a:r>
              <a:rPr lang="en-GB" altLang="en-US" sz="2400" dirty="0">
                <a:solidFill>
                  <a:schemeClr val="tx1"/>
                </a:solidFill>
                <a:cs typeface="Geneva"/>
              </a:rPr>
              <a:t>by </a:t>
            </a:r>
            <a:r>
              <a:rPr lang="en-GB" altLang="en-US" sz="2400" dirty="0" smtClean="0">
                <a:solidFill>
                  <a:schemeClr val="tx1"/>
                </a:solidFill>
                <a:cs typeface="Geneva"/>
              </a:rPr>
              <a:t>gender </a:t>
            </a:r>
            <a:r>
              <a:rPr lang="en-GB" altLang="en-US" sz="2000" dirty="0" smtClean="0">
                <a:solidFill>
                  <a:schemeClr val="tx1"/>
                </a:solidFill>
                <a:cs typeface="Geneva"/>
              </a:rPr>
              <a:t/>
            </a:r>
            <a:br>
              <a:rPr lang="en-GB" altLang="en-US" sz="2000" dirty="0" smtClean="0">
                <a:solidFill>
                  <a:schemeClr val="tx1"/>
                </a:solidFill>
                <a:cs typeface="Geneva"/>
              </a:rPr>
            </a:br>
            <a:r>
              <a:rPr lang="en-GB" altLang="en-US" sz="1400" dirty="0" smtClean="0">
                <a:solidFill>
                  <a:schemeClr val="tx1"/>
                </a:solidFill>
                <a:cs typeface="Geneva"/>
              </a:rPr>
              <a:t>25-country </a:t>
            </a:r>
            <a:r>
              <a:rPr lang="en-GB" altLang="en-US" sz="1400" dirty="0">
                <a:solidFill>
                  <a:schemeClr val="tx1"/>
                </a:solidFill>
                <a:cs typeface="Geneva"/>
              </a:rPr>
              <a:t>trend 1995-2015 (percentage</a:t>
            </a:r>
            <a:r>
              <a:rPr lang="en-GB" altLang="en-US" sz="1400" dirty="0" smtClean="0">
                <a:solidFill>
                  <a:schemeClr val="tx1"/>
                </a:solidFill>
                <a:cs typeface="Geneva"/>
              </a:rPr>
              <a:t>)</a:t>
            </a:r>
            <a:endParaRPr lang="en-GB" sz="14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17</a:t>
            </a:fld>
            <a:endParaRPr lang="en-GB" dirty="0"/>
          </a:p>
        </p:txBody>
      </p:sp>
      <p:pic>
        <p:nvPicPr>
          <p:cNvPr id="5" name="Picture 2"/>
          <p:cNvPicPr>
            <a:picLocks noGrp="1" noChangeAspect="1" noChangeArrowheads="1"/>
          </p:cNvPicPr>
          <p:nvPr>
            <p:ph idx="13"/>
          </p:nvPr>
        </p:nvPicPr>
        <p:blipFill rotWithShape="1">
          <a:blip r:embed="rId2">
            <a:extLst>
              <a:ext uri="{28A0092B-C50C-407E-A947-70E740481C1C}">
                <a14:useLocalDpi xmlns:a14="http://schemas.microsoft.com/office/drawing/2010/main" xmlns="" val="0"/>
              </a:ext>
            </a:extLst>
          </a:blip>
          <a:srcRect l="2501" t="4255" r="799" b="1522"/>
          <a:stretch/>
        </p:blipFill>
        <p:spPr bwMode="auto">
          <a:xfrm>
            <a:off x="1114425" y="1409700"/>
            <a:ext cx="7038976" cy="471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0013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400" dirty="0">
                <a:solidFill>
                  <a:schemeClr val="tx1"/>
                </a:solidFill>
                <a:cs typeface="Geneva"/>
              </a:rPr>
              <a:t>Daily cigarette use </a:t>
            </a:r>
            <a:r>
              <a:rPr lang="en-GB" altLang="en-US" sz="2400" dirty="0" smtClean="0">
                <a:solidFill>
                  <a:schemeClr val="tx1"/>
                </a:solidFill>
                <a:cs typeface="Geneva"/>
              </a:rPr>
              <a:t>in the last 30 days, by gender </a:t>
            </a:r>
            <a:r>
              <a:rPr lang="en-GB" altLang="en-US" sz="2000" dirty="0" smtClean="0">
                <a:solidFill>
                  <a:schemeClr val="tx1"/>
                </a:solidFill>
                <a:cs typeface="Geneva"/>
              </a:rPr>
              <a:t/>
            </a:r>
            <a:br>
              <a:rPr lang="en-GB" altLang="en-US" sz="2000" dirty="0" smtClean="0">
                <a:solidFill>
                  <a:schemeClr val="tx1"/>
                </a:solidFill>
                <a:cs typeface="Geneva"/>
              </a:rPr>
            </a:br>
            <a:r>
              <a:rPr lang="en-GB" altLang="en-US" sz="1400" dirty="0" smtClean="0">
                <a:solidFill>
                  <a:schemeClr val="tx1"/>
                </a:solidFill>
                <a:cs typeface="Geneva"/>
              </a:rPr>
              <a:t>25-country </a:t>
            </a:r>
            <a:r>
              <a:rPr lang="en-GB" altLang="en-US" sz="1400" dirty="0">
                <a:solidFill>
                  <a:schemeClr val="tx1"/>
                </a:solidFill>
                <a:cs typeface="Geneva"/>
              </a:rPr>
              <a:t>trend 1995-2015 (percentage</a:t>
            </a:r>
            <a:r>
              <a:rPr lang="en-GB" altLang="en-US" sz="1400" dirty="0" smtClean="0">
                <a:solidFill>
                  <a:schemeClr val="tx1"/>
                </a:solidFill>
                <a:cs typeface="Geneva"/>
              </a:rPr>
              <a:t>)</a:t>
            </a:r>
            <a:endParaRPr lang="en-GB" sz="14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18</a:t>
            </a:fld>
            <a:endParaRPr lang="en-GB" dirty="0"/>
          </a:p>
        </p:txBody>
      </p:sp>
      <p:pic>
        <p:nvPicPr>
          <p:cNvPr id="5" name="Picture 2"/>
          <p:cNvPicPr>
            <a:picLocks noGrp="1" noChangeAspect="1" noChangeArrowheads="1"/>
          </p:cNvPicPr>
          <p:nvPr>
            <p:ph idx="13"/>
          </p:nvPr>
        </p:nvPicPr>
        <p:blipFill rotWithShape="1">
          <a:blip r:embed="rId2">
            <a:extLst>
              <a:ext uri="{28A0092B-C50C-407E-A947-70E740481C1C}">
                <a14:useLocalDpi xmlns:a14="http://schemas.microsoft.com/office/drawing/2010/main" xmlns="" val="0"/>
              </a:ext>
            </a:extLst>
          </a:blip>
          <a:srcRect l="1795" t="5398" r="2189" b="3236"/>
          <a:stretch/>
        </p:blipFill>
        <p:spPr bwMode="auto">
          <a:xfrm>
            <a:off x="1066800" y="1476374"/>
            <a:ext cx="6981825" cy="4572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5886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tx1"/>
                </a:solidFill>
              </a:rPr>
              <a:t>Daily </a:t>
            </a:r>
            <a:r>
              <a:rPr lang="en-GB" sz="2400" dirty="0">
                <a:solidFill>
                  <a:schemeClr val="tx1"/>
                </a:solidFill>
              </a:rPr>
              <a:t>cigarette </a:t>
            </a:r>
            <a:r>
              <a:rPr lang="en-GB" sz="2400" dirty="0" smtClean="0">
                <a:solidFill>
                  <a:schemeClr val="tx1"/>
                </a:solidFill>
              </a:rPr>
              <a:t>use </a:t>
            </a:r>
            <a:r>
              <a:rPr lang="en-GB" sz="2000" dirty="0" smtClean="0">
                <a:solidFill>
                  <a:schemeClr val="tx1"/>
                </a:solidFill>
              </a:rPr>
              <a:t/>
            </a:r>
            <a:br>
              <a:rPr lang="en-GB" sz="2000" dirty="0" smtClean="0">
                <a:solidFill>
                  <a:schemeClr val="tx1"/>
                </a:solidFill>
              </a:rPr>
            </a:br>
            <a:r>
              <a:rPr lang="en-GB" sz="1400" dirty="0" smtClean="0">
                <a:solidFill>
                  <a:schemeClr val="tx1"/>
                </a:solidFill>
              </a:rPr>
              <a:t>Prevalence </a:t>
            </a:r>
            <a:r>
              <a:rPr lang="en-GB" sz="1400" dirty="0">
                <a:solidFill>
                  <a:schemeClr val="tx1"/>
                </a:solidFill>
              </a:rPr>
              <a:t>in the last 30 </a:t>
            </a:r>
            <a:r>
              <a:rPr lang="en-GB" sz="1400" dirty="0" smtClean="0">
                <a:solidFill>
                  <a:schemeClr val="tx1"/>
                </a:solidFill>
              </a:rPr>
              <a:t>days, </a:t>
            </a:r>
            <a:r>
              <a:rPr lang="en-GB" sz="1400" dirty="0">
                <a:solidFill>
                  <a:schemeClr val="tx1"/>
                </a:solidFill>
              </a:rPr>
              <a:t>by gender (percentage</a:t>
            </a:r>
            <a:r>
              <a:rPr lang="en-GB" sz="1400" dirty="0" smtClean="0">
                <a:solidFill>
                  <a:schemeClr val="tx1"/>
                </a:solidFill>
              </a:rPr>
              <a:t>)</a:t>
            </a:r>
            <a:endParaRPr lang="en-GB" sz="14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19</a:t>
            </a:fld>
            <a:endParaRPr lang="en-GB" dirty="0"/>
          </a:p>
        </p:txBody>
      </p:sp>
      <p:pic>
        <p:nvPicPr>
          <p:cNvPr id="15362" name="Picture 2" descr="C:\Users\cardofe\AppData\Local\Temp\slide19-cigusedaily.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59888" y="1268760"/>
            <a:ext cx="3224225" cy="522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1337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2000"/>
            <a:ext cx="8136706" cy="944752"/>
          </a:xfrm>
        </p:spPr>
        <p:txBody>
          <a:bodyPr anchor="t">
            <a:noAutofit/>
          </a:bodyPr>
          <a:lstStyle/>
          <a:p>
            <a:r>
              <a:rPr lang="en-GB" altLang="en-US" sz="2800" dirty="0">
                <a:solidFill>
                  <a:schemeClr val="tx1"/>
                </a:solidFill>
                <a:cs typeface="Geneva"/>
              </a:rPr>
              <a:t>ESPAD data </a:t>
            </a:r>
            <a:r>
              <a:rPr lang="en-GB" altLang="en-US" sz="2800" dirty="0" smtClean="0">
                <a:solidFill>
                  <a:schemeClr val="tx1"/>
                </a:solidFill>
                <a:cs typeface="Geneva"/>
              </a:rPr>
              <a:t>collections</a:t>
            </a:r>
            <a:br>
              <a:rPr lang="en-GB" altLang="en-US" sz="2800" dirty="0" smtClean="0">
                <a:solidFill>
                  <a:schemeClr val="tx1"/>
                </a:solidFill>
                <a:cs typeface="Geneva"/>
              </a:rPr>
            </a:br>
            <a:r>
              <a:rPr lang="en-GB" altLang="en-US" sz="1400" dirty="0" smtClean="0">
                <a:solidFill>
                  <a:schemeClr val="tx1"/>
                </a:solidFill>
                <a:latin typeface="+mn-lt"/>
                <a:cs typeface="Geneva"/>
              </a:rPr>
              <a:t>Europe’s </a:t>
            </a:r>
            <a:r>
              <a:rPr lang="en-GB" altLang="en-US" sz="1400" dirty="0">
                <a:solidFill>
                  <a:schemeClr val="tx1"/>
                </a:solidFill>
                <a:latin typeface="+mn-lt"/>
                <a:cs typeface="Geneva"/>
              </a:rPr>
              <a:t>largest harmonised data collection on s</a:t>
            </a:r>
            <a:r>
              <a:rPr lang="en-GB" altLang="en-US" sz="1400" dirty="0" smtClean="0">
                <a:solidFill>
                  <a:schemeClr val="tx1"/>
                </a:solidFill>
                <a:latin typeface="+mn-lt"/>
                <a:cs typeface="Geneva"/>
              </a:rPr>
              <a:t>ubstance </a:t>
            </a:r>
            <a:r>
              <a:rPr lang="en-GB" altLang="en-US" sz="1400" dirty="0">
                <a:solidFill>
                  <a:schemeClr val="tx1"/>
                </a:solidFill>
                <a:latin typeface="+mn-lt"/>
                <a:cs typeface="Geneva"/>
              </a:rPr>
              <a:t>u</a:t>
            </a:r>
            <a:r>
              <a:rPr lang="en-GB" altLang="en-US" sz="1400" dirty="0" smtClean="0">
                <a:solidFill>
                  <a:schemeClr val="tx1"/>
                </a:solidFill>
                <a:latin typeface="+mn-lt"/>
                <a:cs typeface="Geneva"/>
              </a:rPr>
              <a:t>se</a:t>
            </a:r>
            <a:endParaRPr lang="en-GB" sz="1400" dirty="0">
              <a:solidFill>
                <a:schemeClr val="tx1"/>
              </a:solidFill>
              <a:latin typeface="+mn-lt"/>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2</a:t>
            </a:fld>
            <a:endParaRPr lang="en-GB" dirty="0"/>
          </a:p>
        </p:txBody>
      </p:sp>
      <p:sp>
        <p:nvSpPr>
          <p:cNvPr id="4" name="Content Placeholder 3"/>
          <p:cNvSpPr>
            <a:spLocks noGrp="1"/>
          </p:cNvSpPr>
          <p:nvPr>
            <p:ph idx="13"/>
          </p:nvPr>
        </p:nvSpPr>
        <p:spPr>
          <a:xfrm>
            <a:off x="323528" y="1340768"/>
            <a:ext cx="8280920" cy="4896543"/>
          </a:xfrm>
        </p:spPr>
        <p:txBody>
          <a:bodyPr>
            <a:normAutofit fontScale="92500" lnSpcReduction="10000"/>
          </a:bodyPr>
          <a:lstStyle/>
          <a:p>
            <a:pPr lvl="2">
              <a:lnSpc>
                <a:spcPct val="120000"/>
              </a:lnSpc>
            </a:pPr>
            <a:endParaRPr lang="en-GB" altLang="en-US" sz="2800" b="1" dirty="0" smtClean="0">
              <a:cs typeface="Geneva"/>
            </a:endParaRPr>
          </a:p>
          <a:p>
            <a:pPr lvl="2">
              <a:lnSpc>
                <a:spcPct val="120000"/>
              </a:lnSpc>
            </a:pPr>
            <a:r>
              <a:rPr lang="en-GB" altLang="en-US" sz="2800" b="1" dirty="0" smtClean="0">
                <a:cs typeface="Geneva"/>
              </a:rPr>
              <a:t>  26 </a:t>
            </a:r>
            <a:r>
              <a:rPr lang="en-GB" altLang="en-US" sz="2800" b="1" dirty="0">
                <a:solidFill>
                  <a:schemeClr val="tx1">
                    <a:lumMod val="50000"/>
                    <a:lumOff val="50000"/>
                  </a:schemeClr>
                </a:solidFill>
                <a:cs typeface="Geneva"/>
              </a:rPr>
              <a:t>countries in </a:t>
            </a:r>
            <a:r>
              <a:rPr lang="en-GB" altLang="en-US" sz="2800" b="1" dirty="0" smtClean="0">
                <a:cs typeface="Geneva"/>
              </a:rPr>
              <a:t>1995</a:t>
            </a:r>
            <a:endParaRPr lang="en-GB" altLang="en-US" sz="2800" b="1" dirty="0">
              <a:cs typeface="Geneva"/>
            </a:endParaRPr>
          </a:p>
          <a:p>
            <a:pPr lvl="2">
              <a:lnSpc>
                <a:spcPct val="120000"/>
              </a:lnSpc>
            </a:pPr>
            <a:r>
              <a:rPr lang="en-GB" altLang="en-US" sz="2800" b="1" dirty="0" smtClean="0">
                <a:cs typeface="Geneva"/>
              </a:rPr>
              <a:t>  30 </a:t>
            </a:r>
            <a:r>
              <a:rPr lang="en-GB" altLang="en-US" sz="2800" b="1" dirty="0">
                <a:solidFill>
                  <a:schemeClr val="tx1">
                    <a:lumMod val="50000"/>
                    <a:lumOff val="50000"/>
                  </a:schemeClr>
                </a:solidFill>
                <a:cs typeface="Geneva"/>
              </a:rPr>
              <a:t>countries in </a:t>
            </a:r>
            <a:r>
              <a:rPr lang="en-GB" altLang="en-US" sz="2800" b="1" dirty="0" smtClean="0">
                <a:cs typeface="Geneva"/>
              </a:rPr>
              <a:t>1999</a:t>
            </a:r>
            <a:endParaRPr lang="en-GB" altLang="en-US" sz="2800" b="1" dirty="0">
              <a:cs typeface="Geneva"/>
            </a:endParaRPr>
          </a:p>
          <a:p>
            <a:pPr lvl="2">
              <a:lnSpc>
                <a:spcPct val="120000"/>
              </a:lnSpc>
            </a:pPr>
            <a:r>
              <a:rPr lang="en-GB" altLang="en-US" sz="3000" b="1" dirty="0">
                <a:cs typeface="Geneva"/>
              </a:rPr>
              <a:t> </a:t>
            </a:r>
            <a:r>
              <a:rPr lang="en-GB" altLang="en-US" sz="3000" b="1" dirty="0" smtClean="0">
                <a:cs typeface="Geneva"/>
              </a:rPr>
              <a:t> </a:t>
            </a:r>
            <a:r>
              <a:rPr lang="en-GB" altLang="en-US" sz="2800" b="1" dirty="0" smtClean="0">
                <a:cs typeface="Geneva"/>
              </a:rPr>
              <a:t>35 </a:t>
            </a:r>
            <a:r>
              <a:rPr lang="en-GB" altLang="en-US" sz="2800" b="1" dirty="0">
                <a:solidFill>
                  <a:schemeClr val="tx1">
                    <a:lumMod val="50000"/>
                    <a:lumOff val="50000"/>
                  </a:schemeClr>
                </a:solidFill>
                <a:cs typeface="Geneva"/>
              </a:rPr>
              <a:t>countries in </a:t>
            </a:r>
            <a:r>
              <a:rPr lang="en-GB" altLang="en-US" sz="2800" b="1" dirty="0">
                <a:cs typeface="Geneva"/>
              </a:rPr>
              <a:t>2003</a:t>
            </a:r>
          </a:p>
          <a:p>
            <a:pPr lvl="2">
              <a:lnSpc>
                <a:spcPct val="120000"/>
              </a:lnSpc>
            </a:pPr>
            <a:r>
              <a:rPr lang="en-GB" altLang="en-US" sz="3000" b="1" dirty="0" smtClean="0">
                <a:cs typeface="Geneva"/>
              </a:rPr>
              <a:t>  </a:t>
            </a:r>
            <a:r>
              <a:rPr lang="en-GB" altLang="en-US" sz="2800" b="1" dirty="0" smtClean="0">
                <a:cs typeface="Geneva"/>
              </a:rPr>
              <a:t>35 </a:t>
            </a:r>
            <a:r>
              <a:rPr lang="en-GB" altLang="en-US" sz="2800" b="1" dirty="0">
                <a:solidFill>
                  <a:schemeClr val="tx1">
                    <a:lumMod val="50000"/>
                    <a:lumOff val="50000"/>
                  </a:schemeClr>
                </a:solidFill>
                <a:cs typeface="Geneva"/>
              </a:rPr>
              <a:t>countries in </a:t>
            </a:r>
            <a:r>
              <a:rPr lang="en-GB" altLang="en-US" sz="2800" b="1" dirty="0">
                <a:cs typeface="Geneva"/>
              </a:rPr>
              <a:t>2007 </a:t>
            </a:r>
            <a:r>
              <a:rPr lang="en-GB" altLang="en-US" sz="2800" b="1" dirty="0">
                <a:solidFill>
                  <a:schemeClr val="tx1">
                    <a:lumMod val="50000"/>
                    <a:lumOff val="50000"/>
                  </a:schemeClr>
                </a:solidFill>
                <a:cs typeface="Geneva"/>
              </a:rPr>
              <a:t>(plus 5 in 2008)</a:t>
            </a:r>
          </a:p>
          <a:p>
            <a:pPr lvl="2">
              <a:lnSpc>
                <a:spcPct val="120000"/>
              </a:lnSpc>
            </a:pPr>
            <a:r>
              <a:rPr lang="en-GB" altLang="en-US" sz="3000" b="1" dirty="0" smtClean="0">
                <a:cs typeface="Geneva"/>
              </a:rPr>
              <a:t>  </a:t>
            </a:r>
            <a:r>
              <a:rPr lang="en-GB" altLang="en-US" sz="2800" b="1" dirty="0" smtClean="0">
                <a:cs typeface="Geneva"/>
              </a:rPr>
              <a:t>39 </a:t>
            </a:r>
            <a:r>
              <a:rPr lang="en-GB" altLang="en-US" sz="2800" b="1" dirty="0">
                <a:solidFill>
                  <a:schemeClr val="tx1">
                    <a:lumMod val="50000"/>
                    <a:lumOff val="50000"/>
                  </a:schemeClr>
                </a:solidFill>
                <a:cs typeface="Geneva"/>
              </a:rPr>
              <a:t>countries in</a:t>
            </a:r>
            <a:r>
              <a:rPr lang="en-GB" altLang="en-US" sz="2800" b="1" dirty="0">
                <a:cs typeface="Geneva"/>
              </a:rPr>
              <a:t> 2011</a:t>
            </a:r>
          </a:p>
          <a:p>
            <a:pPr lvl="2">
              <a:lnSpc>
                <a:spcPct val="120000"/>
              </a:lnSpc>
              <a:spcBef>
                <a:spcPct val="0"/>
              </a:spcBef>
            </a:pPr>
            <a:r>
              <a:rPr lang="en-GB" altLang="en-US" sz="3000" b="1" dirty="0" smtClean="0">
                <a:cs typeface="Arial" pitchFamily="34" charset="0"/>
              </a:rPr>
              <a:t>  </a:t>
            </a:r>
            <a:r>
              <a:rPr lang="en-GB" altLang="en-US" sz="2800" b="1" dirty="0" smtClean="0">
                <a:cs typeface="Arial" pitchFamily="34" charset="0"/>
              </a:rPr>
              <a:t>35 </a:t>
            </a:r>
            <a:r>
              <a:rPr lang="en-GB" altLang="en-US" sz="2800" b="1" dirty="0">
                <a:solidFill>
                  <a:schemeClr val="tx1">
                    <a:lumMod val="50000"/>
                    <a:lumOff val="50000"/>
                  </a:schemeClr>
                </a:solidFill>
                <a:cs typeface="Arial" pitchFamily="34" charset="0"/>
              </a:rPr>
              <a:t>countries in </a:t>
            </a:r>
            <a:r>
              <a:rPr lang="en-GB" altLang="en-US" sz="2800" b="1" dirty="0" smtClean="0">
                <a:cs typeface="Arial" pitchFamily="34" charset="0"/>
              </a:rPr>
              <a:t>2015 </a:t>
            </a:r>
          </a:p>
          <a:p>
            <a:pPr lvl="2">
              <a:lnSpc>
                <a:spcPct val="120000"/>
              </a:lnSpc>
              <a:spcBef>
                <a:spcPct val="0"/>
              </a:spcBef>
            </a:pPr>
            <a:endParaRPr lang="en-GB" altLang="en-US" sz="3000" b="1" dirty="0" smtClean="0">
              <a:cs typeface="Arial" pitchFamily="34" charset="0"/>
            </a:endParaRPr>
          </a:p>
          <a:p>
            <a:pPr lvl="2">
              <a:lnSpc>
                <a:spcPct val="120000"/>
              </a:lnSpc>
              <a:spcBef>
                <a:spcPct val="0"/>
              </a:spcBef>
            </a:pPr>
            <a:r>
              <a:rPr lang="en-GB" altLang="en-US" sz="3000" b="1" dirty="0" smtClean="0">
                <a:cs typeface="Geneva"/>
              </a:rPr>
              <a:t>  </a:t>
            </a:r>
            <a:r>
              <a:rPr lang="en-GB" altLang="en-US" sz="2800" b="1" dirty="0" smtClean="0">
                <a:cs typeface="Geneva"/>
              </a:rPr>
              <a:t>46 </a:t>
            </a:r>
            <a:r>
              <a:rPr lang="en-GB" altLang="en-US" sz="2800" b="1" dirty="0">
                <a:solidFill>
                  <a:schemeClr val="tx1">
                    <a:lumMod val="50000"/>
                    <a:lumOff val="50000"/>
                  </a:schemeClr>
                </a:solidFill>
                <a:cs typeface="Geneva"/>
              </a:rPr>
              <a:t>European countries have </a:t>
            </a:r>
            <a:r>
              <a:rPr lang="en-GB" altLang="en-US" sz="2800" b="1" dirty="0" smtClean="0">
                <a:solidFill>
                  <a:schemeClr val="tx1">
                    <a:lumMod val="50000"/>
                    <a:lumOff val="50000"/>
                  </a:schemeClr>
                </a:solidFill>
                <a:cs typeface="Geneva"/>
              </a:rPr>
              <a:t>participated</a:t>
            </a:r>
            <a:endParaRPr lang="en-GB" sz="2800" dirty="0"/>
          </a:p>
        </p:txBody>
      </p:sp>
    </p:spTree>
    <p:extLst>
      <p:ext uri="{BB962C8B-B14F-4D97-AF65-F5344CB8AC3E}">
        <p14:creationId xmlns:p14="http://schemas.microsoft.com/office/powerpoint/2010/main" xmlns="" val="559816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Alcohol</a:t>
            </a:r>
          </a:p>
        </p:txBody>
      </p:sp>
      <p:pic>
        <p:nvPicPr>
          <p:cNvPr id="5" name="Picture Placeholder 4" descr="iStock_000011878356XSmall.jpg"/>
          <p:cNvPicPr>
            <a:picLocks noGrp="1" noChangeAspect="1"/>
          </p:cNvPicPr>
          <p:nvPr>
            <p:ph type="pic" sz="quarter" idx="14"/>
          </p:nvPr>
        </p:nvPicPr>
        <p:blipFill>
          <a:blip r:embed="rId2">
            <a:extLst>
              <a:ext uri="{28A0092B-C50C-407E-A947-70E740481C1C}">
                <a14:useLocalDpi xmlns:a14="http://schemas.microsoft.com/office/drawing/2010/main" xmlns="" val="0"/>
              </a:ext>
            </a:extLst>
          </a:blip>
          <a:srcRect t="30010" b="30010"/>
          <a:stretch>
            <a:fillRect/>
          </a:stretch>
        </p:blipFill>
        <p:spPr>
          <a:xfrm>
            <a:off x="5411312" y="1628800"/>
            <a:ext cx="3769200" cy="2257200"/>
          </a:xfrm>
        </p:spPr>
      </p:pic>
    </p:spTree>
    <p:extLst>
      <p:ext uri="{BB962C8B-B14F-4D97-AF65-F5344CB8AC3E}">
        <p14:creationId xmlns:p14="http://schemas.microsoft.com/office/powerpoint/2010/main" xmlns="" val="3136725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400" dirty="0" smtClean="0">
                <a:solidFill>
                  <a:schemeClr val="tx1"/>
                </a:solidFill>
                <a:cs typeface="Geneva"/>
              </a:rPr>
              <a:t>Lifetime </a:t>
            </a:r>
            <a:r>
              <a:rPr lang="en-GB" altLang="en-US" sz="2400" dirty="0">
                <a:solidFill>
                  <a:schemeClr val="tx1"/>
                </a:solidFill>
                <a:cs typeface="Geneva"/>
              </a:rPr>
              <a:t>alcohol </a:t>
            </a:r>
            <a:r>
              <a:rPr lang="en-GB" altLang="en-US" sz="2400" dirty="0" smtClean="0">
                <a:solidFill>
                  <a:schemeClr val="tx1"/>
                </a:solidFill>
                <a:cs typeface="Geneva"/>
              </a:rPr>
              <a:t>use, </a:t>
            </a:r>
            <a:r>
              <a:rPr lang="en-GB" altLang="en-US" sz="2400" dirty="0">
                <a:solidFill>
                  <a:schemeClr val="tx1"/>
                </a:solidFill>
                <a:cs typeface="Geneva"/>
              </a:rPr>
              <a:t>by </a:t>
            </a:r>
            <a:r>
              <a:rPr lang="en-GB" altLang="en-US" sz="2400" dirty="0" smtClean="0">
                <a:solidFill>
                  <a:schemeClr val="tx1"/>
                </a:solidFill>
                <a:cs typeface="Geneva"/>
              </a:rPr>
              <a:t>gender </a:t>
            </a:r>
            <a:r>
              <a:rPr lang="en-GB" altLang="en-US" sz="2700" dirty="0" smtClean="0">
                <a:solidFill>
                  <a:schemeClr val="tx1"/>
                </a:solidFill>
                <a:cs typeface="Geneva"/>
              </a:rPr>
              <a:t/>
            </a:r>
            <a:br>
              <a:rPr lang="en-GB" altLang="en-US" sz="2700" dirty="0" smtClean="0">
                <a:solidFill>
                  <a:schemeClr val="tx1"/>
                </a:solidFill>
                <a:cs typeface="Geneva"/>
              </a:rPr>
            </a:br>
            <a:r>
              <a:rPr lang="en-GB" altLang="en-US" sz="1400" dirty="0" smtClean="0">
                <a:solidFill>
                  <a:schemeClr val="tx1"/>
                </a:solidFill>
                <a:latin typeface="+mn-lt"/>
                <a:cs typeface="Geneva"/>
              </a:rPr>
              <a:t>25-country </a:t>
            </a:r>
            <a:r>
              <a:rPr lang="en-GB" altLang="en-US" sz="1400" dirty="0">
                <a:solidFill>
                  <a:schemeClr val="tx1"/>
                </a:solidFill>
                <a:latin typeface="+mn-lt"/>
                <a:cs typeface="Geneva"/>
              </a:rPr>
              <a:t>trend 1995-2015 (percentage</a:t>
            </a:r>
            <a:r>
              <a:rPr lang="en-GB" altLang="en-US" sz="1400" dirty="0" smtClean="0">
                <a:solidFill>
                  <a:schemeClr val="tx1"/>
                </a:solidFill>
                <a:latin typeface="+mn-lt"/>
                <a:cs typeface="Geneva"/>
              </a:rPr>
              <a:t>)</a:t>
            </a:r>
            <a:endParaRPr lang="en-GB" sz="1400" dirty="0">
              <a:latin typeface="+mn-lt"/>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21</a:t>
            </a:fld>
            <a:endParaRPr lang="en-GB" dirty="0"/>
          </a:p>
        </p:txBody>
      </p:sp>
      <p:sp>
        <p:nvSpPr>
          <p:cNvPr id="5" name="TextBox 4"/>
          <p:cNvSpPr txBox="1"/>
          <p:nvPr/>
        </p:nvSpPr>
        <p:spPr>
          <a:xfrm>
            <a:off x="7668344" y="5301208"/>
            <a:ext cx="1368152" cy="792088"/>
          </a:xfrm>
          <a:prstGeom prst="rect">
            <a:avLst/>
          </a:prstGeom>
        </p:spPr>
        <p:txBody>
          <a:bodyPr vert="horz" wrap="square" lIns="91440" tIns="45720" rIns="91440" bIns="45720" rtlCol="0">
            <a:normAutofit/>
          </a:bodyPr>
          <a:lstStyle/>
          <a:p>
            <a:endParaRPr lang="en-GB" sz="2000" dirty="0" smtClean="0"/>
          </a:p>
        </p:txBody>
      </p:sp>
      <p:sp>
        <p:nvSpPr>
          <p:cNvPr id="6" name="TextBox 5"/>
          <p:cNvSpPr txBox="1"/>
          <p:nvPr/>
        </p:nvSpPr>
        <p:spPr>
          <a:xfrm>
            <a:off x="7668344" y="5517232"/>
            <a:ext cx="1368152" cy="720080"/>
          </a:xfrm>
          <a:prstGeom prst="rect">
            <a:avLst/>
          </a:prstGeom>
        </p:spPr>
        <p:txBody>
          <a:bodyPr vert="horz" wrap="square" lIns="91440" tIns="45720" rIns="91440" bIns="45720" rtlCol="0">
            <a:normAutofit/>
          </a:bodyPr>
          <a:lstStyle/>
          <a:p>
            <a:endParaRPr lang="en-GB" sz="800" b="1" dirty="0" smtClean="0"/>
          </a:p>
        </p:txBody>
      </p:sp>
      <p:pic>
        <p:nvPicPr>
          <p:cNvPr id="2050" name="Picture 2"/>
          <p:cNvPicPr>
            <a:picLocks noGrp="1" noChangeAspect="1" noChangeArrowheads="1"/>
          </p:cNvPicPr>
          <p:nvPr>
            <p:ph idx="13"/>
          </p:nvPr>
        </p:nvPicPr>
        <p:blipFill rotWithShape="1">
          <a:blip r:embed="rId3">
            <a:extLst>
              <a:ext uri="{28A0092B-C50C-407E-A947-70E740481C1C}">
                <a14:useLocalDpi xmlns:a14="http://schemas.microsoft.com/office/drawing/2010/main" xmlns="" val="0"/>
              </a:ext>
            </a:extLst>
          </a:blip>
          <a:srcRect l="2052" t="3114" r="2312" b="3997"/>
          <a:stretch/>
        </p:blipFill>
        <p:spPr bwMode="auto">
          <a:xfrm>
            <a:off x="1076325" y="1352549"/>
            <a:ext cx="6972300" cy="4648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812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400" dirty="0">
                <a:solidFill>
                  <a:schemeClr val="tx1"/>
                </a:solidFill>
                <a:cs typeface="Geneva"/>
              </a:rPr>
              <a:t>Alcohol use in the last 30 </a:t>
            </a:r>
            <a:r>
              <a:rPr lang="en-GB" altLang="en-US" sz="2400" dirty="0" smtClean="0">
                <a:solidFill>
                  <a:schemeClr val="tx1"/>
                </a:solidFill>
                <a:cs typeface="Geneva"/>
              </a:rPr>
              <a:t>days, </a:t>
            </a:r>
            <a:r>
              <a:rPr lang="en-GB" altLang="en-US" sz="2400" dirty="0">
                <a:solidFill>
                  <a:schemeClr val="tx1"/>
                </a:solidFill>
                <a:cs typeface="Geneva"/>
              </a:rPr>
              <a:t>by </a:t>
            </a:r>
            <a:r>
              <a:rPr lang="en-GB" altLang="en-US" sz="2400" dirty="0" smtClean="0">
                <a:solidFill>
                  <a:schemeClr val="tx1"/>
                </a:solidFill>
                <a:cs typeface="Geneva"/>
              </a:rPr>
              <a:t>gender </a:t>
            </a:r>
            <a:br>
              <a:rPr lang="en-GB" altLang="en-US" sz="2400" dirty="0" smtClean="0">
                <a:solidFill>
                  <a:schemeClr val="tx1"/>
                </a:solidFill>
                <a:cs typeface="Geneva"/>
              </a:rPr>
            </a:br>
            <a:r>
              <a:rPr lang="en-GB" altLang="en-US" sz="1400" dirty="0" smtClean="0">
                <a:solidFill>
                  <a:schemeClr val="tx1"/>
                </a:solidFill>
                <a:cs typeface="Geneva"/>
              </a:rPr>
              <a:t>25-country </a:t>
            </a:r>
            <a:r>
              <a:rPr lang="en-GB" altLang="en-US" sz="1400" dirty="0">
                <a:solidFill>
                  <a:schemeClr val="tx1"/>
                </a:solidFill>
                <a:cs typeface="Geneva"/>
              </a:rPr>
              <a:t>trend 1995-2015 (percentage</a:t>
            </a:r>
            <a:r>
              <a:rPr lang="en-GB" altLang="en-US" sz="1400" dirty="0" smtClean="0">
                <a:solidFill>
                  <a:schemeClr val="tx1"/>
                </a:solidFill>
                <a:cs typeface="Geneva"/>
              </a:rPr>
              <a:t>)</a:t>
            </a:r>
            <a:endParaRPr lang="en-US" sz="14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22</a:t>
            </a:fld>
            <a:endParaRPr lang="en-GB" dirty="0"/>
          </a:p>
        </p:txBody>
      </p:sp>
      <p:pic>
        <p:nvPicPr>
          <p:cNvPr id="11266" name="Picture 2"/>
          <p:cNvPicPr>
            <a:picLocks noGrp="1" noChangeAspect="1" noChangeArrowheads="1"/>
          </p:cNvPicPr>
          <p:nvPr>
            <p:ph idx="13"/>
          </p:nvPr>
        </p:nvPicPr>
        <p:blipFill rotWithShape="1">
          <a:blip r:embed="rId2">
            <a:extLst>
              <a:ext uri="{28A0092B-C50C-407E-A947-70E740481C1C}">
                <a14:useLocalDpi xmlns:a14="http://schemas.microsoft.com/office/drawing/2010/main" xmlns="" val="0"/>
              </a:ext>
            </a:extLst>
          </a:blip>
          <a:srcRect l="3476" t="3303" r="1379" b="4187"/>
          <a:stretch/>
        </p:blipFill>
        <p:spPr bwMode="auto">
          <a:xfrm>
            <a:off x="1190625" y="1362076"/>
            <a:ext cx="6915150" cy="462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4664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08714" cy="936104"/>
          </a:xfrm>
        </p:spPr>
        <p:txBody>
          <a:bodyPr>
            <a:noAutofit/>
          </a:bodyPr>
          <a:lstStyle/>
          <a:p>
            <a:r>
              <a:rPr lang="en-GB" altLang="en-US" sz="2400" dirty="0">
                <a:solidFill>
                  <a:schemeClr val="tx1"/>
                </a:solidFill>
                <a:cs typeface="Geneva"/>
              </a:rPr>
              <a:t>Heavy episodic </a:t>
            </a:r>
            <a:r>
              <a:rPr lang="en-GB" altLang="en-US" sz="2400" dirty="0" smtClean="0">
                <a:solidFill>
                  <a:schemeClr val="tx1"/>
                </a:solidFill>
                <a:cs typeface="Geneva"/>
              </a:rPr>
              <a:t>drinking during </a:t>
            </a:r>
            <a:r>
              <a:rPr lang="en-GB" altLang="en-US" sz="2400" dirty="0">
                <a:solidFill>
                  <a:schemeClr val="tx1"/>
                </a:solidFill>
                <a:cs typeface="Geneva"/>
              </a:rPr>
              <a:t>the last 30 </a:t>
            </a:r>
            <a:r>
              <a:rPr lang="en-GB" altLang="en-US" sz="2400" dirty="0" smtClean="0">
                <a:solidFill>
                  <a:schemeClr val="tx1"/>
                </a:solidFill>
                <a:cs typeface="Geneva"/>
              </a:rPr>
              <a:t>days,</a:t>
            </a:r>
            <a:br>
              <a:rPr lang="en-GB" altLang="en-US" sz="2400" dirty="0" smtClean="0">
                <a:solidFill>
                  <a:schemeClr val="tx1"/>
                </a:solidFill>
                <a:cs typeface="Geneva"/>
              </a:rPr>
            </a:br>
            <a:r>
              <a:rPr lang="en-GB" altLang="en-US" sz="2400" dirty="0" smtClean="0">
                <a:solidFill>
                  <a:schemeClr val="tx1"/>
                </a:solidFill>
                <a:cs typeface="Geneva"/>
              </a:rPr>
              <a:t>by gender </a:t>
            </a:r>
            <a:r>
              <a:rPr lang="en-GB" altLang="en-US" sz="2000" dirty="0" smtClean="0">
                <a:solidFill>
                  <a:schemeClr val="tx1"/>
                </a:solidFill>
                <a:cs typeface="Geneva"/>
              </a:rPr>
              <a:t/>
            </a:r>
            <a:br>
              <a:rPr lang="en-GB" altLang="en-US" sz="2000" dirty="0" smtClean="0">
                <a:solidFill>
                  <a:schemeClr val="tx1"/>
                </a:solidFill>
                <a:cs typeface="Geneva"/>
              </a:rPr>
            </a:br>
            <a:r>
              <a:rPr lang="en-GB" altLang="en-US" sz="1400" dirty="0" smtClean="0">
                <a:solidFill>
                  <a:schemeClr val="tx1"/>
                </a:solidFill>
                <a:cs typeface="Geneva"/>
              </a:rPr>
              <a:t>Five or more drinks on one occasion. 25-country </a:t>
            </a:r>
            <a:r>
              <a:rPr lang="en-GB" altLang="en-US" sz="1400" dirty="0">
                <a:solidFill>
                  <a:schemeClr val="tx1"/>
                </a:solidFill>
                <a:cs typeface="Geneva"/>
              </a:rPr>
              <a:t>trend 1995-2015 (percentage</a:t>
            </a:r>
            <a:r>
              <a:rPr lang="en-GB" altLang="en-US" sz="1400" dirty="0" smtClean="0">
                <a:solidFill>
                  <a:schemeClr val="tx1"/>
                </a:solidFill>
                <a:cs typeface="Geneva"/>
              </a:rPr>
              <a:t>)</a:t>
            </a:r>
            <a:endParaRPr lang="en-GB" sz="14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23</a:t>
            </a:fld>
            <a:endParaRPr lang="en-GB" dirty="0"/>
          </a:p>
        </p:txBody>
      </p:sp>
      <p:pic>
        <p:nvPicPr>
          <p:cNvPr id="12290" name="Picture 2"/>
          <p:cNvPicPr>
            <a:picLocks noGrp="1" noChangeAspect="1" noChangeArrowheads="1"/>
          </p:cNvPicPr>
          <p:nvPr>
            <p:ph idx="13"/>
          </p:nvPr>
        </p:nvPicPr>
        <p:blipFill rotWithShape="1">
          <a:blip r:embed="rId3">
            <a:extLst>
              <a:ext uri="{28A0092B-C50C-407E-A947-70E740481C1C}">
                <a14:useLocalDpi xmlns:a14="http://schemas.microsoft.com/office/drawing/2010/main" xmlns="" val="0"/>
              </a:ext>
            </a:extLst>
          </a:blip>
          <a:srcRect l="4389" t="11679" r="1815" b="3235"/>
          <a:stretch/>
        </p:blipFill>
        <p:spPr bwMode="auto">
          <a:xfrm>
            <a:off x="928688" y="1781175"/>
            <a:ext cx="7286625" cy="4257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325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smtClean="0">
                <a:solidFill>
                  <a:schemeClr val="tx1"/>
                </a:solidFill>
              </a:rPr>
              <a:t>Changes </a:t>
            </a:r>
            <a:r>
              <a:rPr lang="en-GB" sz="2000" dirty="0">
                <a:solidFill>
                  <a:schemeClr val="tx1"/>
                </a:solidFill>
              </a:rPr>
              <a:t>between 2011 and 2015 in the proportion reporting having had five or more drinks on one occasion during the past 30 </a:t>
            </a:r>
            <a:r>
              <a:rPr lang="en-GB" sz="2000" dirty="0" smtClean="0">
                <a:solidFill>
                  <a:schemeClr val="tx1"/>
                </a:solidFill>
              </a:rPr>
              <a:t>days </a:t>
            </a:r>
            <a:r>
              <a:rPr lang="en-GB" sz="1400" dirty="0" smtClean="0">
                <a:solidFill>
                  <a:schemeClr val="tx1"/>
                </a:solidFill>
              </a:rPr>
              <a:t>(percentage)</a:t>
            </a:r>
            <a:endParaRPr lang="en-GB" sz="14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24</a:t>
            </a:fld>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285056" y="1341772"/>
            <a:ext cx="6573888" cy="48579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282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200" dirty="0" smtClean="0"/>
              <a:t/>
            </a:r>
            <a:br>
              <a:rPr lang="en-GB" sz="2200" dirty="0" smtClean="0"/>
            </a:br>
            <a:r>
              <a:rPr lang="en-GB" sz="2700" dirty="0" smtClean="0">
                <a:solidFill>
                  <a:schemeClr val="tx1"/>
                </a:solidFill>
              </a:rPr>
              <a:t>Average </a:t>
            </a:r>
            <a:r>
              <a:rPr lang="en-GB" sz="2700" dirty="0">
                <a:solidFill>
                  <a:schemeClr val="tx1"/>
                </a:solidFill>
              </a:rPr>
              <a:t>frequency of alcohol intake in the last 30 </a:t>
            </a:r>
            <a:r>
              <a:rPr lang="en-GB" sz="2700" dirty="0" smtClean="0">
                <a:solidFill>
                  <a:schemeClr val="tx1"/>
                </a:solidFill>
              </a:rPr>
              <a:t>days, </a:t>
            </a:r>
            <a:r>
              <a:rPr lang="en-GB" sz="2700" dirty="0">
                <a:solidFill>
                  <a:schemeClr val="tx1"/>
                </a:solidFill>
              </a:rPr>
              <a:t>by </a:t>
            </a:r>
            <a:r>
              <a:rPr lang="en-GB" sz="2700" dirty="0" smtClean="0">
                <a:solidFill>
                  <a:schemeClr val="tx1"/>
                </a:solidFill>
              </a:rPr>
              <a:t>gender (mean </a:t>
            </a:r>
            <a:r>
              <a:rPr lang="en-GB" sz="2700" dirty="0">
                <a:solidFill>
                  <a:schemeClr val="tx1"/>
                </a:solidFill>
              </a:rPr>
              <a:t>number of occasions among </a:t>
            </a:r>
            <a:r>
              <a:rPr lang="en-GB" sz="2700" dirty="0" smtClean="0">
                <a:solidFill>
                  <a:schemeClr val="tx1"/>
                </a:solidFill>
              </a:rPr>
              <a:t>users)</a:t>
            </a:r>
            <a:r>
              <a:rPr lang="en-GB" sz="3200" dirty="0"/>
              <a:t/>
            </a:r>
            <a:br>
              <a:rPr lang="en-GB" sz="3200" dirty="0"/>
            </a:br>
            <a:endParaRPr lang="en-GB" dirty="0"/>
          </a:p>
        </p:txBody>
      </p:sp>
      <p:sp>
        <p:nvSpPr>
          <p:cNvPr id="3" name="Slide Number Placeholder 2"/>
          <p:cNvSpPr>
            <a:spLocks noGrp="1"/>
          </p:cNvSpPr>
          <p:nvPr>
            <p:ph type="sldNum" sz="quarter" idx="12"/>
          </p:nvPr>
        </p:nvSpPr>
        <p:spPr/>
        <p:txBody>
          <a:bodyPr/>
          <a:lstStyle/>
          <a:p>
            <a:fld id="{625570B4-70FB-4D6F-A727-6B9BC9A5D104}" type="slidenum">
              <a:rPr lang="en-GB" smtClean="0"/>
              <a:pPr/>
              <a:t>25</a:t>
            </a:fld>
            <a:endParaRPr lang="en-GB" dirty="0"/>
          </a:p>
        </p:txBody>
      </p:sp>
      <p:pic>
        <p:nvPicPr>
          <p:cNvPr id="4099" name="Picture 3" descr="C:\Users\cardofe\AppData\Local\Temp\slide25alcoholfreq30days.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09253" y="1268760"/>
            <a:ext cx="3725494" cy="522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327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Illicit drugs</a:t>
            </a:r>
          </a:p>
        </p:txBody>
      </p:sp>
      <p:pic>
        <p:nvPicPr>
          <p:cNvPr id="5" name="Picture Placeholder 4" descr="iStock_000010480247XSmall.jpg"/>
          <p:cNvPicPr>
            <a:picLocks noGrp="1" noChangeAspect="1"/>
          </p:cNvPicPr>
          <p:nvPr>
            <p:ph type="pic" sz="quarter" idx="14"/>
          </p:nvPr>
        </p:nvPicPr>
        <p:blipFill rotWithShape="1">
          <a:blip r:embed="rId2">
            <a:extLst>
              <a:ext uri="{28A0092B-C50C-407E-A947-70E740481C1C}">
                <a14:useLocalDpi xmlns:a14="http://schemas.microsoft.com/office/drawing/2010/main" xmlns="" val="0"/>
              </a:ext>
            </a:extLst>
          </a:blip>
          <a:srcRect l="969" t="14715" r="-969" b="45305"/>
          <a:stretch/>
        </p:blipFill>
        <p:spPr>
          <a:xfrm>
            <a:off x="5436096" y="1628800"/>
            <a:ext cx="3768725" cy="2257425"/>
          </a:xfrm>
        </p:spPr>
      </p:pic>
    </p:spTree>
    <p:extLst>
      <p:ext uri="{BB962C8B-B14F-4D97-AF65-F5344CB8AC3E}">
        <p14:creationId xmlns:p14="http://schemas.microsoft.com/office/powerpoint/2010/main" xmlns="" val="3136725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tx1"/>
                </a:solidFill>
              </a:rPr>
              <a:t>Last 30 days use for selected substances or </a:t>
            </a:r>
            <a:br>
              <a:rPr lang="en-GB" sz="2400" dirty="0" smtClean="0">
                <a:solidFill>
                  <a:schemeClr val="tx1"/>
                </a:solidFill>
              </a:rPr>
            </a:br>
            <a:r>
              <a:rPr lang="en-GB" sz="2400" dirty="0" smtClean="0">
                <a:solidFill>
                  <a:schemeClr val="tx1"/>
                </a:solidFill>
              </a:rPr>
              <a:t>patterns of use (percentage)</a:t>
            </a:r>
            <a:endParaRPr lang="en-GB" sz="24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27</a:t>
            </a:fld>
            <a:endParaRPr lang="en-GB" dirty="0"/>
          </a:p>
        </p:txBody>
      </p:sp>
      <p:pic>
        <p:nvPicPr>
          <p:cNvPr id="5122" name="Picture 2" descr="C:\Users\cardofe\AppData\Local\Temp\slide27-last30day.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7764" y="1268760"/>
            <a:ext cx="7968473" cy="468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5048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solidFill>
                  <a:schemeClr val="tx1"/>
                </a:solidFill>
              </a:rPr>
              <a:t>Lifetime prevalence </a:t>
            </a:r>
            <a:r>
              <a:rPr lang="en-GB" sz="2400" dirty="0" smtClean="0">
                <a:solidFill>
                  <a:schemeClr val="tx1"/>
                </a:solidFill>
              </a:rPr>
              <a:t>of use of selected substances (percentage)</a:t>
            </a:r>
            <a:endParaRPr lang="en-GB" sz="1400" dirty="0">
              <a:solidFill>
                <a:schemeClr val="tx1"/>
              </a:solidFill>
              <a:latin typeface="+mn-lt"/>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28</a:t>
            </a:fld>
            <a:endParaRPr lang="en-GB" dirty="0"/>
          </a:p>
        </p:txBody>
      </p:sp>
      <p:sp>
        <p:nvSpPr>
          <p:cNvPr id="4" name="Content Placeholder 3"/>
          <p:cNvSpPr>
            <a:spLocks noGrp="1"/>
          </p:cNvSpPr>
          <p:nvPr>
            <p:ph idx="13"/>
          </p:nvPr>
        </p:nvSpPr>
        <p:spPr/>
        <p:txBody>
          <a:bodyPr/>
          <a:lstStyle/>
          <a:p>
            <a:endParaRPr lang="en-GB" dirty="0"/>
          </a:p>
        </p:txBody>
      </p:sp>
      <p:pic>
        <p:nvPicPr>
          <p:cNvPr id="6146" name="Picture 2" descr="C:\Users\cardofe\AppData\Local\Temp\slide28-40-ltp.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3640" y="1340768"/>
            <a:ext cx="8556721" cy="468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7591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1800" b="1" i="0" u="none" strike="noStrike" kern="1200" baseline="0">
                <a:solidFill>
                  <a:sysClr val="windowText" lastClr="000000"/>
                </a:solidFill>
                <a:latin typeface="+mn-lt"/>
                <a:ea typeface="+mn-ea"/>
                <a:cs typeface="+mn-cs"/>
              </a:defRPr>
            </a:pPr>
            <a:r>
              <a:rPr lang="en-GB" sz="2400" dirty="0" smtClean="0">
                <a:solidFill>
                  <a:srgbClr val="FF0000"/>
                </a:solidFill>
              </a:rPr>
              <a:t>Slide double: </a:t>
            </a:r>
            <a:r>
              <a:rPr lang="en-GB" sz="2400" dirty="0" smtClean="0">
                <a:solidFill>
                  <a:schemeClr val="tx1"/>
                </a:solidFill>
              </a:rPr>
              <a:t>Perceived </a:t>
            </a:r>
            <a:r>
              <a:rPr lang="en-GB" sz="2400" dirty="0">
                <a:solidFill>
                  <a:schemeClr val="tx1"/>
                </a:solidFill>
              </a:rPr>
              <a:t>availability of </a:t>
            </a:r>
            <a:r>
              <a:rPr lang="en-GB" sz="2400" dirty="0" smtClean="0">
                <a:solidFill>
                  <a:schemeClr val="tx1"/>
                </a:solidFill>
              </a:rPr>
              <a:t>cannabis </a:t>
            </a:r>
            <a:br>
              <a:rPr lang="en-GB" sz="2400" dirty="0" smtClean="0">
                <a:solidFill>
                  <a:schemeClr val="tx1"/>
                </a:solidFill>
              </a:rPr>
            </a:br>
            <a:r>
              <a:rPr lang="en-GB" sz="1400" dirty="0" smtClean="0">
                <a:solidFill>
                  <a:schemeClr val="tx1"/>
                </a:solidFill>
              </a:rPr>
              <a:t>Students r</a:t>
            </a:r>
            <a:r>
              <a:rPr lang="en-GB" altLang="en-US" sz="1400" dirty="0" smtClean="0">
                <a:solidFill>
                  <a:schemeClr val="tx1"/>
                </a:solidFill>
                <a:cs typeface="Geneva"/>
              </a:rPr>
              <a:t>esponding </a:t>
            </a:r>
            <a:r>
              <a:rPr lang="en-GB" altLang="en-US" sz="1400" dirty="0">
                <a:solidFill>
                  <a:schemeClr val="tx1"/>
                </a:solidFill>
                <a:cs typeface="Geneva"/>
              </a:rPr>
              <a:t>that it </a:t>
            </a:r>
            <a:r>
              <a:rPr lang="en-GB" sz="1400" dirty="0" smtClean="0">
                <a:solidFill>
                  <a:schemeClr val="tx1"/>
                </a:solidFill>
              </a:rPr>
              <a:t>is ‘</a:t>
            </a:r>
            <a:r>
              <a:rPr lang="en-GB" sz="1400" dirty="0">
                <a:solidFill>
                  <a:schemeClr val="tx1"/>
                </a:solidFill>
              </a:rPr>
              <a:t>fairly easy’ or ‘very easy’ to </a:t>
            </a:r>
            <a:r>
              <a:rPr lang="en-GB" sz="1400" dirty="0" smtClean="0">
                <a:solidFill>
                  <a:schemeClr val="tx1"/>
                </a:solidFill>
              </a:rPr>
              <a:t>obtain cannabis, </a:t>
            </a:r>
            <a:r>
              <a:rPr lang="en-GB" sz="1400" dirty="0">
                <a:solidFill>
                  <a:schemeClr val="tx1"/>
                </a:solidFill>
              </a:rPr>
              <a:t>by </a:t>
            </a:r>
            <a:r>
              <a:rPr lang="en-GB" sz="1400" dirty="0" smtClean="0">
                <a:solidFill>
                  <a:schemeClr val="tx1"/>
                </a:solidFill>
              </a:rPr>
              <a:t>gender (percentage)</a:t>
            </a:r>
            <a:endParaRPr lang="en-GB" sz="14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29</a:t>
            </a:fld>
            <a:endParaRPr lang="en-GB" dirty="0"/>
          </a:p>
        </p:txBody>
      </p:sp>
      <p:pic>
        <p:nvPicPr>
          <p:cNvPr id="8194" name="Picture 2"/>
          <p:cNvPicPr>
            <a:picLocks noGrp="1" noChangeAspect="1" noChangeArrowheads="1"/>
          </p:cNvPicPr>
          <p:nvPr>
            <p:ph idx="13"/>
          </p:nvPr>
        </p:nvPicPr>
        <p:blipFill rotWithShape="1">
          <a:blip r:embed="rId3">
            <a:extLst>
              <a:ext uri="{28A0092B-C50C-407E-A947-70E740481C1C}">
                <a14:useLocalDpi xmlns:a14="http://schemas.microsoft.com/office/drawing/2010/main" xmlns="" val="0"/>
              </a:ext>
            </a:extLst>
          </a:blip>
          <a:srcRect l="18829" t="4992" r="1480" b="3590"/>
          <a:stretch/>
        </p:blipFill>
        <p:spPr bwMode="auto">
          <a:xfrm>
            <a:off x="2195736" y="1268760"/>
            <a:ext cx="3469579" cy="52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27793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2000"/>
            <a:ext cx="8208714" cy="774000"/>
          </a:xfrm>
        </p:spPr>
        <p:txBody>
          <a:bodyPr>
            <a:normAutofit/>
          </a:bodyPr>
          <a:lstStyle/>
          <a:p>
            <a:r>
              <a:rPr lang="en-GB" altLang="en-US" sz="2800" dirty="0">
                <a:solidFill>
                  <a:schemeClr val="tx1"/>
                </a:solidFill>
                <a:cs typeface="Geneva"/>
              </a:rPr>
              <a:t>Countries in the ESPAD </a:t>
            </a:r>
            <a:r>
              <a:rPr lang="en-GB" altLang="en-US" sz="2800" dirty="0" smtClean="0">
                <a:solidFill>
                  <a:schemeClr val="tx1"/>
                </a:solidFill>
                <a:cs typeface="Geneva"/>
              </a:rPr>
              <a:t>project </a:t>
            </a:r>
            <a:br>
              <a:rPr lang="en-GB" altLang="en-US" sz="2800" dirty="0" smtClean="0">
                <a:solidFill>
                  <a:schemeClr val="tx1"/>
                </a:solidFill>
                <a:cs typeface="Geneva"/>
              </a:rPr>
            </a:br>
            <a:r>
              <a:rPr lang="en-GB" altLang="en-US" sz="1800" dirty="0" smtClean="0">
                <a:solidFill>
                  <a:schemeClr val="tx1"/>
                </a:solidFill>
                <a:cs typeface="Geneva"/>
              </a:rPr>
              <a:t>(Countries that have participated in at least one wave of ESPAD)</a:t>
            </a:r>
            <a:endParaRPr lang="en-GB" sz="18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3</a:t>
            </a:fld>
            <a:endParaRPr lang="en-GB" dirty="0"/>
          </a:p>
        </p:txBody>
      </p:sp>
      <p:pic>
        <p:nvPicPr>
          <p:cNvPr id="5" name="Picture 2" descr="C:\Users\cardofe\AppData\Local\Temp\espad-map.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5378" y="1196752"/>
            <a:ext cx="6813245" cy="504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2148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1800" b="1" i="0" u="none" strike="noStrike" kern="1200" baseline="0">
                <a:solidFill>
                  <a:sysClr val="windowText" lastClr="000000"/>
                </a:solidFill>
                <a:latin typeface="+mn-lt"/>
                <a:ea typeface="+mn-ea"/>
                <a:cs typeface="+mn-cs"/>
              </a:defRPr>
            </a:pPr>
            <a:r>
              <a:rPr lang="en-GB" sz="2400" dirty="0" smtClean="0">
                <a:solidFill>
                  <a:sysClr val="windowText" lastClr="000000"/>
                </a:solidFill>
              </a:rPr>
              <a:t>Lifetime </a:t>
            </a:r>
            <a:r>
              <a:rPr lang="en-GB" sz="2400" dirty="0">
                <a:solidFill>
                  <a:sysClr val="windowText" lastClr="000000"/>
                </a:solidFill>
              </a:rPr>
              <a:t>prevalence of cannabis </a:t>
            </a:r>
            <a:r>
              <a:rPr lang="en-GB" sz="2400" dirty="0" smtClean="0">
                <a:solidFill>
                  <a:sysClr val="windowText" lastClr="000000"/>
                </a:solidFill>
              </a:rPr>
              <a:t>use, </a:t>
            </a:r>
            <a:r>
              <a:rPr lang="en-GB" sz="2400" dirty="0">
                <a:solidFill>
                  <a:sysClr val="windowText" lastClr="000000"/>
                </a:solidFill>
              </a:rPr>
              <a:t>by </a:t>
            </a:r>
            <a:r>
              <a:rPr lang="en-GB" sz="2400" dirty="0" smtClean="0">
                <a:solidFill>
                  <a:sysClr val="windowText" lastClr="000000"/>
                </a:solidFill>
              </a:rPr>
              <a:t>gender (percentage)</a:t>
            </a:r>
            <a:endParaRPr lang="en-GB" sz="2400" dirty="0">
              <a:solidFill>
                <a:sysClr val="windowText" lastClr="000000"/>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30</a:t>
            </a:fld>
            <a:endParaRPr lang="en-GB" dirty="0"/>
          </a:p>
        </p:txBody>
      </p:sp>
      <p:pic>
        <p:nvPicPr>
          <p:cNvPr id="9218" name="Picture 2"/>
          <p:cNvPicPr>
            <a:picLocks noGrp="1" noChangeAspect="1" noChangeArrowheads="1"/>
          </p:cNvPicPr>
          <p:nvPr>
            <p:ph idx="13"/>
          </p:nvPr>
        </p:nvPicPr>
        <p:blipFill rotWithShape="1">
          <a:blip r:embed="rId2">
            <a:extLst>
              <a:ext uri="{28A0092B-C50C-407E-A947-70E740481C1C}">
                <a14:useLocalDpi xmlns:a14="http://schemas.microsoft.com/office/drawing/2010/main" xmlns="" val="0"/>
              </a:ext>
            </a:extLst>
          </a:blip>
          <a:srcRect l="10717" t="4740" r="12399" b="3914"/>
          <a:stretch/>
        </p:blipFill>
        <p:spPr bwMode="auto">
          <a:xfrm>
            <a:off x="2411760" y="1268760"/>
            <a:ext cx="3188646" cy="52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0206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352928" cy="774000"/>
          </a:xfrm>
        </p:spPr>
        <p:txBody>
          <a:bodyPr>
            <a:noAutofit/>
          </a:bodyPr>
          <a:lstStyle/>
          <a:p>
            <a:r>
              <a:rPr lang="en-GB" sz="2400" dirty="0" smtClean="0">
                <a:solidFill>
                  <a:schemeClr val="tx1"/>
                </a:solidFill>
              </a:rPr>
              <a:t>Average frequency of cannabis use in the last 12 months, by gender (</a:t>
            </a:r>
            <a:r>
              <a:rPr lang="en-GB" sz="2400" dirty="0" smtClean="0">
                <a:solidFill>
                  <a:schemeClr val="tx1"/>
                </a:solidFill>
                <a:latin typeface="+mn-lt"/>
              </a:rPr>
              <a:t>mean number of occasions among users)</a:t>
            </a:r>
            <a:endParaRPr lang="en-GB" sz="2400" dirty="0">
              <a:solidFill>
                <a:schemeClr val="tx1"/>
              </a:solidFill>
              <a:latin typeface="+mn-lt"/>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31</a:t>
            </a:fld>
            <a:endParaRPr lang="en-GB" dirty="0"/>
          </a:p>
        </p:txBody>
      </p:sp>
      <p:pic>
        <p:nvPicPr>
          <p:cNvPr id="16386" name="Picture 2" descr="C:\Users\cardofe\AppData\Local\Temp\slide31canuse12monthsfreq.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4767" y="1260004"/>
            <a:ext cx="3814466" cy="522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9358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1800" b="1" i="0" u="none" strike="noStrike" kern="1200" baseline="0">
                <a:solidFill>
                  <a:sysClr val="windowText" lastClr="000000"/>
                </a:solidFill>
                <a:latin typeface="+mn-lt"/>
                <a:ea typeface="+mn-ea"/>
                <a:cs typeface="+mn-cs"/>
              </a:defRPr>
            </a:pPr>
            <a:r>
              <a:rPr lang="en-GB" sz="2700" dirty="0" smtClean="0">
                <a:solidFill>
                  <a:sysClr val="windowText" lastClr="000000"/>
                </a:solidFill>
              </a:rPr>
              <a:t>Prevalence </a:t>
            </a:r>
            <a:r>
              <a:rPr lang="en-GB" sz="2700" dirty="0">
                <a:solidFill>
                  <a:sysClr val="windowText" lastClr="000000"/>
                </a:solidFill>
              </a:rPr>
              <a:t>of cannabis use in the last 30 </a:t>
            </a:r>
            <a:r>
              <a:rPr lang="en-GB" sz="2700" dirty="0" smtClean="0">
                <a:solidFill>
                  <a:sysClr val="windowText" lastClr="000000"/>
                </a:solidFill>
              </a:rPr>
              <a:t>days, </a:t>
            </a:r>
            <a:r>
              <a:rPr lang="en-GB" sz="2700" dirty="0">
                <a:solidFill>
                  <a:sysClr val="windowText" lastClr="000000"/>
                </a:solidFill>
              </a:rPr>
              <a:t>by gender </a:t>
            </a:r>
            <a:r>
              <a:rPr lang="en-GB" sz="2700" dirty="0" smtClean="0">
                <a:solidFill>
                  <a:sysClr val="windowText" lastClr="000000"/>
                </a:solidFill>
              </a:rPr>
              <a:t>(percentage)</a:t>
            </a:r>
            <a:endParaRPr lang="en-GB" sz="1600" dirty="0">
              <a:solidFill>
                <a:sysClr val="windowText" lastClr="000000"/>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32</a:t>
            </a:fld>
            <a:endParaRPr lang="en-GB" dirty="0"/>
          </a:p>
        </p:txBody>
      </p:sp>
      <p:pic>
        <p:nvPicPr>
          <p:cNvPr id="17410" name="Picture 2" descr="C:\Users\cardofe\AppData\Local\Temp\slide32can30dayprevwid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59307" y="1268760"/>
            <a:ext cx="3625387" cy="522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7315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400" dirty="0">
                <a:solidFill>
                  <a:schemeClr val="tx1"/>
                </a:solidFill>
                <a:cs typeface="Geneva"/>
              </a:rPr>
              <a:t>Lifetime use of illicit </a:t>
            </a:r>
            <a:r>
              <a:rPr lang="en-GB" altLang="en-US" sz="2400" dirty="0" smtClean="0">
                <a:solidFill>
                  <a:schemeClr val="tx1"/>
                </a:solidFill>
                <a:cs typeface="Geneva"/>
              </a:rPr>
              <a:t>drugs, </a:t>
            </a:r>
            <a:r>
              <a:rPr lang="en-GB" altLang="en-US" sz="2400" dirty="0">
                <a:solidFill>
                  <a:schemeClr val="tx1"/>
                </a:solidFill>
                <a:cs typeface="Geneva"/>
              </a:rPr>
              <a:t>by </a:t>
            </a:r>
            <a:r>
              <a:rPr lang="en-GB" altLang="en-US" sz="2400" dirty="0" smtClean="0">
                <a:solidFill>
                  <a:schemeClr val="tx1"/>
                </a:solidFill>
                <a:cs typeface="Geneva"/>
              </a:rPr>
              <a:t>gender </a:t>
            </a:r>
            <a:r>
              <a:rPr lang="en-GB" altLang="en-US" sz="2000" dirty="0" smtClean="0">
                <a:solidFill>
                  <a:schemeClr val="tx1"/>
                </a:solidFill>
                <a:cs typeface="Geneva"/>
              </a:rPr>
              <a:t/>
            </a:r>
            <a:br>
              <a:rPr lang="en-GB" altLang="en-US" sz="2000" dirty="0" smtClean="0">
                <a:solidFill>
                  <a:schemeClr val="tx1"/>
                </a:solidFill>
                <a:cs typeface="Geneva"/>
              </a:rPr>
            </a:br>
            <a:r>
              <a:rPr lang="en-GB" altLang="en-US" sz="1400" dirty="0" smtClean="0">
                <a:solidFill>
                  <a:schemeClr val="tx1"/>
                </a:solidFill>
                <a:cs typeface="Geneva"/>
              </a:rPr>
              <a:t>25-country </a:t>
            </a:r>
            <a:r>
              <a:rPr lang="en-GB" altLang="en-US" sz="1400" dirty="0">
                <a:solidFill>
                  <a:schemeClr val="tx1"/>
                </a:solidFill>
                <a:cs typeface="Geneva"/>
              </a:rPr>
              <a:t>trend 1995-2015 (percentage</a:t>
            </a:r>
            <a:r>
              <a:rPr lang="en-GB" altLang="en-US" sz="1400" dirty="0" smtClean="0">
                <a:solidFill>
                  <a:schemeClr val="tx1"/>
                </a:solidFill>
                <a:cs typeface="Geneva"/>
              </a:rPr>
              <a:t>)  </a:t>
            </a:r>
            <a:endParaRPr lang="en-GB" sz="14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33</a:t>
            </a:fld>
            <a:endParaRPr lang="en-GB" dirty="0"/>
          </a:p>
        </p:txBody>
      </p:sp>
      <p:sp>
        <p:nvSpPr>
          <p:cNvPr id="7" name="TextBox 6"/>
          <p:cNvSpPr txBox="1"/>
          <p:nvPr/>
        </p:nvSpPr>
        <p:spPr>
          <a:xfrm>
            <a:off x="7564288" y="5557589"/>
            <a:ext cx="1440160" cy="792088"/>
          </a:xfrm>
          <a:prstGeom prst="rect">
            <a:avLst/>
          </a:prstGeom>
        </p:spPr>
        <p:txBody>
          <a:bodyPr vert="horz" wrap="square" lIns="91440" tIns="45720" rIns="91440" bIns="45720" rtlCol="0">
            <a:normAutofit/>
          </a:bodyPr>
          <a:lstStyle/>
          <a:p>
            <a:endParaRPr lang="en-GB" sz="2000" dirty="0" smtClean="0"/>
          </a:p>
        </p:txBody>
      </p:sp>
      <p:pic>
        <p:nvPicPr>
          <p:cNvPr id="6146" name="Picture 2"/>
          <p:cNvPicPr>
            <a:picLocks noGrp="1" noChangeAspect="1" noChangeArrowheads="1"/>
          </p:cNvPicPr>
          <p:nvPr>
            <p:ph idx="13"/>
          </p:nvPr>
        </p:nvPicPr>
        <p:blipFill rotWithShape="1">
          <a:blip r:embed="rId3">
            <a:extLst>
              <a:ext uri="{28A0092B-C50C-407E-A947-70E740481C1C}">
                <a14:useLocalDpi xmlns:a14="http://schemas.microsoft.com/office/drawing/2010/main" xmlns="" val="0"/>
              </a:ext>
            </a:extLst>
          </a:blip>
          <a:srcRect l="855" t="5016" r="1511" b="1332"/>
          <a:stretch/>
        </p:blipFill>
        <p:spPr bwMode="auto">
          <a:xfrm>
            <a:off x="1000125" y="1447799"/>
            <a:ext cx="7096126" cy="4686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23339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400" dirty="0">
                <a:solidFill>
                  <a:schemeClr val="tx1"/>
                </a:solidFill>
                <a:cs typeface="Geneva"/>
              </a:rPr>
              <a:t>Lifetime use of </a:t>
            </a:r>
            <a:r>
              <a:rPr lang="en-GB" altLang="en-US" sz="2400" dirty="0" smtClean="0">
                <a:solidFill>
                  <a:schemeClr val="tx1"/>
                </a:solidFill>
                <a:cs typeface="Geneva"/>
              </a:rPr>
              <a:t>cannabis, </a:t>
            </a:r>
            <a:r>
              <a:rPr lang="en-GB" altLang="en-US" sz="2400" dirty="0">
                <a:solidFill>
                  <a:schemeClr val="tx1"/>
                </a:solidFill>
                <a:cs typeface="Geneva"/>
              </a:rPr>
              <a:t>by </a:t>
            </a:r>
            <a:r>
              <a:rPr lang="en-GB" altLang="en-US" sz="2400" dirty="0" smtClean="0">
                <a:solidFill>
                  <a:schemeClr val="tx1"/>
                </a:solidFill>
                <a:cs typeface="Geneva"/>
              </a:rPr>
              <a:t>gender </a:t>
            </a:r>
            <a:r>
              <a:rPr lang="en-GB" altLang="en-US" sz="2000" dirty="0" smtClean="0">
                <a:solidFill>
                  <a:schemeClr val="tx1"/>
                </a:solidFill>
                <a:cs typeface="Geneva"/>
              </a:rPr>
              <a:t/>
            </a:r>
            <a:br>
              <a:rPr lang="en-GB" altLang="en-US" sz="2000" dirty="0" smtClean="0">
                <a:solidFill>
                  <a:schemeClr val="tx1"/>
                </a:solidFill>
                <a:cs typeface="Geneva"/>
              </a:rPr>
            </a:br>
            <a:r>
              <a:rPr lang="en-GB" altLang="en-US" sz="1400" dirty="0" smtClean="0">
                <a:solidFill>
                  <a:schemeClr val="tx1"/>
                </a:solidFill>
                <a:cs typeface="Geneva"/>
              </a:rPr>
              <a:t>25-country </a:t>
            </a:r>
            <a:r>
              <a:rPr lang="en-GB" altLang="en-US" sz="1400" dirty="0">
                <a:solidFill>
                  <a:schemeClr val="tx1"/>
                </a:solidFill>
                <a:cs typeface="Geneva"/>
              </a:rPr>
              <a:t>trend 1995-2015 (percentage</a:t>
            </a:r>
            <a:r>
              <a:rPr lang="en-GB" altLang="en-US" sz="1400" dirty="0" smtClean="0">
                <a:solidFill>
                  <a:schemeClr val="tx1"/>
                </a:solidFill>
                <a:cs typeface="Geneva"/>
              </a:rPr>
              <a:t>)</a:t>
            </a:r>
            <a:endParaRPr lang="en-US" sz="14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34</a:t>
            </a:fld>
            <a:endParaRPr lang="en-GB" dirty="0"/>
          </a:p>
        </p:txBody>
      </p:sp>
      <p:pic>
        <p:nvPicPr>
          <p:cNvPr id="22530" name="Picture 2"/>
          <p:cNvPicPr>
            <a:picLocks noGrp="1" noChangeAspect="1" noChangeArrowheads="1"/>
          </p:cNvPicPr>
          <p:nvPr>
            <p:ph idx="13"/>
          </p:nvPr>
        </p:nvPicPr>
        <p:blipFill rotWithShape="1">
          <a:blip r:embed="rId2">
            <a:extLst>
              <a:ext uri="{28A0092B-C50C-407E-A947-70E740481C1C}">
                <a14:useLocalDpi xmlns:a14="http://schemas.microsoft.com/office/drawing/2010/main" xmlns="" val="0"/>
              </a:ext>
            </a:extLst>
          </a:blip>
          <a:srcRect l="2763" t="8444" r="2370" b="2093"/>
          <a:stretch/>
        </p:blipFill>
        <p:spPr bwMode="auto">
          <a:xfrm>
            <a:off x="1133475" y="1619250"/>
            <a:ext cx="6905626" cy="447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4664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400" dirty="0">
                <a:solidFill>
                  <a:schemeClr val="tx1"/>
                </a:solidFill>
                <a:cs typeface="Geneva"/>
              </a:rPr>
              <a:t>Cannabis use in the last 30 </a:t>
            </a:r>
            <a:r>
              <a:rPr lang="en-GB" altLang="en-US" sz="2400" dirty="0" smtClean="0">
                <a:solidFill>
                  <a:schemeClr val="tx1"/>
                </a:solidFill>
                <a:cs typeface="Geneva"/>
              </a:rPr>
              <a:t>days, </a:t>
            </a:r>
            <a:r>
              <a:rPr lang="en-GB" altLang="en-US" sz="2400" dirty="0">
                <a:solidFill>
                  <a:schemeClr val="tx1"/>
                </a:solidFill>
                <a:cs typeface="Geneva"/>
              </a:rPr>
              <a:t>by </a:t>
            </a:r>
            <a:r>
              <a:rPr lang="en-GB" altLang="en-US" sz="2400" dirty="0" smtClean="0">
                <a:solidFill>
                  <a:schemeClr val="tx1"/>
                </a:solidFill>
                <a:cs typeface="Geneva"/>
              </a:rPr>
              <a:t>gender </a:t>
            </a:r>
            <a:r>
              <a:rPr lang="en-GB" altLang="en-US" sz="2000" dirty="0" smtClean="0">
                <a:solidFill>
                  <a:schemeClr val="tx1"/>
                </a:solidFill>
                <a:cs typeface="Geneva"/>
              </a:rPr>
              <a:t/>
            </a:r>
            <a:br>
              <a:rPr lang="en-GB" altLang="en-US" sz="2000" dirty="0" smtClean="0">
                <a:solidFill>
                  <a:schemeClr val="tx1"/>
                </a:solidFill>
                <a:cs typeface="Geneva"/>
              </a:rPr>
            </a:br>
            <a:r>
              <a:rPr lang="en-GB" altLang="en-US" sz="1400" dirty="0" smtClean="0">
                <a:solidFill>
                  <a:schemeClr val="tx1"/>
                </a:solidFill>
                <a:cs typeface="Geneva"/>
              </a:rPr>
              <a:t>25-country </a:t>
            </a:r>
            <a:r>
              <a:rPr lang="en-GB" altLang="en-US" sz="1400" dirty="0">
                <a:solidFill>
                  <a:schemeClr val="tx1"/>
                </a:solidFill>
                <a:cs typeface="Geneva"/>
              </a:rPr>
              <a:t>trend 1995-2015 (percentage</a:t>
            </a:r>
            <a:r>
              <a:rPr lang="en-GB" altLang="en-US" sz="1400" dirty="0" smtClean="0">
                <a:solidFill>
                  <a:schemeClr val="tx1"/>
                </a:solidFill>
                <a:cs typeface="Geneva"/>
              </a:rPr>
              <a:t>)</a:t>
            </a:r>
            <a:endParaRPr lang="en-GB" sz="1400" dirty="0">
              <a:solidFill>
                <a:srgbClr val="FF0000"/>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35</a:t>
            </a:fld>
            <a:endParaRPr lang="en-GB" dirty="0"/>
          </a:p>
        </p:txBody>
      </p:sp>
      <p:pic>
        <p:nvPicPr>
          <p:cNvPr id="23554" name="Picture 2"/>
          <p:cNvPicPr>
            <a:picLocks noGrp="1" noChangeAspect="1" noChangeArrowheads="1"/>
          </p:cNvPicPr>
          <p:nvPr>
            <p:ph idx="13"/>
          </p:nvPr>
        </p:nvPicPr>
        <p:blipFill rotWithShape="1">
          <a:blip r:embed="rId2">
            <a:extLst>
              <a:ext uri="{28A0092B-C50C-407E-A947-70E740481C1C}">
                <a14:useLocalDpi xmlns:a14="http://schemas.microsoft.com/office/drawing/2010/main" xmlns="" val="0"/>
              </a:ext>
            </a:extLst>
          </a:blip>
          <a:srcRect l="4000" t="9586" r="1379" b="2283"/>
          <a:stretch/>
        </p:blipFill>
        <p:spPr bwMode="auto">
          <a:xfrm>
            <a:off x="1228725" y="1676400"/>
            <a:ext cx="6877050" cy="44100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1338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sz="2400" dirty="0">
                <a:solidFill>
                  <a:schemeClr val="tx1"/>
                </a:solidFill>
                <a:cs typeface="Geneva"/>
              </a:rPr>
              <a:t>Lifetime use of illicit drugs other than </a:t>
            </a:r>
            <a:r>
              <a:rPr lang="en-GB" altLang="en-US" sz="2400" dirty="0" smtClean="0">
                <a:solidFill>
                  <a:schemeClr val="tx1"/>
                </a:solidFill>
                <a:cs typeface="Geneva"/>
              </a:rPr>
              <a:t>cannabis, </a:t>
            </a:r>
            <a:r>
              <a:rPr lang="en-GB" altLang="en-US" sz="2400" dirty="0">
                <a:solidFill>
                  <a:schemeClr val="tx1"/>
                </a:solidFill>
                <a:cs typeface="Geneva"/>
              </a:rPr>
              <a:t>by </a:t>
            </a:r>
            <a:r>
              <a:rPr lang="en-GB" altLang="en-US" sz="2400" dirty="0" smtClean="0">
                <a:solidFill>
                  <a:schemeClr val="tx1"/>
                </a:solidFill>
                <a:cs typeface="Geneva"/>
              </a:rPr>
              <a:t>gender </a:t>
            </a:r>
            <a:r>
              <a:rPr lang="en-GB" altLang="en-US" sz="2000" dirty="0" smtClean="0">
                <a:solidFill>
                  <a:schemeClr val="tx1"/>
                </a:solidFill>
                <a:cs typeface="Geneva"/>
              </a:rPr>
              <a:t/>
            </a:r>
            <a:br>
              <a:rPr lang="en-GB" altLang="en-US" sz="2000" dirty="0" smtClean="0">
                <a:solidFill>
                  <a:schemeClr val="tx1"/>
                </a:solidFill>
                <a:cs typeface="Geneva"/>
              </a:rPr>
            </a:br>
            <a:r>
              <a:rPr lang="en-GB" altLang="en-US" sz="1600" dirty="0" smtClean="0">
                <a:solidFill>
                  <a:schemeClr val="tx1"/>
                </a:solidFill>
                <a:latin typeface="+mn-lt"/>
                <a:cs typeface="Geneva"/>
              </a:rPr>
              <a:t>25-country </a:t>
            </a:r>
            <a:r>
              <a:rPr lang="en-GB" altLang="en-US" sz="1600" dirty="0">
                <a:solidFill>
                  <a:schemeClr val="tx1"/>
                </a:solidFill>
                <a:latin typeface="+mn-lt"/>
                <a:cs typeface="Geneva"/>
              </a:rPr>
              <a:t>trend 1995-2015 (percentage</a:t>
            </a:r>
            <a:r>
              <a:rPr lang="en-GB" altLang="en-US" sz="1600" dirty="0" smtClean="0">
                <a:solidFill>
                  <a:schemeClr val="tx1"/>
                </a:solidFill>
                <a:latin typeface="+mn-lt"/>
                <a:cs typeface="Geneva"/>
              </a:rPr>
              <a:t>) </a:t>
            </a:r>
            <a:endParaRPr lang="en-GB" sz="1600" dirty="0">
              <a:solidFill>
                <a:schemeClr val="tx1"/>
              </a:solidFill>
              <a:latin typeface="+mn-lt"/>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36</a:t>
            </a:fld>
            <a:endParaRPr lang="en-GB" dirty="0"/>
          </a:p>
        </p:txBody>
      </p:sp>
      <p:pic>
        <p:nvPicPr>
          <p:cNvPr id="24578" name="Picture 2"/>
          <p:cNvPicPr>
            <a:picLocks noGrp="1" noChangeAspect="1" noChangeArrowheads="1"/>
          </p:cNvPicPr>
          <p:nvPr>
            <p:ph idx="13"/>
          </p:nvPr>
        </p:nvPicPr>
        <p:blipFill rotWithShape="1">
          <a:blip r:embed="rId3">
            <a:extLst>
              <a:ext uri="{28A0092B-C50C-407E-A947-70E740481C1C}">
                <a14:useLocalDpi xmlns:a14="http://schemas.microsoft.com/office/drawing/2010/main" xmlns="" val="0"/>
              </a:ext>
            </a:extLst>
          </a:blip>
          <a:srcRect l="1772" t="7300" r="1511" b="951"/>
          <a:stretch/>
        </p:blipFill>
        <p:spPr bwMode="auto">
          <a:xfrm>
            <a:off x="1066799" y="1562099"/>
            <a:ext cx="7029451" cy="4591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188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400" dirty="0">
                <a:solidFill>
                  <a:schemeClr val="tx1"/>
                </a:solidFill>
                <a:cs typeface="Geneva"/>
              </a:rPr>
              <a:t>Lifetime use of </a:t>
            </a:r>
            <a:r>
              <a:rPr lang="en-GB" altLang="en-US" sz="2400" dirty="0" smtClean="0">
                <a:solidFill>
                  <a:schemeClr val="tx1"/>
                </a:solidFill>
                <a:cs typeface="Geneva"/>
              </a:rPr>
              <a:t>inhalants, </a:t>
            </a:r>
            <a:r>
              <a:rPr lang="en-GB" altLang="en-US" sz="2400" dirty="0">
                <a:solidFill>
                  <a:schemeClr val="tx1"/>
                </a:solidFill>
                <a:cs typeface="Geneva"/>
              </a:rPr>
              <a:t>by </a:t>
            </a:r>
            <a:r>
              <a:rPr lang="en-GB" altLang="en-US" sz="2400" dirty="0" smtClean="0">
                <a:solidFill>
                  <a:schemeClr val="tx1"/>
                </a:solidFill>
                <a:cs typeface="Geneva"/>
              </a:rPr>
              <a:t>gender </a:t>
            </a:r>
            <a:r>
              <a:rPr lang="en-GB" altLang="en-US" sz="2000" dirty="0" smtClean="0">
                <a:solidFill>
                  <a:schemeClr val="tx1"/>
                </a:solidFill>
                <a:cs typeface="Geneva"/>
              </a:rPr>
              <a:t/>
            </a:r>
            <a:br>
              <a:rPr lang="en-GB" altLang="en-US" sz="2000" dirty="0" smtClean="0">
                <a:solidFill>
                  <a:schemeClr val="tx1"/>
                </a:solidFill>
                <a:cs typeface="Geneva"/>
              </a:rPr>
            </a:br>
            <a:r>
              <a:rPr lang="en-GB" altLang="en-US" sz="1400" dirty="0" smtClean="0">
                <a:solidFill>
                  <a:schemeClr val="tx1"/>
                </a:solidFill>
                <a:latin typeface="+mn-lt"/>
                <a:cs typeface="Geneva"/>
              </a:rPr>
              <a:t>25-country </a:t>
            </a:r>
            <a:r>
              <a:rPr lang="en-GB" altLang="en-US" sz="1400" dirty="0">
                <a:solidFill>
                  <a:schemeClr val="tx1"/>
                </a:solidFill>
                <a:latin typeface="+mn-lt"/>
                <a:cs typeface="Geneva"/>
              </a:rPr>
              <a:t>trend 1995-2015 (percentage</a:t>
            </a:r>
            <a:r>
              <a:rPr lang="en-GB" altLang="en-US" sz="1400" dirty="0" smtClean="0">
                <a:solidFill>
                  <a:schemeClr val="tx1"/>
                </a:solidFill>
                <a:latin typeface="+mn-lt"/>
                <a:cs typeface="Geneva"/>
              </a:rPr>
              <a:t>)</a:t>
            </a:r>
            <a:endParaRPr lang="en-GB" sz="1400" dirty="0">
              <a:solidFill>
                <a:schemeClr val="tx1"/>
              </a:solidFill>
              <a:latin typeface="+mn-lt"/>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37</a:t>
            </a:fld>
            <a:endParaRPr lang="en-GB" dirty="0"/>
          </a:p>
        </p:txBody>
      </p:sp>
      <p:pic>
        <p:nvPicPr>
          <p:cNvPr id="25602" name="Picture 2"/>
          <p:cNvPicPr>
            <a:picLocks noGrp="1" noChangeAspect="1" noChangeArrowheads="1"/>
          </p:cNvPicPr>
          <p:nvPr>
            <p:ph idx="13"/>
          </p:nvPr>
        </p:nvPicPr>
        <p:blipFill rotWithShape="1">
          <a:blip r:embed="rId2">
            <a:extLst>
              <a:ext uri="{28A0092B-C50C-407E-A947-70E740481C1C}">
                <a14:useLocalDpi xmlns:a14="http://schemas.microsoft.com/office/drawing/2010/main" xmlns="" val="0"/>
              </a:ext>
            </a:extLst>
          </a:blip>
          <a:srcRect l="4786" t="8443" r="2166" b="5139"/>
          <a:stretch/>
        </p:blipFill>
        <p:spPr bwMode="auto">
          <a:xfrm>
            <a:off x="1285875" y="1619249"/>
            <a:ext cx="6762750" cy="4324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228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sz="2400" dirty="0">
                <a:solidFill>
                  <a:schemeClr val="tx1"/>
                </a:solidFill>
                <a:cs typeface="Geneva"/>
              </a:rPr>
              <a:t>Lifetime use of tranquillisers or sedatives without </a:t>
            </a:r>
            <a:r>
              <a:rPr lang="en-GB" altLang="en-US" sz="2400" dirty="0" smtClean="0">
                <a:solidFill>
                  <a:schemeClr val="tx1"/>
                </a:solidFill>
                <a:cs typeface="Geneva"/>
              </a:rPr>
              <a:t>a</a:t>
            </a:r>
            <a:br>
              <a:rPr lang="en-GB" altLang="en-US" sz="2400" dirty="0" smtClean="0">
                <a:solidFill>
                  <a:schemeClr val="tx1"/>
                </a:solidFill>
                <a:cs typeface="Geneva"/>
              </a:rPr>
            </a:br>
            <a:r>
              <a:rPr lang="en-GB" altLang="en-US" sz="2400" dirty="0" smtClean="0">
                <a:solidFill>
                  <a:schemeClr val="tx1"/>
                </a:solidFill>
                <a:cs typeface="Geneva"/>
              </a:rPr>
              <a:t>doctor’s prescription, </a:t>
            </a:r>
            <a:r>
              <a:rPr lang="en-GB" altLang="en-US" sz="2400" dirty="0">
                <a:solidFill>
                  <a:schemeClr val="tx1"/>
                </a:solidFill>
                <a:cs typeface="Geneva"/>
              </a:rPr>
              <a:t>by </a:t>
            </a:r>
            <a:r>
              <a:rPr lang="en-GB" altLang="en-US" sz="2400" dirty="0" smtClean="0">
                <a:solidFill>
                  <a:schemeClr val="tx1"/>
                </a:solidFill>
                <a:cs typeface="Geneva"/>
              </a:rPr>
              <a:t>gender </a:t>
            </a:r>
            <a:r>
              <a:rPr lang="en-GB" altLang="en-US" sz="2000" dirty="0" smtClean="0">
                <a:solidFill>
                  <a:schemeClr val="tx1"/>
                </a:solidFill>
                <a:cs typeface="Geneva"/>
              </a:rPr>
              <a:t/>
            </a:r>
            <a:br>
              <a:rPr lang="en-GB" altLang="en-US" sz="2000" dirty="0" smtClean="0">
                <a:solidFill>
                  <a:schemeClr val="tx1"/>
                </a:solidFill>
                <a:cs typeface="Geneva"/>
              </a:rPr>
            </a:br>
            <a:r>
              <a:rPr lang="en-GB" altLang="en-US" sz="1600" dirty="0" smtClean="0">
                <a:solidFill>
                  <a:schemeClr val="tx1"/>
                </a:solidFill>
                <a:latin typeface="+mn-lt"/>
                <a:cs typeface="Geneva"/>
              </a:rPr>
              <a:t>25-country </a:t>
            </a:r>
            <a:r>
              <a:rPr lang="en-GB" altLang="en-US" sz="1600" dirty="0">
                <a:solidFill>
                  <a:schemeClr val="tx1"/>
                </a:solidFill>
                <a:latin typeface="+mn-lt"/>
                <a:cs typeface="Geneva"/>
              </a:rPr>
              <a:t>trend 1995-2015 (percentage</a:t>
            </a:r>
            <a:r>
              <a:rPr lang="en-GB" altLang="en-US" sz="1600" dirty="0" smtClean="0">
                <a:solidFill>
                  <a:schemeClr val="tx1"/>
                </a:solidFill>
                <a:latin typeface="+mn-lt"/>
                <a:cs typeface="Geneva"/>
              </a:rPr>
              <a:t>)</a:t>
            </a:r>
            <a:endParaRPr lang="en-GB" sz="1600" dirty="0">
              <a:solidFill>
                <a:schemeClr val="tx1"/>
              </a:solidFill>
              <a:latin typeface="+mn-lt"/>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38</a:t>
            </a:fld>
            <a:endParaRPr lang="en-GB" dirty="0"/>
          </a:p>
        </p:txBody>
      </p:sp>
      <p:pic>
        <p:nvPicPr>
          <p:cNvPr id="26626" name="Picture 2"/>
          <p:cNvPicPr>
            <a:picLocks noGrp="1" noChangeAspect="1" noChangeArrowheads="1"/>
          </p:cNvPicPr>
          <p:nvPr>
            <p:ph idx="13"/>
          </p:nvPr>
        </p:nvPicPr>
        <p:blipFill rotWithShape="1">
          <a:blip r:embed="rId2">
            <a:extLst>
              <a:ext uri="{28A0092B-C50C-407E-A947-70E740481C1C}">
                <a14:useLocalDpi xmlns:a14="http://schemas.microsoft.com/office/drawing/2010/main" xmlns="" val="0"/>
              </a:ext>
            </a:extLst>
          </a:blip>
          <a:srcRect l="2690" t="5017" r="1511" b="570"/>
          <a:stretch/>
        </p:blipFill>
        <p:spPr bwMode="auto">
          <a:xfrm>
            <a:off x="1133475" y="1447799"/>
            <a:ext cx="6962776" cy="4724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8732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New psychoactive substances</a:t>
            </a:r>
          </a:p>
        </p:txBody>
      </p:sp>
      <p:pic>
        <p:nvPicPr>
          <p:cNvPr id="4" name="Picture Placeholder 3" descr="NPS_SVI.jpg"/>
          <p:cNvPicPr>
            <a:picLocks noGrp="1" noChangeAspect="1"/>
          </p:cNvPicPr>
          <p:nvPr>
            <p:ph type="pic" sz="quarter" idx="14"/>
          </p:nvPr>
        </p:nvPicPr>
        <p:blipFill>
          <a:blip r:embed="rId2">
            <a:extLst>
              <a:ext uri="{28A0092B-C50C-407E-A947-70E740481C1C}">
                <a14:useLocalDpi xmlns:a14="http://schemas.microsoft.com/office/drawing/2010/main" xmlns="" val="0"/>
              </a:ext>
            </a:extLst>
          </a:blip>
          <a:srcRect t="10067" b="10067"/>
          <a:stretch>
            <a:fillRect/>
          </a:stretch>
        </p:blipFill>
        <p:spPr>
          <a:xfrm>
            <a:off x="5411312" y="1628800"/>
            <a:ext cx="3769200" cy="2257200"/>
          </a:xfrm>
        </p:spPr>
      </p:pic>
    </p:spTree>
    <p:extLst>
      <p:ext uri="{BB962C8B-B14F-4D97-AF65-F5344CB8AC3E}">
        <p14:creationId xmlns:p14="http://schemas.microsoft.com/office/powerpoint/2010/main" xmlns="" val="2663359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altLang="en-US" sz="2800" dirty="0" smtClean="0">
                <a:solidFill>
                  <a:schemeClr val="tx1"/>
                </a:solidFill>
                <a:cs typeface="Geneva"/>
              </a:rPr>
              <a:t>ESPAD 2015 </a:t>
            </a:r>
            <a:endParaRPr lang="en-GB" sz="28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4</a:t>
            </a:fld>
            <a:endParaRPr lang="en-GB" dirty="0"/>
          </a:p>
        </p:txBody>
      </p:sp>
      <p:sp>
        <p:nvSpPr>
          <p:cNvPr id="4" name="Content Placeholder 3"/>
          <p:cNvSpPr>
            <a:spLocks noGrp="1"/>
          </p:cNvSpPr>
          <p:nvPr>
            <p:ph idx="13"/>
          </p:nvPr>
        </p:nvSpPr>
        <p:spPr/>
        <p:txBody>
          <a:bodyPr lIns="0"/>
          <a:lstStyle/>
          <a:p>
            <a:pPr lvl="2"/>
            <a:endParaRPr lang="en-GB" altLang="en-US" sz="2800" b="1" dirty="0" smtClean="0">
              <a:cs typeface="Geneva"/>
            </a:endParaRPr>
          </a:p>
          <a:p>
            <a:pPr lvl="2"/>
            <a:r>
              <a:rPr lang="en-GB" altLang="en-US" sz="2800" b="1" dirty="0" smtClean="0">
                <a:cs typeface="Geneva"/>
              </a:rPr>
              <a:t>  35 </a:t>
            </a:r>
            <a:r>
              <a:rPr lang="en-GB" altLang="en-US" sz="2800" b="1" dirty="0">
                <a:solidFill>
                  <a:schemeClr val="tx1">
                    <a:lumMod val="50000"/>
                    <a:lumOff val="50000"/>
                  </a:schemeClr>
                </a:solidFill>
                <a:cs typeface="Geneva"/>
              </a:rPr>
              <a:t>European </a:t>
            </a:r>
            <a:r>
              <a:rPr lang="en-GB" altLang="en-US" sz="2800" b="1" dirty="0" smtClean="0">
                <a:solidFill>
                  <a:schemeClr val="tx1">
                    <a:lumMod val="50000"/>
                    <a:lumOff val="50000"/>
                  </a:schemeClr>
                </a:solidFill>
                <a:cs typeface="Geneva"/>
              </a:rPr>
              <a:t>countries</a:t>
            </a:r>
          </a:p>
          <a:p>
            <a:pPr lvl="2"/>
            <a:endParaRPr lang="en-GB" altLang="en-US" sz="2800" b="1" dirty="0">
              <a:cs typeface="Geneva"/>
            </a:endParaRPr>
          </a:p>
          <a:p>
            <a:pPr lvl="2"/>
            <a:r>
              <a:rPr lang="en-GB" altLang="en-US" sz="2800" b="1" dirty="0" smtClean="0">
                <a:cs typeface="Geneva"/>
              </a:rPr>
              <a:t>  96 043 </a:t>
            </a:r>
            <a:r>
              <a:rPr lang="en-GB" altLang="en-US" sz="2800" b="1" dirty="0" smtClean="0">
                <a:solidFill>
                  <a:schemeClr val="tx1">
                    <a:lumMod val="50000"/>
                    <a:lumOff val="50000"/>
                  </a:schemeClr>
                </a:solidFill>
                <a:cs typeface="Geneva"/>
              </a:rPr>
              <a:t>students (15-16 years old)</a:t>
            </a:r>
          </a:p>
          <a:p>
            <a:pPr lvl="2"/>
            <a:endParaRPr lang="en-GB" altLang="en-US" sz="2800" b="1" dirty="0">
              <a:solidFill>
                <a:schemeClr val="tx1">
                  <a:lumMod val="50000"/>
                  <a:lumOff val="50000"/>
                </a:schemeClr>
              </a:solidFill>
              <a:cs typeface="Geneva"/>
            </a:endParaRPr>
          </a:p>
          <a:p>
            <a:pPr lvl="2"/>
            <a:r>
              <a:rPr lang="en-GB" altLang="en-US" sz="2800" b="1" dirty="0" smtClean="0">
                <a:solidFill>
                  <a:schemeClr val="tx1">
                    <a:lumMod val="50000"/>
                    <a:lumOff val="50000"/>
                  </a:schemeClr>
                </a:solidFill>
                <a:cs typeface="Geneva"/>
              </a:rPr>
              <a:t>  In the 6 waves of data collection (1995, 1999,  </a:t>
            </a:r>
          </a:p>
          <a:p>
            <a:pPr marL="0" lvl="2" indent="0">
              <a:buNone/>
            </a:pPr>
            <a:r>
              <a:rPr lang="en-GB" altLang="en-US" sz="2800" b="1" dirty="0" smtClean="0">
                <a:solidFill>
                  <a:schemeClr val="tx1">
                    <a:lumMod val="50000"/>
                    <a:lumOff val="50000"/>
                  </a:schemeClr>
                </a:solidFill>
                <a:cs typeface="Geneva"/>
              </a:rPr>
              <a:t>   2003, 2007, 2011 and 2015) about </a:t>
            </a:r>
            <a:r>
              <a:rPr lang="en-GB" altLang="en-US" sz="2800" b="1" dirty="0" smtClean="0">
                <a:cs typeface="Geneva"/>
              </a:rPr>
              <a:t>600 000</a:t>
            </a:r>
          </a:p>
          <a:p>
            <a:pPr marL="0" lvl="2" indent="0">
              <a:buNone/>
            </a:pPr>
            <a:r>
              <a:rPr lang="en-GB" altLang="en-US" sz="2800" b="1" dirty="0" smtClean="0">
                <a:solidFill>
                  <a:schemeClr val="tx1">
                    <a:lumMod val="50000"/>
                    <a:lumOff val="50000"/>
                  </a:schemeClr>
                </a:solidFill>
                <a:cs typeface="Geneva"/>
              </a:rPr>
              <a:t>   students have participated  </a:t>
            </a:r>
          </a:p>
          <a:p>
            <a:endParaRPr lang="en-GB" altLang="en-US" dirty="0" smtClean="0">
              <a:cs typeface="Geneva"/>
            </a:endParaRPr>
          </a:p>
          <a:p>
            <a:endParaRPr lang="en-GB" dirty="0" smtClean="0"/>
          </a:p>
          <a:p>
            <a:endParaRPr lang="en-GB" dirty="0"/>
          </a:p>
        </p:txBody>
      </p:sp>
    </p:spTree>
    <p:extLst>
      <p:ext uri="{BB962C8B-B14F-4D97-AF65-F5344CB8AC3E}">
        <p14:creationId xmlns:p14="http://schemas.microsoft.com/office/powerpoint/2010/main" xmlns="" val="28064650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solidFill>
                  <a:schemeClr val="tx1"/>
                </a:solidFill>
              </a:rPr>
              <a:t>Lifetime use of selected substances (percentage)</a:t>
            </a:r>
            <a:endParaRPr lang="en-GB" sz="24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40</a:t>
            </a:fld>
            <a:endParaRPr lang="en-GB" dirty="0"/>
          </a:p>
        </p:txBody>
      </p:sp>
      <p:sp>
        <p:nvSpPr>
          <p:cNvPr id="4" name="Content Placeholder 3"/>
          <p:cNvSpPr>
            <a:spLocks noGrp="1"/>
          </p:cNvSpPr>
          <p:nvPr>
            <p:ph idx="13"/>
          </p:nvPr>
        </p:nvSpPr>
        <p:spPr/>
        <p:txBody>
          <a:bodyPr/>
          <a:lstStyle/>
          <a:p>
            <a:endParaRPr lang="en-GB" dirty="0"/>
          </a:p>
        </p:txBody>
      </p:sp>
      <p:pic>
        <p:nvPicPr>
          <p:cNvPr id="10242" name="Picture 2" descr="C:\Users\cardofe\AppData\Local\Temp\slide28-40-ltp-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3640" y="1340768"/>
            <a:ext cx="8556721" cy="468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00084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chemeClr val="tx1"/>
                </a:solidFill>
              </a:rPr>
              <a:t>Wording of the NPS question</a:t>
            </a:r>
            <a:endParaRPr lang="en-GB" sz="28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41</a:t>
            </a:fld>
            <a:endParaRPr lang="en-GB" dirty="0"/>
          </a:p>
        </p:txBody>
      </p:sp>
      <p:sp>
        <p:nvSpPr>
          <p:cNvPr id="4" name="Content Placeholder 3"/>
          <p:cNvSpPr>
            <a:spLocks noGrp="1"/>
          </p:cNvSpPr>
          <p:nvPr>
            <p:ph idx="13"/>
          </p:nvPr>
        </p:nvSpPr>
        <p:spPr/>
        <p:txBody>
          <a:bodyPr>
            <a:normAutofit/>
          </a:bodyPr>
          <a:lstStyle/>
          <a:p>
            <a:pPr>
              <a:lnSpc>
                <a:spcPct val="150000"/>
              </a:lnSpc>
            </a:pPr>
            <a:r>
              <a:rPr lang="en-GB" sz="2400" dirty="0" smtClean="0">
                <a:solidFill>
                  <a:schemeClr val="tx1"/>
                </a:solidFill>
              </a:rPr>
              <a:t>‘New substances that imitate the effects of illicit drugs (such as cannabis or ecstasy) may now be sometimes available. They are sometimes called ‘legal highs’, ‘ethno botanicals’, ‘research chemicals’ and can come in different forms, for example herbal mixtures, powders, crystals or tablets.’ </a:t>
            </a:r>
            <a:endParaRPr lang="en-GB" sz="2400" dirty="0">
              <a:solidFill>
                <a:schemeClr val="tx1"/>
              </a:solidFill>
            </a:endParaRPr>
          </a:p>
        </p:txBody>
      </p:sp>
    </p:spTree>
    <p:extLst>
      <p:ext uri="{BB962C8B-B14F-4D97-AF65-F5344CB8AC3E}">
        <p14:creationId xmlns:p14="http://schemas.microsoft.com/office/powerpoint/2010/main" xmlns="" val="4012399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tx1"/>
                </a:solidFill>
              </a:rPr>
              <a:t>Prevalence </a:t>
            </a:r>
            <a:r>
              <a:rPr lang="en-GB" sz="2400" dirty="0">
                <a:solidFill>
                  <a:schemeClr val="tx1"/>
                </a:solidFill>
              </a:rPr>
              <a:t>of new psychoactive substance use in the last 12 </a:t>
            </a:r>
            <a:r>
              <a:rPr lang="en-GB" sz="2400" dirty="0" smtClean="0">
                <a:solidFill>
                  <a:schemeClr val="tx1"/>
                </a:solidFill>
              </a:rPr>
              <a:t>months, </a:t>
            </a:r>
            <a:r>
              <a:rPr lang="en-GB" sz="2400" dirty="0">
                <a:solidFill>
                  <a:schemeClr val="tx1"/>
                </a:solidFill>
              </a:rPr>
              <a:t>by </a:t>
            </a:r>
            <a:r>
              <a:rPr lang="en-GB" sz="2400" dirty="0" smtClean="0">
                <a:solidFill>
                  <a:schemeClr val="tx1"/>
                </a:solidFill>
              </a:rPr>
              <a:t>gender (percentage)</a:t>
            </a:r>
            <a:endParaRPr lang="en-GB" sz="1600" dirty="0">
              <a:solidFill>
                <a:schemeClr val="tx1"/>
              </a:solidFill>
              <a:latin typeface="+mn-lt"/>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42</a:t>
            </a:fld>
            <a:endParaRPr lang="en-GB" dirty="0"/>
          </a:p>
        </p:txBody>
      </p:sp>
      <p:pic>
        <p:nvPicPr>
          <p:cNvPr id="18434" name="Picture 2" descr="C:\Users\cardofe\AppData\Local\Temp\slide42nps12months.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57393" y="1242492"/>
            <a:ext cx="3229214" cy="522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2133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Internet, gaming, gambling</a:t>
            </a:r>
          </a:p>
        </p:txBody>
      </p:sp>
      <p:pic>
        <p:nvPicPr>
          <p:cNvPr id="7" name="Picture Placeholder 6" descr="iStock_000003689727XSmall.jpg"/>
          <p:cNvPicPr>
            <a:picLocks noGrp="1" noChangeAspect="1"/>
          </p:cNvPicPr>
          <p:nvPr>
            <p:ph type="pic" sz="quarter" idx="14"/>
          </p:nvPr>
        </p:nvPicPr>
        <p:blipFill>
          <a:blip r:embed="rId2">
            <a:extLst>
              <a:ext uri="{28A0092B-C50C-407E-A947-70E740481C1C}">
                <a14:useLocalDpi xmlns:a14="http://schemas.microsoft.com/office/drawing/2010/main" xmlns="" val="0"/>
              </a:ext>
            </a:extLst>
          </a:blip>
          <a:srcRect t="30010" b="30010"/>
          <a:stretch>
            <a:fillRect/>
          </a:stretch>
        </p:blipFill>
        <p:spPr>
          <a:xfrm>
            <a:off x="5411312" y="1628800"/>
            <a:ext cx="3769200" cy="2257200"/>
          </a:xfrm>
        </p:spPr>
      </p:pic>
    </p:spTree>
    <p:extLst>
      <p:ext uri="{BB962C8B-B14F-4D97-AF65-F5344CB8AC3E}">
        <p14:creationId xmlns:p14="http://schemas.microsoft.com/office/powerpoint/2010/main" xmlns="" val="26633590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172450" cy="774000"/>
          </a:xfrm>
        </p:spPr>
        <p:txBody>
          <a:bodyPr>
            <a:noAutofit/>
          </a:bodyPr>
          <a:lstStyle/>
          <a:p>
            <a:r>
              <a:rPr lang="en-GB" sz="2400" dirty="0">
                <a:solidFill>
                  <a:schemeClr val="tx1"/>
                </a:solidFill>
              </a:rPr>
              <a:t>Lifetime </a:t>
            </a:r>
            <a:r>
              <a:rPr lang="en-GB" sz="2400" dirty="0" smtClean="0">
                <a:solidFill>
                  <a:schemeClr val="tx1"/>
                </a:solidFill>
              </a:rPr>
              <a:t>prevalence of use of selected substances and gambling for money in the last 12 months (percentage)</a:t>
            </a:r>
            <a:endParaRPr lang="en-GB" sz="14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44</a:t>
            </a:fld>
            <a:endParaRPr lang="en-GB" dirty="0"/>
          </a:p>
        </p:txBody>
      </p:sp>
      <p:pic>
        <p:nvPicPr>
          <p:cNvPr id="11266" name="Picture 2" descr="C:\Users\cardofe\AppData\Local\Temp\slide44-ltpngambling.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8988" y="1412776"/>
            <a:ext cx="8086025" cy="468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7763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chemeClr val="tx1"/>
                </a:solidFill>
              </a:rPr>
              <a:t>Gambling </a:t>
            </a:r>
            <a:r>
              <a:rPr lang="en-GB" sz="2400" dirty="0">
                <a:solidFill>
                  <a:schemeClr val="tx1"/>
                </a:solidFill>
              </a:rPr>
              <a:t>for </a:t>
            </a:r>
            <a:r>
              <a:rPr lang="en-GB" sz="2400" dirty="0" smtClean="0">
                <a:solidFill>
                  <a:schemeClr val="tx1"/>
                </a:solidFill>
              </a:rPr>
              <a:t>money </a:t>
            </a:r>
            <a:r>
              <a:rPr lang="en-GB" sz="2000" dirty="0" smtClean="0">
                <a:solidFill>
                  <a:schemeClr val="tx1"/>
                </a:solidFill>
              </a:rPr>
              <a:t/>
            </a:r>
            <a:br>
              <a:rPr lang="en-GB" sz="2000" dirty="0" smtClean="0">
                <a:solidFill>
                  <a:schemeClr val="tx1"/>
                </a:solidFill>
              </a:rPr>
            </a:br>
            <a:r>
              <a:rPr lang="en-GB" sz="1400" dirty="0" smtClean="0">
                <a:solidFill>
                  <a:schemeClr val="tx1"/>
                </a:solidFill>
                <a:latin typeface="+mn-lt"/>
              </a:rPr>
              <a:t>Prevalence </a:t>
            </a:r>
            <a:r>
              <a:rPr lang="en-GB" sz="1400" dirty="0">
                <a:solidFill>
                  <a:schemeClr val="tx1"/>
                </a:solidFill>
                <a:latin typeface="+mn-lt"/>
              </a:rPr>
              <a:t>in the last 12 </a:t>
            </a:r>
            <a:r>
              <a:rPr lang="en-GB" sz="1400" dirty="0" smtClean="0">
                <a:solidFill>
                  <a:schemeClr val="tx1"/>
                </a:solidFill>
                <a:latin typeface="+mn-lt"/>
              </a:rPr>
              <a:t>months, by gender (percentage)</a:t>
            </a:r>
            <a:endParaRPr lang="en-GB" sz="1400" dirty="0">
              <a:solidFill>
                <a:schemeClr val="tx1"/>
              </a:solidFill>
              <a:latin typeface="+mn-lt"/>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45</a:t>
            </a:fld>
            <a:endParaRPr lang="en-GB" dirty="0"/>
          </a:p>
        </p:txBody>
      </p:sp>
      <p:pic>
        <p:nvPicPr>
          <p:cNvPr id="12290" name="Picture 2"/>
          <p:cNvPicPr>
            <a:picLocks noGrp="1" noChangeAspect="1" noChangeArrowheads="1"/>
          </p:cNvPicPr>
          <p:nvPr>
            <p:ph idx="13"/>
          </p:nvPr>
        </p:nvPicPr>
        <p:blipFill rotWithShape="1">
          <a:blip r:embed="rId3">
            <a:extLst>
              <a:ext uri="{28A0092B-C50C-407E-A947-70E740481C1C}">
                <a14:useLocalDpi xmlns:a14="http://schemas.microsoft.com/office/drawing/2010/main" xmlns="" val="0"/>
              </a:ext>
            </a:extLst>
          </a:blip>
          <a:srcRect l="16767" t="3663" r="12601" b="8438"/>
          <a:stretch/>
        </p:blipFill>
        <p:spPr bwMode="auto">
          <a:xfrm>
            <a:off x="2123728" y="1196752"/>
            <a:ext cx="3130404" cy="525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0870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08714" cy="765352"/>
          </a:xfrm>
        </p:spPr>
        <p:txBody>
          <a:bodyPr>
            <a:normAutofit/>
          </a:bodyPr>
          <a:lstStyle/>
          <a:p>
            <a:r>
              <a:rPr lang="en-US" sz="2400" dirty="0" smtClean="0">
                <a:solidFill>
                  <a:schemeClr val="tx1"/>
                </a:solidFill>
              </a:rPr>
              <a:t>Prevalence of gaming on the internet</a:t>
            </a:r>
            <a:r>
              <a:rPr lang="en-US" sz="2000" dirty="0" smtClean="0">
                <a:solidFill>
                  <a:schemeClr val="tx1"/>
                </a:solidFill>
              </a:rPr>
              <a:t/>
            </a:r>
            <a:br>
              <a:rPr lang="en-US" sz="2000" dirty="0" smtClean="0">
                <a:solidFill>
                  <a:schemeClr val="tx1"/>
                </a:solidFill>
              </a:rPr>
            </a:br>
            <a:r>
              <a:rPr lang="en-US" sz="1400" dirty="0" smtClean="0">
                <a:solidFill>
                  <a:schemeClr val="tx1"/>
                </a:solidFill>
                <a:latin typeface="+mn-lt"/>
              </a:rPr>
              <a:t>On 4 or more days in the last 7 days, by gender (percentage)</a:t>
            </a:r>
            <a:endParaRPr lang="en-US" sz="1400" dirty="0">
              <a:solidFill>
                <a:schemeClr val="tx1"/>
              </a:solidFill>
              <a:latin typeface="+mn-lt"/>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46</a:t>
            </a:fld>
            <a:endParaRPr lang="en-GB" dirty="0"/>
          </a:p>
        </p:txBody>
      </p:sp>
      <p:pic>
        <p:nvPicPr>
          <p:cNvPr id="13314" name="Picture 2"/>
          <p:cNvPicPr>
            <a:picLocks noGrp="1" noChangeAspect="1" noChangeArrowheads="1"/>
          </p:cNvPicPr>
          <p:nvPr>
            <p:ph idx="13"/>
          </p:nvPr>
        </p:nvPicPr>
        <p:blipFill rotWithShape="1">
          <a:blip r:embed="rId3">
            <a:extLst>
              <a:ext uri="{28A0092B-C50C-407E-A947-70E740481C1C}">
                <a14:useLocalDpi xmlns:a14="http://schemas.microsoft.com/office/drawing/2010/main" xmlns="" val="0"/>
              </a:ext>
            </a:extLst>
          </a:blip>
          <a:srcRect l="1039" t="4955" r="17117" b="1544"/>
          <a:stretch/>
        </p:blipFill>
        <p:spPr bwMode="auto">
          <a:xfrm>
            <a:off x="2195736" y="1268760"/>
            <a:ext cx="3163281" cy="52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46648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rPr>
              <a:t>Prevalence of activities on the </a:t>
            </a:r>
            <a:r>
              <a:rPr lang="en-US" sz="2400" dirty="0" smtClean="0">
                <a:solidFill>
                  <a:schemeClr val="tx1"/>
                </a:solidFill>
              </a:rPr>
              <a:t>internet</a:t>
            </a:r>
            <a:r>
              <a:rPr lang="en-US" sz="4400" dirty="0">
                <a:solidFill>
                  <a:schemeClr val="tx1"/>
                </a:solidFill>
              </a:rPr>
              <a:t/>
            </a:r>
            <a:br>
              <a:rPr lang="en-US" sz="4400" dirty="0">
                <a:solidFill>
                  <a:schemeClr val="tx1"/>
                </a:solidFill>
              </a:rPr>
            </a:br>
            <a:r>
              <a:rPr lang="en-US" sz="1400" dirty="0" smtClean="0">
                <a:solidFill>
                  <a:schemeClr val="tx1"/>
                </a:solidFill>
                <a:latin typeface="+mn-lt"/>
              </a:rPr>
              <a:t>On </a:t>
            </a:r>
            <a:r>
              <a:rPr lang="en-US" sz="1400" dirty="0">
                <a:solidFill>
                  <a:schemeClr val="tx1"/>
                </a:solidFill>
                <a:latin typeface="+mn-lt"/>
              </a:rPr>
              <a:t>4 or more days in the last 7 days (percentage)</a:t>
            </a:r>
            <a:endParaRPr lang="en-GB" sz="1400" dirty="0">
              <a:latin typeface="+mn-lt"/>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47</a:t>
            </a:fld>
            <a:endParaRPr lang="en-GB" dirty="0"/>
          </a:p>
        </p:txBody>
      </p:sp>
      <p:sp>
        <p:nvSpPr>
          <p:cNvPr id="5" name="TextBox 4"/>
          <p:cNvSpPr txBox="1"/>
          <p:nvPr/>
        </p:nvSpPr>
        <p:spPr>
          <a:xfrm>
            <a:off x="1475656" y="1772816"/>
            <a:ext cx="7272808" cy="288032"/>
          </a:xfrm>
          <a:prstGeom prst="rect">
            <a:avLst/>
          </a:prstGeom>
        </p:spPr>
        <p:txBody>
          <a:bodyPr vert="horz" wrap="square" lIns="91440" tIns="45720" rIns="91440" bIns="45720" rtlCol="0">
            <a:normAutofit fontScale="77500" lnSpcReduction="20000"/>
          </a:bodyPr>
          <a:lstStyle/>
          <a:p>
            <a:endParaRPr lang="en-GB" sz="2000" dirty="0" smtClean="0"/>
          </a:p>
        </p:txBody>
      </p:sp>
      <p:pic>
        <p:nvPicPr>
          <p:cNvPr id="14338" name="Picture 2" descr="C:\Users\cardofe\AppData\Local\Temp\additionalgraph.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500" y="1340768"/>
            <a:ext cx="8077001" cy="468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60993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5570B4-70FB-4D6F-A727-6B9BC9A5D104}" type="slidenum">
              <a:rPr lang="en-GB" smtClean="0"/>
              <a:pPr/>
              <a:t>48</a:t>
            </a:fld>
            <a:endParaRPr lang="en-GB" dirty="0"/>
          </a:p>
        </p:txBody>
      </p:sp>
      <p:sp>
        <p:nvSpPr>
          <p:cNvPr id="5" name="Content Placeholder 4"/>
          <p:cNvSpPr>
            <a:spLocks noGrp="1"/>
          </p:cNvSpPr>
          <p:nvPr>
            <p:ph idx="14"/>
          </p:nvPr>
        </p:nvSpPr>
        <p:spPr/>
        <p:txBody>
          <a:bodyPr>
            <a:normAutofit fontScale="77500" lnSpcReduction="20000"/>
          </a:bodyPr>
          <a:lstStyle/>
          <a:p>
            <a:pPr algn="ctr"/>
            <a:r>
              <a:rPr lang="en-GB" altLang="en-US" sz="3300" dirty="0" smtClean="0">
                <a:cs typeface="Geneva"/>
              </a:rPr>
              <a:t>Available</a:t>
            </a:r>
          </a:p>
          <a:p>
            <a:pPr lvl="2"/>
            <a:r>
              <a:rPr lang="en-GB" altLang="en-US" sz="2400" b="1" dirty="0" smtClean="0">
                <a:cs typeface="Geneva"/>
              </a:rPr>
              <a:t>  </a:t>
            </a:r>
            <a:r>
              <a:rPr lang="en-GB" altLang="en-US" sz="2800" b="1" dirty="0" smtClean="0">
                <a:cs typeface="Geneva"/>
              </a:rPr>
              <a:t>Electronically:                 </a:t>
            </a:r>
          </a:p>
          <a:p>
            <a:pPr marL="0" lvl="2" indent="0">
              <a:buNone/>
            </a:pPr>
            <a:r>
              <a:rPr lang="en-GB" altLang="en-US" sz="2800" b="1" dirty="0" smtClean="0">
                <a:cs typeface="Geneva"/>
              </a:rPr>
              <a:t>    (PDF and html)</a:t>
            </a:r>
          </a:p>
          <a:p>
            <a:pPr lvl="2"/>
            <a:endParaRPr lang="en-GB" altLang="en-US" sz="2400" b="1" dirty="0" smtClean="0">
              <a:cs typeface="Geneva"/>
            </a:endParaRPr>
          </a:p>
          <a:p>
            <a:pPr lvl="2"/>
            <a:r>
              <a:rPr lang="en-GB" altLang="en-US" sz="2400" b="1" dirty="0" smtClean="0">
                <a:cs typeface="Geneva"/>
              </a:rPr>
              <a:t>  </a:t>
            </a:r>
            <a:r>
              <a:rPr lang="en-GB" altLang="en-US" sz="2800" b="1" dirty="0" smtClean="0">
                <a:cs typeface="Geneva"/>
              </a:rPr>
              <a:t>Download at:</a:t>
            </a:r>
            <a:r>
              <a:rPr lang="en-GB" altLang="en-US" sz="2800" b="1" dirty="0">
                <a:cs typeface="Geneva"/>
              </a:rPr>
              <a:t/>
            </a:r>
            <a:br>
              <a:rPr lang="en-GB" altLang="en-US" sz="2800" b="1" dirty="0">
                <a:cs typeface="Geneva"/>
              </a:rPr>
            </a:br>
            <a:r>
              <a:rPr lang="en-GB" altLang="en-US" sz="2800" b="1" dirty="0" smtClean="0">
                <a:cs typeface="Geneva"/>
              </a:rPr>
              <a:t>  www.espad.org</a:t>
            </a:r>
            <a:r>
              <a:rPr lang="en-GB" altLang="en-US" sz="2400" b="1" dirty="0">
                <a:cs typeface="Geneva"/>
              </a:rPr>
              <a:t/>
            </a:r>
            <a:br>
              <a:rPr lang="en-GB" altLang="en-US" sz="2400" b="1" dirty="0">
                <a:cs typeface="Geneva"/>
              </a:rPr>
            </a:br>
            <a:endParaRPr lang="en-GB" altLang="en-US" sz="2400" b="1" dirty="0" smtClean="0">
              <a:cs typeface="Geneva"/>
            </a:endParaRPr>
          </a:p>
          <a:p>
            <a:pPr lvl="2"/>
            <a:r>
              <a:rPr lang="en-GB" altLang="en-US" sz="2600" b="1" dirty="0" smtClean="0">
                <a:cs typeface="Geneva"/>
              </a:rPr>
              <a:t>  </a:t>
            </a:r>
            <a:r>
              <a:rPr lang="en-GB" altLang="en-US" sz="2800" b="1" dirty="0" smtClean="0">
                <a:cs typeface="Geneva"/>
              </a:rPr>
              <a:t>Hard copies:                </a:t>
            </a:r>
            <a:endParaRPr lang="en-GB" altLang="en-US" sz="2800" b="1" dirty="0">
              <a:cs typeface="Geneva"/>
            </a:endParaRPr>
          </a:p>
          <a:p>
            <a:pPr marL="0" lvl="2" indent="0">
              <a:buNone/>
            </a:pPr>
            <a:r>
              <a:rPr lang="en-GB" altLang="en-US" sz="2800" b="1" dirty="0" smtClean="0">
                <a:cs typeface="Geneva"/>
              </a:rPr>
              <a:t>    - Order </a:t>
            </a:r>
            <a:r>
              <a:rPr lang="en-GB" altLang="en-US" sz="2800" b="1" dirty="0">
                <a:cs typeface="Geneva"/>
              </a:rPr>
              <a:t>from the </a:t>
            </a:r>
            <a:r>
              <a:rPr lang="en-GB" altLang="en-US" sz="2800" b="1" dirty="0" smtClean="0">
                <a:cs typeface="Geneva"/>
              </a:rPr>
              <a:t>EMCDDA</a:t>
            </a:r>
          </a:p>
          <a:p>
            <a:pPr marL="0" lvl="2" indent="0">
              <a:buNone/>
            </a:pPr>
            <a:r>
              <a:rPr lang="en-GB" altLang="en-US" sz="2800" b="1" dirty="0" smtClean="0">
                <a:cs typeface="Geneva"/>
              </a:rPr>
              <a:t>    emcdda.europa.eu</a:t>
            </a:r>
          </a:p>
          <a:p>
            <a:pPr marL="0" lvl="2" indent="0">
              <a:buNone/>
            </a:pPr>
            <a:r>
              <a:rPr lang="en-GB" altLang="en-US" sz="2800" b="1" dirty="0" smtClean="0">
                <a:cs typeface="Geneva"/>
              </a:rPr>
              <a:t>  </a:t>
            </a:r>
            <a:r>
              <a:rPr lang="en-GB" altLang="en-US" sz="2800" dirty="0" smtClean="0">
                <a:cs typeface="Geneva"/>
              </a:rPr>
              <a:t/>
            </a:r>
            <a:br>
              <a:rPr lang="en-GB" altLang="en-US" sz="2800" dirty="0" smtClean="0">
                <a:cs typeface="Geneva"/>
              </a:rPr>
            </a:br>
            <a:r>
              <a:rPr lang="en-GB" altLang="en-US" sz="2800" dirty="0" smtClean="0">
                <a:cs typeface="Geneva"/>
              </a:rPr>
              <a:t>    </a:t>
            </a:r>
            <a:r>
              <a:rPr lang="en-GB" altLang="en-US" sz="2800" b="1" dirty="0" smtClean="0">
                <a:cs typeface="Geneva"/>
              </a:rPr>
              <a:t>- Order from EU Bookshop</a:t>
            </a:r>
          </a:p>
          <a:p>
            <a:pPr marL="0" lvl="2" indent="0">
              <a:buNone/>
            </a:pPr>
            <a:r>
              <a:rPr lang="en-GB" altLang="en-US" sz="2800" b="1" dirty="0" smtClean="0">
                <a:cs typeface="Geneva"/>
              </a:rPr>
              <a:t>    bookshop.europa.eu</a:t>
            </a:r>
            <a:r>
              <a:rPr lang="en-GB" altLang="en-US" sz="2400" dirty="0">
                <a:solidFill>
                  <a:srgbClr val="FF0000"/>
                </a:solidFill>
                <a:cs typeface="Geneva"/>
              </a:rPr>
              <a:t/>
            </a:r>
            <a:br>
              <a:rPr lang="en-GB" altLang="en-US" sz="2400" dirty="0">
                <a:solidFill>
                  <a:srgbClr val="FF0000"/>
                </a:solidFill>
                <a:cs typeface="Geneva"/>
              </a:rPr>
            </a:br>
            <a:endParaRPr lang="en-GB" sz="2400" dirty="0">
              <a:solidFill>
                <a:srgbClr val="FF0000"/>
              </a:solidFill>
            </a:endParaRPr>
          </a:p>
        </p:txBody>
      </p:sp>
      <p:sp>
        <p:nvSpPr>
          <p:cNvPr id="6" name="TextBox 5"/>
          <p:cNvSpPr txBox="1"/>
          <p:nvPr/>
        </p:nvSpPr>
        <p:spPr>
          <a:xfrm>
            <a:off x="827584" y="1268760"/>
            <a:ext cx="3456384" cy="360040"/>
          </a:xfrm>
          <a:prstGeom prst="rect">
            <a:avLst/>
          </a:prstGeom>
        </p:spPr>
        <p:txBody>
          <a:bodyPr vert="horz" wrap="square" lIns="91440" tIns="45720" rIns="91440" bIns="45720" rtlCol="0">
            <a:normAutofit/>
          </a:bodyPr>
          <a:lstStyle/>
          <a:p>
            <a:pPr algn="ctr"/>
            <a:r>
              <a:rPr lang="en-GB" sz="1200" b="1" dirty="0" smtClean="0">
                <a:solidFill>
                  <a:schemeClr val="accent3"/>
                </a:solidFill>
                <a:latin typeface="Arial" panose="020B0604020202020204" pitchFamily="34" charset="0"/>
                <a:cs typeface="Arial" panose="020B0604020202020204" pitchFamily="34" charset="0"/>
              </a:rPr>
              <a:t>ESPAD@emcdda.europa.eu</a:t>
            </a: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57106" y="1600200"/>
            <a:ext cx="3110201" cy="4421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23727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chemeClr val="tx1"/>
                </a:solidFill>
              </a:rPr>
              <a:t>In summary</a:t>
            </a:r>
            <a:endParaRPr lang="en-GB" sz="28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49</a:t>
            </a:fld>
            <a:endParaRPr lang="en-GB" dirty="0"/>
          </a:p>
        </p:txBody>
      </p:sp>
      <p:sp>
        <p:nvSpPr>
          <p:cNvPr id="4" name="Content Placeholder 3"/>
          <p:cNvSpPr>
            <a:spLocks noGrp="1"/>
          </p:cNvSpPr>
          <p:nvPr>
            <p:ph idx="13"/>
          </p:nvPr>
        </p:nvSpPr>
        <p:spPr>
          <a:xfrm>
            <a:off x="395536" y="1412776"/>
            <a:ext cx="8172648" cy="4824536"/>
          </a:xfrm>
        </p:spPr>
        <p:txBody>
          <a:bodyPr>
            <a:noAutofit/>
          </a:bodyPr>
          <a:lstStyle/>
          <a:p>
            <a:pPr marL="0" lvl="2" indent="0">
              <a:buNone/>
            </a:pPr>
            <a:endParaRPr lang="en-GB" sz="2400" b="1" dirty="0" smtClean="0"/>
          </a:p>
          <a:p>
            <a:pPr lvl="2">
              <a:spcAft>
                <a:spcPts val="900"/>
              </a:spcAft>
            </a:pPr>
            <a:r>
              <a:rPr lang="en-GB" sz="2400" b="1" dirty="0" smtClean="0"/>
              <a:t>  Smoking and drinking show signs of decline </a:t>
            </a:r>
          </a:p>
          <a:p>
            <a:pPr lvl="2">
              <a:spcAft>
                <a:spcPts val="900"/>
              </a:spcAft>
            </a:pPr>
            <a:r>
              <a:rPr lang="en-GB" sz="2400" b="1" dirty="0" smtClean="0"/>
              <a:t>  Concerns over new drugs and </a:t>
            </a:r>
            <a:br>
              <a:rPr lang="en-GB" sz="2400" b="1" dirty="0" smtClean="0"/>
            </a:br>
            <a:r>
              <a:rPr lang="en-GB" sz="2400" b="1" dirty="0" smtClean="0"/>
              <a:t>  new addictive behaviours</a:t>
            </a:r>
          </a:p>
          <a:p>
            <a:pPr lvl="2">
              <a:spcAft>
                <a:spcPts val="900"/>
              </a:spcAft>
            </a:pPr>
            <a:r>
              <a:rPr lang="en-GB" sz="2400" b="1" dirty="0" smtClean="0"/>
              <a:t>  Tobacco decreasing, but availability still high  </a:t>
            </a:r>
          </a:p>
          <a:p>
            <a:pPr lvl="2">
              <a:spcAft>
                <a:spcPts val="900"/>
              </a:spcAft>
            </a:pPr>
            <a:r>
              <a:rPr lang="en-GB" sz="2400" b="1" dirty="0" smtClean="0"/>
              <a:t>  Positive developments in alcohol use</a:t>
            </a:r>
          </a:p>
          <a:p>
            <a:pPr lvl="2">
              <a:spcAft>
                <a:spcPts val="900"/>
              </a:spcAft>
            </a:pPr>
            <a:r>
              <a:rPr lang="en-GB" sz="2400" b="1" dirty="0" smtClean="0"/>
              <a:t>  Heavy episodic drinking still reported by a </a:t>
            </a:r>
            <a:br>
              <a:rPr lang="en-GB" sz="2400" b="1" dirty="0" smtClean="0"/>
            </a:br>
            <a:r>
              <a:rPr lang="en-GB" sz="2400" b="1" dirty="0" smtClean="0"/>
              <a:t>  third of students</a:t>
            </a:r>
          </a:p>
          <a:p>
            <a:pPr lvl="2">
              <a:spcAft>
                <a:spcPts val="900"/>
              </a:spcAft>
            </a:pPr>
            <a:r>
              <a:rPr lang="en-GB" sz="2400" b="1" dirty="0" smtClean="0"/>
              <a:t>  Availability of alcohol continues to be high  </a:t>
            </a:r>
            <a:endParaRPr lang="en-GB" sz="2400" b="1" dirty="0"/>
          </a:p>
        </p:txBody>
      </p:sp>
    </p:spTree>
    <p:extLst>
      <p:ext uri="{BB962C8B-B14F-4D97-AF65-F5344CB8AC3E}">
        <p14:creationId xmlns:p14="http://schemas.microsoft.com/office/powerpoint/2010/main" xmlns="" val="3961000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2800" dirty="0" smtClean="0">
                <a:solidFill>
                  <a:schemeClr val="tx1"/>
                </a:solidFill>
              </a:rPr>
              <a:t>Countries dropping out and joining in 2015</a:t>
            </a:r>
            <a:endParaRPr lang="en-GB" sz="2800" dirty="0">
              <a:solidFill>
                <a:schemeClr val="tx1"/>
              </a:solidFill>
            </a:endParaRPr>
          </a:p>
        </p:txBody>
      </p:sp>
      <p:sp>
        <p:nvSpPr>
          <p:cNvPr id="2" name="Slide Number Placeholder 1"/>
          <p:cNvSpPr>
            <a:spLocks noGrp="1"/>
          </p:cNvSpPr>
          <p:nvPr>
            <p:ph type="sldNum" sz="quarter" idx="12"/>
          </p:nvPr>
        </p:nvSpPr>
        <p:spPr/>
        <p:txBody>
          <a:bodyPr/>
          <a:lstStyle/>
          <a:p>
            <a:fld id="{625570B4-70FB-4D6F-A727-6B9BC9A5D104}" type="slidenum">
              <a:rPr lang="en-GB" smtClean="0"/>
              <a:pPr/>
              <a:t>5</a:t>
            </a:fld>
            <a:endParaRPr lang="en-GB" dirty="0"/>
          </a:p>
        </p:txBody>
      </p:sp>
      <p:sp>
        <p:nvSpPr>
          <p:cNvPr id="3" name="Content Placeholder 2"/>
          <p:cNvSpPr>
            <a:spLocks noGrp="1"/>
          </p:cNvSpPr>
          <p:nvPr>
            <p:ph idx="13"/>
          </p:nvPr>
        </p:nvSpPr>
        <p:spPr>
          <a:xfrm>
            <a:off x="431800" y="1196752"/>
            <a:ext cx="8172648" cy="5040560"/>
          </a:xfrm>
        </p:spPr>
        <p:txBody>
          <a:bodyPr>
            <a:normAutofit fontScale="25000" lnSpcReduction="20000"/>
          </a:bodyPr>
          <a:lstStyle/>
          <a:p>
            <a:endParaRPr lang="en-GB" dirty="0" smtClean="0"/>
          </a:p>
          <a:p>
            <a:pPr marL="0" lvl="2" indent="0">
              <a:buNone/>
            </a:pPr>
            <a:r>
              <a:rPr lang="en-GB" sz="10400" b="1" dirty="0" smtClean="0"/>
              <a:t>Dropping out in 2015</a:t>
            </a:r>
          </a:p>
          <a:p>
            <a:pPr lvl="2"/>
            <a:r>
              <a:rPr lang="en-GB" sz="8000" b="1" dirty="0" smtClean="0">
                <a:solidFill>
                  <a:schemeClr val="tx1">
                    <a:lumMod val="50000"/>
                    <a:lumOff val="50000"/>
                  </a:schemeClr>
                </a:solidFill>
              </a:rPr>
              <a:t>  Bosnia and Herzegovina (</a:t>
            </a:r>
            <a:r>
              <a:rPr lang="en-GB" sz="8000" b="1" dirty="0" err="1" smtClean="0">
                <a:solidFill>
                  <a:schemeClr val="tx1">
                    <a:lumMod val="50000"/>
                    <a:lumOff val="50000"/>
                  </a:schemeClr>
                </a:solidFill>
              </a:rPr>
              <a:t>FBiH</a:t>
            </a:r>
            <a:r>
              <a:rPr lang="en-GB" sz="8000" b="1" dirty="0" smtClean="0">
                <a:solidFill>
                  <a:schemeClr val="tx1">
                    <a:lumMod val="50000"/>
                    <a:lumOff val="50000"/>
                  </a:schemeClr>
                </a:solidFill>
              </a:rPr>
              <a:t> and RS)</a:t>
            </a:r>
          </a:p>
          <a:p>
            <a:pPr lvl="2"/>
            <a:r>
              <a:rPr lang="en-GB" sz="8000" b="1" dirty="0" smtClean="0">
                <a:solidFill>
                  <a:schemeClr val="tx1">
                    <a:lumMod val="50000"/>
                    <a:lumOff val="50000"/>
                  </a:schemeClr>
                </a:solidFill>
              </a:rPr>
              <a:t>  Isle of Man</a:t>
            </a:r>
          </a:p>
          <a:p>
            <a:pPr lvl="2"/>
            <a:r>
              <a:rPr lang="en-GB" sz="8000" b="1" dirty="0" smtClean="0">
                <a:solidFill>
                  <a:schemeClr val="tx1">
                    <a:lumMod val="50000"/>
                    <a:lumOff val="50000"/>
                  </a:schemeClr>
                </a:solidFill>
              </a:rPr>
              <a:t>  Kosovo (under UNSCR 1244)</a:t>
            </a:r>
          </a:p>
          <a:p>
            <a:pPr lvl="2"/>
            <a:r>
              <a:rPr lang="en-GB" sz="8000" b="1" dirty="0" smtClean="0">
                <a:solidFill>
                  <a:schemeClr val="tx1">
                    <a:lumMod val="50000"/>
                    <a:lumOff val="50000"/>
                  </a:schemeClr>
                </a:solidFill>
              </a:rPr>
              <a:t>  Russian Federation (Moscow)</a:t>
            </a:r>
          </a:p>
          <a:p>
            <a:pPr lvl="2"/>
            <a:r>
              <a:rPr lang="en-GB" sz="8000" b="1" dirty="0" smtClean="0">
                <a:solidFill>
                  <a:schemeClr val="tx1">
                    <a:lumMod val="50000"/>
                    <a:lumOff val="50000"/>
                  </a:schemeClr>
                </a:solidFill>
              </a:rPr>
              <a:t>  Serbia</a:t>
            </a:r>
          </a:p>
          <a:p>
            <a:pPr lvl="2"/>
            <a:r>
              <a:rPr lang="en-GB" sz="8000" b="1" dirty="0" smtClean="0">
                <a:solidFill>
                  <a:schemeClr val="tx1">
                    <a:lumMod val="50000"/>
                    <a:lumOff val="50000"/>
                  </a:schemeClr>
                </a:solidFill>
              </a:rPr>
              <a:t>  Germany (only participation of some </a:t>
            </a:r>
            <a:r>
              <a:rPr lang="en-GB" sz="8000" b="1" dirty="0" err="1" smtClean="0">
                <a:solidFill>
                  <a:schemeClr val="tx1">
                    <a:lumMod val="50000"/>
                    <a:lumOff val="50000"/>
                  </a:schemeClr>
                </a:solidFill>
              </a:rPr>
              <a:t>Bundesländer</a:t>
            </a:r>
            <a:r>
              <a:rPr lang="en-GB" sz="8000" b="1" dirty="0" smtClean="0">
                <a:solidFill>
                  <a:schemeClr val="tx1">
                    <a:lumMod val="50000"/>
                    <a:lumOff val="50000"/>
                  </a:schemeClr>
                </a:solidFill>
              </a:rPr>
              <a:t> in previous </a:t>
            </a:r>
          </a:p>
          <a:p>
            <a:pPr marL="0" lvl="2" indent="0">
              <a:buNone/>
            </a:pPr>
            <a:r>
              <a:rPr lang="en-GB" sz="8000" b="1" dirty="0" smtClean="0">
                <a:solidFill>
                  <a:schemeClr val="tx1">
                    <a:lumMod val="50000"/>
                    <a:lumOff val="50000"/>
                  </a:schemeClr>
                </a:solidFill>
              </a:rPr>
              <a:t>     surveys)   </a:t>
            </a:r>
            <a:r>
              <a:rPr lang="en-GB" sz="8000" b="1" dirty="0" smtClean="0">
                <a:solidFill>
                  <a:schemeClr val="tx1">
                    <a:lumMod val="50000"/>
                    <a:lumOff val="50000"/>
                  </a:schemeClr>
                </a:solidFill>
                <a:sym typeface="Wingdings" panose="05000000000000000000" pitchFamily="2" charset="2"/>
              </a:rPr>
              <a:t> worrying </a:t>
            </a:r>
            <a:endParaRPr lang="en-GB" sz="8000" b="1" dirty="0" smtClean="0">
              <a:solidFill>
                <a:schemeClr val="tx1">
                  <a:lumMod val="50000"/>
                  <a:lumOff val="50000"/>
                </a:schemeClr>
              </a:solidFill>
            </a:endParaRPr>
          </a:p>
          <a:p>
            <a:pPr lvl="2"/>
            <a:r>
              <a:rPr lang="en-GB" sz="8000" b="1" dirty="0" smtClean="0">
                <a:solidFill>
                  <a:schemeClr val="tx1">
                    <a:lumMod val="50000"/>
                    <a:lumOff val="50000"/>
                  </a:schemeClr>
                </a:solidFill>
              </a:rPr>
              <a:t>  United Kingdom (non-participating schools) </a:t>
            </a:r>
            <a:r>
              <a:rPr lang="en-GB" sz="8000" b="1" dirty="0" smtClean="0">
                <a:solidFill>
                  <a:schemeClr val="tx1">
                    <a:lumMod val="50000"/>
                    <a:lumOff val="50000"/>
                  </a:schemeClr>
                </a:solidFill>
                <a:sym typeface="Wingdings" panose="05000000000000000000" pitchFamily="2" charset="2"/>
              </a:rPr>
              <a:t> worrying </a:t>
            </a:r>
            <a:endParaRPr lang="en-GB" sz="8000" b="1" dirty="0" smtClean="0">
              <a:solidFill>
                <a:schemeClr val="tx1">
                  <a:lumMod val="50000"/>
                  <a:lumOff val="50000"/>
                </a:schemeClr>
              </a:solidFill>
            </a:endParaRPr>
          </a:p>
          <a:p>
            <a:pPr lvl="2"/>
            <a:endParaRPr lang="en-GB" sz="4400" b="0" dirty="0" smtClean="0"/>
          </a:p>
          <a:p>
            <a:pPr marL="0" lvl="2" indent="0">
              <a:buNone/>
            </a:pPr>
            <a:r>
              <a:rPr lang="en-GB" sz="10400" b="1" dirty="0"/>
              <a:t>Joining (</a:t>
            </a:r>
            <a:r>
              <a:rPr lang="en-GB" sz="10400" b="1" dirty="0" smtClean="0"/>
              <a:t>or re-joining</a:t>
            </a:r>
            <a:r>
              <a:rPr lang="en-GB" sz="10400" b="1" dirty="0"/>
              <a:t>)</a:t>
            </a:r>
            <a:r>
              <a:rPr lang="en-GB" sz="10400" b="1" dirty="0" smtClean="0"/>
              <a:t> in 2015</a:t>
            </a:r>
            <a:endParaRPr lang="en-GB" sz="10400" b="1" dirty="0"/>
          </a:p>
          <a:p>
            <a:pPr lvl="2"/>
            <a:r>
              <a:rPr lang="en-GB" sz="8000" b="1" dirty="0" smtClean="0">
                <a:solidFill>
                  <a:schemeClr val="tx1">
                    <a:lumMod val="50000"/>
                    <a:lumOff val="50000"/>
                  </a:schemeClr>
                </a:solidFill>
              </a:rPr>
              <a:t>  Austria</a:t>
            </a:r>
            <a:endParaRPr lang="en-GB" sz="8000" b="1" dirty="0">
              <a:solidFill>
                <a:schemeClr val="tx1">
                  <a:lumMod val="50000"/>
                  <a:lumOff val="50000"/>
                </a:schemeClr>
              </a:solidFill>
            </a:endParaRPr>
          </a:p>
          <a:p>
            <a:pPr lvl="2"/>
            <a:r>
              <a:rPr lang="en-GB" sz="8000" b="1" dirty="0" smtClean="0">
                <a:solidFill>
                  <a:schemeClr val="tx1">
                    <a:lumMod val="50000"/>
                    <a:lumOff val="50000"/>
                  </a:schemeClr>
                </a:solidFill>
              </a:rPr>
              <a:t>  Georgia</a:t>
            </a:r>
            <a:endParaRPr lang="en-GB" sz="8000" b="1" dirty="0">
              <a:solidFill>
                <a:schemeClr val="tx1">
                  <a:lumMod val="50000"/>
                  <a:lumOff val="50000"/>
                </a:schemeClr>
              </a:solidFill>
            </a:endParaRPr>
          </a:p>
          <a:p>
            <a:pPr lvl="2"/>
            <a:r>
              <a:rPr lang="en-GB" sz="8000" b="1" dirty="0" smtClean="0">
                <a:solidFill>
                  <a:schemeClr val="tx1">
                    <a:lumMod val="50000"/>
                    <a:lumOff val="50000"/>
                  </a:schemeClr>
                </a:solidFill>
              </a:rPr>
              <a:t>  Former </a:t>
            </a:r>
            <a:r>
              <a:rPr lang="en-GB" sz="8000" b="1" dirty="0">
                <a:solidFill>
                  <a:schemeClr val="tx1">
                    <a:lumMod val="50000"/>
                    <a:lumOff val="50000"/>
                  </a:schemeClr>
                </a:solidFill>
              </a:rPr>
              <a:t>Yugoslav Republic of Macedonia</a:t>
            </a:r>
          </a:p>
          <a:p>
            <a:pPr marL="457200" indent="-457200">
              <a:buFont typeface="Arial" panose="020B0604020202020204" pitchFamily="34" charset="0"/>
              <a:buChar char="•"/>
            </a:pPr>
            <a:endParaRPr lang="en-GB" b="0" dirty="0" smtClean="0"/>
          </a:p>
        </p:txBody>
      </p:sp>
      <p:sp>
        <p:nvSpPr>
          <p:cNvPr id="5" name="Content Placeholder 4"/>
          <p:cNvSpPr>
            <a:spLocks noGrp="1"/>
          </p:cNvSpPr>
          <p:nvPr>
            <p:ph idx="4294967295"/>
          </p:nvPr>
        </p:nvSpPr>
        <p:spPr>
          <a:xfrm>
            <a:off x="5256213" y="5949280"/>
            <a:ext cx="3887787" cy="73695"/>
          </a:xfrm>
        </p:spPr>
        <p:txBody>
          <a:bodyPr>
            <a:normAutofit fontScale="25000" lnSpcReduction="20000"/>
          </a:bodyPr>
          <a:lstStyle/>
          <a:p>
            <a:endParaRPr lang="en-GB" dirty="0" smtClean="0"/>
          </a:p>
          <a:p>
            <a:endParaRPr lang="en-GB" dirty="0"/>
          </a:p>
        </p:txBody>
      </p:sp>
    </p:spTree>
    <p:extLst>
      <p:ext uri="{BB962C8B-B14F-4D97-AF65-F5344CB8AC3E}">
        <p14:creationId xmlns:p14="http://schemas.microsoft.com/office/powerpoint/2010/main" xmlns="" val="35890821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chemeClr val="tx1"/>
                </a:solidFill>
              </a:rPr>
              <a:t>Continuation</a:t>
            </a:r>
            <a:endParaRPr lang="en-GB" sz="28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50</a:t>
            </a:fld>
            <a:endParaRPr lang="en-GB" dirty="0"/>
          </a:p>
        </p:txBody>
      </p:sp>
      <p:sp>
        <p:nvSpPr>
          <p:cNvPr id="4" name="Content Placeholder 3"/>
          <p:cNvSpPr>
            <a:spLocks noGrp="1"/>
          </p:cNvSpPr>
          <p:nvPr>
            <p:ph idx="13"/>
          </p:nvPr>
        </p:nvSpPr>
        <p:spPr>
          <a:xfrm>
            <a:off x="395536" y="1412776"/>
            <a:ext cx="8244656" cy="4896544"/>
          </a:xfrm>
        </p:spPr>
        <p:txBody>
          <a:bodyPr>
            <a:normAutofit/>
          </a:bodyPr>
          <a:lstStyle/>
          <a:p>
            <a:pPr lvl="2"/>
            <a:endParaRPr lang="en-GB" sz="2400" dirty="0" smtClean="0"/>
          </a:p>
          <a:p>
            <a:pPr lvl="2">
              <a:spcAft>
                <a:spcPts val="900"/>
              </a:spcAft>
            </a:pPr>
            <a:r>
              <a:rPr lang="en-GB" sz="2400" b="1" dirty="0" smtClean="0"/>
              <a:t>  Illicit drug use stabilised, albeit at high levels (18%)</a:t>
            </a:r>
          </a:p>
          <a:p>
            <a:pPr lvl="2">
              <a:spcAft>
                <a:spcPts val="900"/>
              </a:spcAft>
            </a:pPr>
            <a:r>
              <a:rPr lang="en-GB" sz="2400" b="1" dirty="0" smtClean="0"/>
              <a:t>  Cannabis accounts for most illicit drug use</a:t>
            </a:r>
          </a:p>
          <a:p>
            <a:pPr lvl="2">
              <a:spcAft>
                <a:spcPts val="900"/>
              </a:spcAft>
            </a:pPr>
            <a:r>
              <a:rPr lang="en-GB" sz="2400" b="1" dirty="0" smtClean="0"/>
              <a:t>  30% of students find cannabis easily available</a:t>
            </a:r>
          </a:p>
          <a:p>
            <a:pPr lvl="2">
              <a:spcAft>
                <a:spcPts val="900"/>
              </a:spcAft>
            </a:pPr>
            <a:r>
              <a:rPr lang="en-GB" sz="2400" b="1" dirty="0" smtClean="0"/>
              <a:t>  Use of other illicit drugs is much lower than cannabis</a:t>
            </a:r>
          </a:p>
          <a:p>
            <a:pPr lvl="2">
              <a:spcAft>
                <a:spcPts val="900"/>
              </a:spcAft>
            </a:pPr>
            <a:r>
              <a:rPr lang="en-GB" sz="2400" b="1" dirty="0" smtClean="0"/>
              <a:t>  4% of students reported ever using </a:t>
            </a:r>
            <a:br>
              <a:rPr lang="en-GB" sz="2400" b="1" dirty="0" smtClean="0"/>
            </a:br>
            <a:r>
              <a:rPr lang="en-GB" sz="2400" b="1" dirty="0" smtClean="0"/>
              <a:t>  new psychoactive substances </a:t>
            </a:r>
          </a:p>
          <a:p>
            <a:pPr lvl="2">
              <a:spcAft>
                <a:spcPts val="900"/>
              </a:spcAft>
            </a:pPr>
            <a:r>
              <a:rPr lang="en-GB" sz="2400" b="1" dirty="0" smtClean="0"/>
              <a:t>  Online gambling reported by a substantial proportion</a:t>
            </a:r>
            <a:br>
              <a:rPr lang="en-GB" sz="2400" b="1" dirty="0" smtClean="0"/>
            </a:br>
            <a:r>
              <a:rPr lang="en-GB" sz="2400" b="1" dirty="0" smtClean="0"/>
              <a:t>  of students (23% of boys and 5% of girls) </a:t>
            </a:r>
            <a:endParaRPr lang="en-GB" sz="2400" b="1" dirty="0"/>
          </a:p>
        </p:txBody>
      </p:sp>
    </p:spTree>
    <p:extLst>
      <p:ext uri="{BB962C8B-B14F-4D97-AF65-F5344CB8AC3E}">
        <p14:creationId xmlns:p14="http://schemas.microsoft.com/office/powerpoint/2010/main" xmlns="" val="2514962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9552" y="4437112"/>
            <a:ext cx="8172450" cy="1584176"/>
          </a:xfrm>
        </p:spPr>
        <p:txBody>
          <a:bodyPr/>
          <a:lstStyle/>
          <a:p>
            <a:pPr algn="ctr"/>
            <a:r>
              <a:rPr lang="en-US" dirty="0" err="1" smtClean="0"/>
              <a:t>www.espad.org</a:t>
            </a:r>
            <a:endParaRPr lang="en-US" dirty="0" smtClean="0"/>
          </a:p>
          <a:p>
            <a:pPr algn="ctr"/>
            <a:endParaRPr lang="en-US" dirty="0"/>
          </a:p>
          <a:p>
            <a:pPr algn="ctr"/>
            <a:r>
              <a:rPr lang="en-US" sz="2400" dirty="0" smtClean="0"/>
              <a:t>Contact   —   ESPAD@emcdda.europa.eu</a:t>
            </a:r>
            <a:endParaRPr lang="en-US" sz="2400" dirty="0"/>
          </a:p>
        </p:txBody>
      </p:sp>
      <p:sp>
        <p:nvSpPr>
          <p:cNvPr id="4" name="Text Placeholder 3"/>
          <p:cNvSpPr>
            <a:spLocks noGrp="1"/>
          </p:cNvSpPr>
          <p:nvPr>
            <p:ph type="body" sz="quarter" idx="12"/>
          </p:nvPr>
        </p:nvSpPr>
        <p:spPr>
          <a:xfrm>
            <a:off x="467544" y="1628800"/>
            <a:ext cx="8424936" cy="2304256"/>
          </a:xfrm>
        </p:spPr>
        <p:txBody>
          <a:bodyPr>
            <a:normAutofit/>
          </a:bodyPr>
          <a:lstStyle/>
          <a:p>
            <a:r>
              <a:rPr lang="en-US" sz="3600" dirty="0" smtClean="0"/>
              <a:t>Electronic version of the report with: 	</a:t>
            </a:r>
            <a:endParaRPr lang="en-US" sz="3600" dirty="0"/>
          </a:p>
          <a:p>
            <a:endParaRPr lang="en-US" sz="3600" dirty="0"/>
          </a:p>
          <a:p>
            <a:r>
              <a:rPr lang="en-US" sz="2400" dirty="0" smtClean="0"/>
              <a:t>- additional methodological information</a:t>
            </a:r>
          </a:p>
          <a:p>
            <a:r>
              <a:rPr lang="en-US" sz="2400" dirty="0" smtClean="0"/>
              <a:t>- additional figures and tables</a:t>
            </a:r>
          </a:p>
          <a:p>
            <a:r>
              <a:rPr lang="en-US" sz="2400" dirty="0" smtClean="0"/>
              <a:t>- extraction of </a:t>
            </a:r>
            <a:r>
              <a:rPr lang="en-US" sz="2400" dirty="0" err="1" smtClean="0"/>
              <a:t>customised</a:t>
            </a:r>
            <a:r>
              <a:rPr lang="en-US" sz="2400" dirty="0" smtClean="0"/>
              <a:t> data</a:t>
            </a:r>
          </a:p>
          <a:p>
            <a:endParaRPr lang="en-US" dirty="0"/>
          </a:p>
        </p:txBody>
      </p:sp>
    </p:spTree>
    <p:extLst>
      <p:ext uri="{BB962C8B-B14F-4D97-AF65-F5344CB8AC3E}">
        <p14:creationId xmlns:p14="http://schemas.microsoft.com/office/powerpoint/2010/main" xmlns="" val="3136646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chemeClr val="tx1"/>
                </a:solidFill>
              </a:rPr>
              <a:t>Ongoing developments in ESPAD</a:t>
            </a:r>
            <a:endParaRPr lang="en-GB" sz="2800" dirty="0">
              <a:solidFill>
                <a:schemeClr val="tx1"/>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6</a:t>
            </a:fld>
            <a:endParaRPr lang="en-GB" dirty="0"/>
          </a:p>
        </p:txBody>
      </p:sp>
      <p:sp>
        <p:nvSpPr>
          <p:cNvPr id="4" name="Content Placeholder 3"/>
          <p:cNvSpPr>
            <a:spLocks noGrp="1"/>
          </p:cNvSpPr>
          <p:nvPr>
            <p:ph idx="13"/>
          </p:nvPr>
        </p:nvSpPr>
        <p:spPr/>
        <p:txBody>
          <a:bodyPr>
            <a:noAutofit/>
          </a:bodyPr>
          <a:lstStyle/>
          <a:p>
            <a:pPr lvl="2"/>
            <a:r>
              <a:rPr lang="en-GB" sz="2400" b="1" dirty="0" smtClean="0"/>
              <a:t>  In 2013, the Swedish government announced </a:t>
            </a:r>
          </a:p>
          <a:p>
            <a:pPr marL="0" lvl="2" indent="0">
              <a:buNone/>
            </a:pPr>
            <a:r>
              <a:rPr lang="en-GB" sz="2400" b="1" dirty="0" smtClean="0"/>
              <a:t>    discontinuation of support for the coordination after     </a:t>
            </a:r>
          </a:p>
          <a:p>
            <a:pPr marL="0" lvl="2" indent="0">
              <a:buNone/>
            </a:pPr>
            <a:r>
              <a:rPr lang="en-GB" sz="2400" b="1" dirty="0" smtClean="0"/>
              <a:t>    2015.</a:t>
            </a:r>
          </a:p>
          <a:p>
            <a:pPr marL="0" lvl="2" indent="0">
              <a:buNone/>
            </a:pPr>
            <a:endParaRPr lang="en-GB" sz="2400" b="1" dirty="0" smtClean="0"/>
          </a:p>
          <a:p>
            <a:pPr lvl="2"/>
            <a:r>
              <a:rPr lang="en-GB" sz="2400" b="1" dirty="0" smtClean="0"/>
              <a:t>  Increasing collaboration and support from the  </a:t>
            </a:r>
          </a:p>
          <a:p>
            <a:pPr marL="0" lvl="2" indent="0">
              <a:buNone/>
            </a:pPr>
            <a:r>
              <a:rPr lang="en-GB" sz="2400" b="1" dirty="0" smtClean="0"/>
              <a:t>    EMCDDA, including production of 2015 Report. </a:t>
            </a:r>
          </a:p>
          <a:p>
            <a:pPr lvl="2"/>
            <a:endParaRPr lang="en-GB" sz="2400" b="1" dirty="0"/>
          </a:p>
          <a:p>
            <a:pPr lvl="2"/>
            <a:r>
              <a:rPr lang="en-GB" sz="2400" b="1" dirty="0" smtClean="0"/>
              <a:t>  The EMCDDA has committed to support the </a:t>
            </a:r>
            <a:r>
              <a:rPr lang="en-GB" sz="2400" b="1" dirty="0"/>
              <a:t> </a:t>
            </a:r>
            <a:endParaRPr lang="en-GB" sz="2400" b="1" dirty="0" smtClean="0"/>
          </a:p>
          <a:p>
            <a:pPr marL="0" lvl="2" indent="0">
              <a:buNone/>
            </a:pPr>
            <a:r>
              <a:rPr lang="en-GB" sz="2400" b="1" dirty="0"/>
              <a:t> </a:t>
            </a:r>
            <a:r>
              <a:rPr lang="en-GB" sz="2400" b="1" dirty="0" smtClean="0"/>
              <a:t>    coordination for next cycle of ESPAD </a:t>
            </a:r>
            <a:br>
              <a:rPr lang="en-GB" sz="2400" b="1" dirty="0" smtClean="0"/>
            </a:br>
            <a:r>
              <a:rPr lang="en-GB" sz="2400" b="1" dirty="0" smtClean="0"/>
              <a:t>     (2017-2020).</a:t>
            </a:r>
            <a:endParaRPr lang="en-GB" sz="2400" b="1" dirty="0"/>
          </a:p>
        </p:txBody>
      </p:sp>
    </p:spTree>
    <p:extLst>
      <p:ext uri="{BB962C8B-B14F-4D97-AF65-F5344CB8AC3E}">
        <p14:creationId xmlns:p14="http://schemas.microsoft.com/office/powerpoint/2010/main" xmlns="" val="3978519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31800" y="2358000"/>
            <a:ext cx="8388672" cy="1143008"/>
          </a:xfrm>
        </p:spPr>
        <p:txBody>
          <a:bodyPr>
            <a:normAutofit fontScale="25000" lnSpcReduction="20000"/>
          </a:bodyPr>
          <a:lstStyle/>
          <a:p>
            <a:pPr algn="ctr"/>
            <a:r>
              <a:rPr lang="en-GB" altLang="en-US" sz="26400" dirty="0" smtClean="0">
                <a:solidFill>
                  <a:schemeClr val="bg1"/>
                </a:solidFill>
                <a:latin typeface="+mj-lt"/>
                <a:cs typeface="Geneva"/>
              </a:rPr>
              <a:t>ESPAD</a:t>
            </a:r>
            <a:r>
              <a:rPr lang="en-GB" altLang="en-US" sz="26400" dirty="0" smtClean="0">
                <a:solidFill>
                  <a:schemeClr val="bg1"/>
                </a:solidFill>
                <a:cs typeface="Geneva"/>
              </a:rPr>
              <a:t> 2015 results</a:t>
            </a:r>
          </a:p>
          <a:p>
            <a:pPr algn="ctr">
              <a:lnSpc>
                <a:spcPct val="120000"/>
              </a:lnSpc>
            </a:pPr>
            <a:endParaRPr lang="en-GB" altLang="en-US" sz="5400" dirty="0" smtClean="0">
              <a:solidFill>
                <a:schemeClr val="bg1"/>
              </a:solidFill>
              <a:cs typeface="Geneva"/>
            </a:endParaRPr>
          </a:p>
          <a:p>
            <a:pPr algn="ctr">
              <a:lnSpc>
                <a:spcPct val="120000"/>
              </a:lnSpc>
            </a:pPr>
            <a:endParaRPr lang="en-GB" altLang="en-US" sz="5400" dirty="0">
              <a:solidFill>
                <a:schemeClr val="bg1"/>
              </a:solidFill>
              <a:cs typeface="Geneva"/>
            </a:endParaRPr>
          </a:p>
          <a:p>
            <a:pPr algn="ctr">
              <a:lnSpc>
                <a:spcPct val="120000"/>
              </a:lnSpc>
            </a:pPr>
            <a:endParaRPr lang="en-GB" altLang="en-US" sz="5400" dirty="0" smtClean="0">
              <a:solidFill>
                <a:schemeClr val="bg1"/>
              </a:solidFill>
              <a:cs typeface="Geneva"/>
            </a:endParaRPr>
          </a:p>
          <a:p>
            <a:pPr algn="ctr">
              <a:lnSpc>
                <a:spcPct val="120000"/>
              </a:lnSpc>
            </a:pPr>
            <a:endParaRPr lang="en-GB" altLang="en-US" sz="8000" dirty="0" smtClean="0">
              <a:solidFill>
                <a:schemeClr val="bg1"/>
              </a:solidFill>
              <a:cs typeface="Geneva"/>
            </a:endParaRPr>
          </a:p>
          <a:p>
            <a:pPr algn="ctr">
              <a:lnSpc>
                <a:spcPct val="120000"/>
              </a:lnSpc>
            </a:pPr>
            <a:endParaRPr lang="en-GB" altLang="en-US" sz="8000" dirty="0">
              <a:solidFill>
                <a:schemeClr val="bg1"/>
              </a:solidFill>
              <a:cs typeface="Geneva"/>
            </a:endParaRPr>
          </a:p>
          <a:p>
            <a:pPr algn="ctr">
              <a:lnSpc>
                <a:spcPct val="120000"/>
              </a:lnSpc>
            </a:pPr>
            <a:endParaRPr lang="en-GB" altLang="en-US" sz="8000" dirty="0" smtClean="0">
              <a:solidFill>
                <a:schemeClr val="bg1"/>
              </a:solidFill>
              <a:cs typeface="Geneva"/>
            </a:endParaRPr>
          </a:p>
          <a:p>
            <a:pPr algn="ctr">
              <a:lnSpc>
                <a:spcPct val="120000"/>
              </a:lnSpc>
            </a:pPr>
            <a:endParaRPr lang="en-GB" altLang="en-US" sz="8000" dirty="0">
              <a:solidFill>
                <a:schemeClr val="bg1"/>
              </a:solidFill>
              <a:cs typeface="Geneva"/>
            </a:endParaRPr>
          </a:p>
          <a:p>
            <a:pPr algn="ctr">
              <a:lnSpc>
                <a:spcPct val="120000"/>
              </a:lnSpc>
            </a:pPr>
            <a:endParaRPr lang="en-GB" altLang="en-US" sz="8000" dirty="0">
              <a:solidFill>
                <a:schemeClr val="bg1"/>
              </a:solidFill>
              <a:cs typeface="Geneva"/>
            </a:endParaRPr>
          </a:p>
          <a:p>
            <a:endParaRPr lang="en-GB" dirty="0"/>
          </a:p>
        </p:txBody>
      </p:sp>
      <p:sp>
        <p:nvSpPr>
          <p:cNvPr id="3" name="Text Placeholder 1"/>
          <p:cNvSpPr txBox="1">
            <a:spLocks/>
          </p:cNvSpPr>
          <p:nvPr/>
        </p:nvSpPr>
        <p:spPr>
          <a:xfrm>
            <a:off x="567531" y="2510400"/>
            <a:ext cx="8388672" cy="1143008"/>
          </a:xfrm>
          <a:prstGeom prst="rect">
            <a:avLst/>
          </a:prstGeom>
        </p:spPr>
        <p:txBody>
          <a:bodyPr vert="horz" lIns="0" tIns="0" rIns="0" bIns="0" rtlCol="0">
            <a:normAutofit/>
          </a:bodyPr>
          <a:lstStyle>
            <a:lvl1pPr marL="0" indent="0" algn="l" defTabSz="914400" rtl="0" eaLnBrk="1" latinLnBrk="0" hangingPunct="1">
              <a:lnSpc>
                <a:spcPts val="5300"/>
              </a:lnSpc>
              <a:spcBef>
                <a:spcPts val="0"/>
              </a:spcBef>
              <a:spcAft>
                <a:spcPts val="0"/>
              </a:spcAft>
              <a:buFont typeface="Arial" panose="020B0604020202020204" pitchFamily="34" charset="0"/>
              <a:buNone/>
              <a:defRPr sz="5000" b="1" kern="1200" baseline="0">
                <a:solidFill>
                  <a:srgbClr val="FFFFFF"/>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2500" kern="1200">
                <a:solidFill>
                  <a:schemeClr val="tx1"/>
                </a:solidFill>
                <a:latin typeface="+mn-lt"/>
                <a:ea typeface="+mn-ea"/>
                <a:cs typeface="+mn-cs"/>
              </a:defRPr>
            </a:lvl2pPr>
            <a:lvl3pPr marL="180000" indent="-180000" algn="l" defTabSz="914400" rtl="0" eaLnBrk="1" latinLnBrk="0" hangingPunct="1">
              <a:lnSpc>
                <a:spcPct val="100000"/>
              </a:lnSpc>
              <a:spcBef>
                <a:spcPts val="300"/>
              </a:spcBef>
              <a:spcAft>
                <a:spcPts val="300"/>
              </a:spcAft>
              <a:buClr>
                <a:schemeClr val="accent3"/>
              </a:buClr>
              <a:buFont typeface="Wingdings" panose="05000000000000000000" pitchFamily="2" charset="2"/>
              <a:buChar char="§"/>
              <a:defRPr sz="2000" kern="1200">
                <a:solidFill>
                  <a:schemeClr val="tx1"/>
                </a:solidFill>
                <a:latin typeface="+mn-lt"/>
                <a:ea typeface="+mn-ea"/>
                <a:cs typeface="+mn-cs"/>
              </a:defRPr>
            </a:lvl3pPr>
            <a:lvl4pPr marL="360000" indent="-180000" algn="l" defTabSz="914400" rtl="0" eaLnBrk="1" latinLnBrk="0" hangingPunct="1">
              <a:lnSpc>
                <a:spcPct val="100000"/>
              </a:lnSpc>
              <a:spcBef>
                <a:spcPts val="300"/>
              </a:spcBef>
              <a:spcAft>
                <a:spcPts val="300"/>
              </a:spcAft>
              <a:buClr>
                <a:schemeClr val="bg1">
                  <a:lumMod val="75000"/>
                </a:schemeClr>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xmlns="" val="3796411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31800" y="2358000"/>
            <a:ext cx="7812608" cy="2043112"/>
          </a:xfrm>
        </p:spPr>
        <p:txBody>
          <a:bodyPr>
            <a:normAutofit/>
          </a:bodyPr>
          <a:lstStyle/>
          <a:p>
            <a:r>
              <a:rPr lang="en-GB" sz="4000" dirty="0" smtClean="0"/>
              <a:t>Perceived availability</a:t>
            </a:r>
            <a:endParaRPr lang="en-GB" sz="4000" dirty="0"/>
          </a:p>
        </p:txBody>
      </p:sp>
    </p:spTree>
    <p:extLst>
      <p:ext uri="{BB962C8B-B14F-4D97-AF65-F5344CB8AC3E}">
        <p14:creationId xmlns:p14="http://schemas.microsoft.com/office/powerpoint/2010/main" xmlns="" val="2224617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52000"/>
            <a:ext cx="8244656" cy="944752"/>
          </a:xfrm>
        </p:spPr>
        <p:txBody>
          <a:bodyPr>
            <a:noAutofit/>
          </a:bodyPr>
          <a:lstStyle/>
          <a:p>
            <a:pPr>
              <a:defRPr sz="1800" b="1" i="0" u="none" strike="noStrike" kern="1200" baseline="0">
                <a:solidFill>
                  <a:sysClr val="windowText" lastClr="000000"/>
                </a:solidFill>
                <a:latin typeface="+mn-lt"/>
                <a:ea typeface="+mn-ea"/>
                <a:cs typeface="+mn-cs"/>
              </a:defRPr>
            </a:pPr>
            <a:r>
              <a:rPr lang="en-GB" sz="2400" dirty="0" smtClean="0">
                <a:solidFill>
                  <a:sysClr val="windowText" lastClr="000000"/>
                </a:solidFill>
              </a:rPr>
              <a:t>Perceived </a:t>
            </a:r>
            <a:r>
              <a:rPr lang="en-GB" sz="2400" dirty="0">
                <a:solidFill>
                  <a:sysClr val="windowText" lastClr="000000"/>
                </a:solidFill>
              </a:rPr>
              <a:t>availability of </a:t>
            </a:r>
            <a:r>
              <a:rPr lang="en-GB" sz="2400" dirty="0" smtClean="0">
                <a:solidFill>
                  <a:sysClr val="windowText" lastClr="000000"/>
                </a:solidFill>
              </a:rPr>
              <a:t>substances</a:t>
            </a:r>
            <a:br>
              <a:rPr lang="en-GB" sz="2400" dirty="0" smtClean="0">
                <a:solidFill>
                  <a:sysClr val="windowText" lastClr="000000"/>
                </a:solidFill>
              </a:rPr>
            </a:br>
            <a:r>
              <a:rPr lang="en-GB" sz="1400" dirty="0" smtClean="0">
                <a:solidFill>
                  <a:sysClr val="windowText" lastClr="000000"/>
                </a:solidFill>
              </a:rPr>
              <a:t>Students </a:t>
            </a:r>
            <a:r>
              <a:rPr lang="en-GB" sz="1400" dirty="0">
                <a:solidFill>
                  <a:sysClr val="windowText" lastClr="000000"/>
                </a:solidFill>
              </a:rPr>
              <a:t>responding </a:t>
            </a:r>
            <a:r>
              <a:rPr lang="en-GB" sz="1400" dirty="0" smtClean="0">
                <a:solidFill>
                  <a:sysClr val="windowText" lastClr="000000"/>
                </a:solidFill>
              </a:rPr>
              <a:t>that it is ‘fairly easy’ </a:t>
            </a:r>
            <a:r>
              <a:rPr lang="en-GB" sz="1400" dirty="0">
                <a:solidFill>
                  <a:sysClr val="windowText" lastClr="000000"/>
                </a:solidFill>
              </a:rPr>
              <a:t>or </a:t>
            </a:r>
            <a:r>
              <a:rPr lang="en-GB" sz="1400" dirty="0" smtClean="0">
                <a:solidFill>
                  <a:sysClr val="windowText" lastClr="000000"/>
                </a:solidFill>
              </a:rPr>
              <a:t>‘very easy’ </a:t>
            </a:r>
            <a:r>
              <a:rPr lang="en-GB" sz="1400" dirty="0">
                <a:solidFill>
                  <a:sysClr val="windowText" lastClr="000000"/>
                </a:solidFill>
              </a:rPr>
              <a:t>to obtain </a:t>
            </a:r>
            <a:r>
              <a:rPr lang="en-GB" sz="1400" dirty="0" smtClean="0">
                <a:solidFill>
                  <a:sysClr val="windowText" lastClr="000000"/>
                </a:solidFill>
              </a:rPr>
              <a:t>substances</a:t>
            </a:r>
            <a:r>
              <a:rPr lang="en-GB" sz="1400" dirty="0">
                <a:solidFill>
                  <a:sysClr val="windowText" lastClr="000000"/>
                </a:solidFill>
              </a:rPr>
              <a:t> </a:t>
            </a:r>
            <a:r>
              <a:rPr lang="en-GB" sz="1400" dirty="0" smtClean="0">
                <a:solidFill>
                  <a:sysClr val="windowText" lastClr="000000"/>
                </a:solidFill>
              </a:rPr>
              <a:t>(percentage)</a:t>
            </a:r>
            <a:endParaRPr lang="en-GB" sz="1400" dirty="0">
              <a:solidFill>
                <a:sysClr val="windowText" lastClr="000000"/>
              </a:solidFill>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pPr/>
              <a:t>9</a:t>
            </a:fld>
            <a:endParaRPr lang="en-GB" dirty="0"/>
          </a:p>
        </p:txBody>
      </p:sp>
      <p:pic>
        <p:nvPicPr>
          <p:cNvPr id="2050" name="Picture 2" descr="C:\Users\cardofe\AppData\Local\Temp\slide9-availability.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2169" y="1412776"/>
            <a:ext cx="7979662" cy="468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03795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English UK"/>
</p:tagLst>
</file>

<file path=ppt/theme/theme1.xml><?xml version="1.0" encoding="utf-8"?>
<a:theme xmlns:a="http://schemas.openxmlformats.org/drawingml/2006/main" name="EMCDDA red">
  <a:themeElements>
    <a:clrScheme name="emcdda">
      <a:dk1>
        <a:sysClr val="windowText" lastClr="000000"/>
      </a:dk1>
      <a:lt1>
        <a:sysClr val="window" lastClr="FFFFFF"/>
      </a:lt1>
      <a:dk2>
        <a:srgbClr val="000000"/>
      </a:dk2>
      <a:lt2>
        <a:srgbClr val="FFFFFF"/>
      </a:lt2>
      <a:accent1>
        <a:srgbClr val="7DA7D9"/>
      </a:accent1>
      <a:accent2>
        <a:srgbClr val="B3D455"/>
      </a:accent2>
      <a:accent3>
        <a:srgbClr val="F58466"/>
      </a:accent3>
      <a:accent4>
        <a:srgbClr val="87D3E1"/>
      </a:accent4>
      <a:accent5>
        <a:srgbClr val="FEC357"/>
      </a:accent5>
      <a:accent6>
        <a:srgbClr val="034EA2"/>
      </a:accent6>
      <a:hlink>
        <a:srgbClr val="0000FF"/>
      </a:hlink>
      <a:folHlink>
        <a:srgbClr val="800080"/>
      </a:folHlink>
    </a:clrScheme>
    <a:fontScheme name="emcd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EMCDDA red.thmx</Template>
  <TotalTime>4823</TotalTime>
  <Words>1406</Words>
  <Application>Microsoft Office PowerPoint</Application>
  <PresentationFormat>On-screen Show (4:3)</PresentationFormat>
  <Paragraphs>238</Paragraphs>
  <Slides>51</Slides>
  <Notes>23</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EMCDDA red</vt:lpstr>
      <vt:lpstr>ESPAD Report 2015 Results from the European School Survey Project on Alcohol and Other Drugs</vt:lpstr>
      <vt:lpstr>ESPAD data collections Europe’s largest harmonised data collection on substance use</vt:lpstr>
      <vt:lpstr>Countries in the ESPAD project  (Countries that have participated in at least one wave of ESPAD)</vt:lpstr>
      <vt:lpstr>ESPAD 2015 </vt:lpstr>
      <vt:lpstr>Countries dropping out and joining in 2015</vt:lpstr>
      <vt:lpstr>Ongoing developments in ESPAD</vt:lpstr>
      <vt:lpstr>Slide 7</vt:lpstr>
      <vt:lpstr>Slide 8</vt:lpstr>
      <vt:lpstr>Perceived availability of substances Students responding that it is ‘fairly easy’ or ‘very easy’ to obtain substances (percentage)</vt:lpstr>
      <vt:lpstr>Perceived availability of cannabis use, by gender Students responding that it is ‘fairly easy’ or ‘very easy’ to obtain cannabis —  25-country trend 1995-2015 (percentage)</vt:lpstr>
      <vt:lpstr>Perceived availability of cannabis Students responding that it is ‘fairly easy’ or ‘very easy’ to obtain cannabis, by gender (percentage)</vt:lpstr>
      <vt:lpstr>Slide 12</vt:lpstr>
      <vt:lpstr>Daily cigarette use at the age of 13 or younger, by gender  25-country trend 1995-2015 (percentage)</vt:lpstr>
      <vt:lpstr>Cannabis use at the age of 13 or younger, by gender  25-country trend 1995-2015 (percentage)</vt:lpstr>
      <vt:lpstr>Slide 15</vt:lpstr>
      <vt:lpstr>Lifetime use of cigarettes, by gender  25-country trend 1995-2015 (percentage)</vt:lpstr>
      <vt:lpstr>Cigarette use in the last 30 days, by gender  25-country trend 1995-2015 (percentage)</vt:lpstr>
      <vt:lpstr>Daily cigarette use in the last 30 days, by gender  25-country trend 1995-2015 (percentage)</vt:lpstr>
      <vt:lpstr>Daily cigarette use  Prevalence in the last 30 days, by gender (percentage)</vt:lpstr>
      <vt:lpstr>Slide 20</vt:lpstr>
      <vt:lpstr>Lifetime alcohol use, by gender  25-country trend 1995-2015 (percentage)</vt:lpstr>
      <vt:lpstr>Alcohol use in the last 30 days, by gender  25-country trend 1995-2015 (percentage)</vt:lpstr>
      <vt:lpstr>Heavy episodic drinking during the last 30 days, by gender  Five or more drinks on one occasion. 25-country trend 1995-2015 (percentage)</vt:lpstr>
      <vt:lpstr>Changes between 2011 and 2015 in the proportion reporting having had five or more drinks on one occasion during the past 30 days (percentage)</vt:lpstr>
      <vt:lpstr> Average frequency of alcohol intake in the last 30 days, by gender (mean number of occasions among users) </vt:lpstr>
      <vt:lpstr>Slide 26</vt:lpstr>
      <vt:lpstr>Last 30 days use for selected substances or  patterns of use (percentage)</vt:lpstr>
      <vt:lpstr>Lifetime prevalence of use of selected substances (percentage)</vt:lpstr>
      <vt:lpstr>Slide double: Perceived availability of cannabis  Students responding that it is ‘fairly easy’ or ‘very easy’ to obtain cannabis, by gender (percentage)</vt:lpstr>
      <vt:lpstr>Lifetime prevalence of cannabis use, by gender (percentage)</vt:lpstr>
      <vt:lpstr>Average frequency of cannabis use in the last 12 months, by gender (mean number of occasions among users)</vt:lpstr>
      <vt:lpstr>Prevalence of cannabis use in the last 30 days, by gender (percentage)</vt:lpstr>
      <vt:lpstr>Lifetime use of illicit drugs, by gender  25-country trend 1995-2015 (percentage)  </vt:lpstr>
      <vt:lpstr>Lifetime use of cannabis, by gender  25-country trend 1995-2015 (percentage)</vt:lpstr>
      <vt:lpstr>Cannabis use in the last 30 days, by gender  25-country trend 1995-2015 (percentage)</vt:lpstr>
      <vt:lpstr>Lifetime use of illicit drugs other than cannabis, by gender  25-country trend 1995-2015 (percentage) </vt:lpstr>
      <vt:lpstr>Lifetime use of inhalants, by gender  25-country trend 1995-2015 (percentage)</vt:lpstr>
      <vt:lpstr>Lifetime use of tranquillisers or sedatives without a doctor’s prescription, by gender  25-country trend 1995-2015 (percentage)</vt:lpstr>
      <vt:lpstr>Slide 39</vt:lpstr>
      <vt:lpstr>Lifetime use of selected substances (percentage)</vt:lpstr>
      <vt:lpstr>Wording of the NPS question</vt:lpstr>
      <vt:lpstr>Prevalence of new psychoactive substance use in the last 12 months, by gender (percentage)</vt:lpstr>
      <vt:lpstr>Slide 43</vt:lpstr>
      <vt:lpstr>Lifetime prevalence of use of selected substances and gambling for money in the last 12 months (percentage)</vt:lpstr>
      <vt:lpstr>Gambling for money  Prevalence in the last 12 months, by gender (percentage)</vt:lpstr>
      <vt:lpstr>Prevalence of gaming on the internet On 4 or more days in the last 7 days, by gender (percentage)</vt:lpstr>
      <vt:lpstr>Prevalence of activities on the internet On 4 or more days in the last 7 days (percentage)</vt:lpstr>
      <vt:lpstr>Slide 48</vt:lpstr>
      <vt:lpstr>In summary</vt:lpstr>
      <vt:lpstr>Continuation</vt:lpstr>
      <vt:lpstr>Slide 51</vt:lpstr>
    </vt:vector>
  </TitlesOfParts>
  <Manager>EMCDDA</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EMCDDA</dc:creator>
  <cp:lastModifiedBy> </cp:lastModifiedBy>
  <cp:revision>433</cp:revision>
  <cp:lastPrinted>2016-09-14T14:16:03Z</cp:lastPrinted>
  <dcterms:created xsi:type="dcterms:W3CDTF">2014-10-24T14:10:17Z</dcterms:created>
  <dcterms:modified xsi:type="dcterms:W3CDTF">2016-09-16T06:56:09Z</dcterms:modified>
  <cp:category>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itor">
    <vt:lpwstr>EMCDDA</vt:lpwstr>
  </property>
  <property fmtid="{D5CDD505-2E9C-101B-9397-08002B2CF9AE}" pid="3" name="Organisation">
    <vt:lpwstr>EMCDDA</vt:lpwstr>
  </property>
  <property fmtid="{D5CDD505-2E9C-101B-9397-08002B2CF9AE}" pid="4" name="Category">
    <vt:lpwstr>Presentation</vt:lpwstr>
  </property>
  <property fmtid="{D5CDD505-2E9C-101B-9397-08002B2CF9AE}" pid="5" name="Language">
    <vt:lpwstr>EN</vt:lpwstr>
  </property>
</Properties>
</file>