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  <p:sldMasterId id="2147483669" r:id="rId4"/>
    <p:sldMasterId id="2147483672" r:id="rId5"/>
    <p:sldMasterId id="2147483675" r:id="rId6"/>
  </p:sldMasterIdLst>
  <p:notesMasterIdLst>
    <p:notesMasterId r:id="rId29"/>
  </p:notesMasterIdLst>
  <p:handoutMasterIdLst>
    <p:handoutMasterId r:id="rId30"/>
  </p:handoutMasterIdLst>
  <p:sldIdLst>
    <p:sldId id="425" r:id="rId7"/>
    <p:sldId id="419" r:id="rId8"/>
    <p:sldId id="411" r:id="rId9"/>
    <p:sldId id="426" r:id="rId10"/>
    <p:sldId id="41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9" r:id="rId23"/>
    <p:sldId id="440" r:id="rId24"/>
    <p:sldId id="441" r:id="rId25"/>
    <p:sldId id="442" r:id="rId26"/>
    <p:sldId id="443" r:id="rId27"/>
    <p:sldId id="418" r:id="rId28"/>
  </p:sldIdLst>
  <p:sldSz cx="12192000" cy="6858000"/>
  <p:notesSz cx="6819900" cy="99187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A4025E-B4CD-412C-A268-8B8CAB2D61B4}">
          <p14:sldIdLst>
            <p14:sldId id="425"/>
            <p14:sldId id="419"/>
            <p14:sldId id="411"/>
            <p14:sldId id="426"/>
            <p14:sldId id="41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9"/>
            <p14:sldId id="440"/>
            <p14:sldId id="441"/>
            <p14:sldId id="442"/>
            <p14:sldId id="443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83431" autoAdjust="0"/>
  </p:normalViewPr>
  <p:slideViewPr>
    <p:cSldViewPr snapToGrid="0">
      <p:cViewPr varScale="1">
        <p:scale>
          <a:sx n="95" d="100"/>
          <a:sy n="95" d="100"/>
        </p:scale>
        <p:origin x="85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92EA8808-2B4E-40A8-8959-8B90A7E7D43B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A92827CD-FEFC-4EE1-A0FE-C99009D60B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94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F8F1A74E-CF90-4FBD-8EA8-B188C7B2FDF8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76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37793545-5522-4680-BB44-F47442BBFD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971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752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3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42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9847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103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5090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705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990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86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8658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2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220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039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888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268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052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15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4792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05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59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23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93545-5522-4680-BB44-F47442BBFD92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5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20608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1CBB6-2E09-47D4-BA44-A1CB5D13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8879-FE6F-46BD-93C1-CD6FB823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17A3-4410-4EE1-B94D-5838FC41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96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3A2"/>
          </a:solidFill>
        </p:spPr>
        <p:txBody>
          <a:bodyPr lIns="468000"/>
          <a:lstStyle>
            <a:lvl1pPr>
              <a:defRPr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Tx/>
              <a:buBlip>
                <a:blip r:embed="rId2"/>
              </a:buBlip>
              <a:defRPr>
                <a:latin typeface="+mj-lt"/>
              </a:defRPr>
            </a:lvl1pPr>
            <a:lvl2pPr>
              <a:buSzPct val="80000"/>
              <a:buFontTx/>
              <a:buBlip>
                <a:blip r:embed="rId2"/>
              </a:buBlip>
              <a:defRPr>
                <a:latin typeface="+mj-lt"/>
              </a:defRPr>
            </a:lvl2pPr>
            <a:lvl3pPr>
              <a:buSzPct val="80000"/>
              <a:buFontTx/>
              <a:buBlip>
                <a:blip r:embed="rId2"/>
              </a:buBlip>
              <a:defRPr>
                <a:latin typeface="+mj-lt"/>
              </a:defRPr>
            </a:lvl3pPr>
            <a:lvl4pPr>
              <a:buSzPct val="80000"/>
              <a:buFontTx/>
              <a:buBlip>
                <a:blip r:embed="rId2"/>
              </a:buBlip>
              <a:defRPr>
                <a:latin typeface="+mj-lt"/>
              </a:defRPr>
            </a:lvl4pPr>
            <a:lvl5pPr>
              <a:buSzPct val="80000"/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C40D-ECE2-44A1-A9B7-296EEC60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B68B0-35F0-4628-8090-4C47E9FF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2DD1-27F5-4938-9A23-117DF437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18215C8-8AD1-4342-87FB-3F64FD3776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93" y="365125"/>
            <a:ext cx="1653721" cy="10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CB5E899-F93B-40E4-BCBB-5B6D508597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50824"/>
            <a:ext cx="2004466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2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20608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34E8E-C5B4-4708-AA64-19240E78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A2FC4-5912-4025-984A-5BD38D2EAA37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5BAE-3826-4A69-A2CA-1504690F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4D455-FB85-4564-82AB-2ECE360F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E276-F0C0-4CDE-AEC0-FDC5156FC14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6845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3A2"/>
          </a:solidFill>
        </p:spPr>
        <p:txBody>
          <a:bodyPr lIns="468000"/>
          <a:lstStyle>
            <a:lvl1pPr>
              <a:defRPr>
                <a:effectLst/>
                <a:latin typeface="+mj-lt"/>
              </a:defRPr>
            </a:lvl1pPr>
          </a:lstStyle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Tx/>
              <a:buBlip>
                <a:blip r:embed="rId2"/>
              </a:buBlip>
              <a:defRPr>
                <a:latin typeface="+mj-lt"/>
              </a:defRPr>
            </a:lvl1pPr>
            <a:lvl2pPr>
              <a:buSzPct val="80000"/>
              <a:buFontTx/>
              <a:buBlip>
                <a:blip r:embed="rId2"/>
              </a:buBlip>
              <a:defRPr>
                <a:latin typeface="+mj-lt"/>
              </a:defRPr>
            </a:lvl2pPr>
            <a:lvl3pPr>
              <a:buSzPct val="80000"/>
              <a:buFontTx/>
              <a:buBlip>
                <a:blip r:embed="rId2"/>
              </a:buBlip>
              <a:defRPr>
                <a:latin typeface="+mj-lt"/>
              </a:defRPr>
            </a:lvl3pPr>
            <a:lvl4pPr>
              <a:buSzPct val="80000"/>
              <a:buFontTx/>
              <a:buBlip>
                <a:blip r:embed="rId2"/>
              </a:buBlip>
              <a:defRPr>
                <a:latin typeface="+mj-lt"/>
              </a:defRPr>
            </a:lvl4pPr>
            <a:lvl5pPr>
              <a:buSzPct val="80000"/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DF4FD-E39B-4F08-A3D3-7FDBA164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4A7A-D5E4-46DC-8ED2-CD827A788653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C63AE-96C3-4CEC-8F61-6DB7AB50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AAC58-2248-46ED-9593-10696096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FB4D-2FA3-4704-B0A3-CE05A59016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7098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3A2"/>
          </a:solidFill>
        </p:spPr>
        <p:txBody>
          <a:bodyPr lIns="468000"/>
          <a:lstStyle>
            <a:lvl1pPr>
              <a:defRPr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Tx/>
              <a:buBlip>
                <a:blip r:embed="rId2"/>
              </a:buBlip>
              <a:defRPr>
                <a:latin typeface="+mj-lt"/>
              </a:defRPr>
            </a:lvl1pPr>
            <a:lvl2pPr>
              <a:buSzPct val="80000"/>
              <a:buFontTx/>
              <a:buBlip>
                <a:blip r:embed="rId2"/>
              </a:buBlip>
              <a:defRPr>
                <a:latin typeface="+mj-lt"/>
              </a:defRPr>
            </a:lvl2pPr>
            <a:lvl3pPr>
              <a:buSzPct val="80000"/>
              <a:buFontTx/>
              <a:buBlip>
                <a:blip r:embed="rId2"/>
              </a:buBlip>
              <a:defRPr>
                <a:latin typeface="+mj-lt"/>
              </a:defRPr>
            </a:lvl3pPr>
            <a:lvl4pPr>
              <a:buSzPct val="80000"/>
              <a:buFontTx/>
              <a:buBlip>
                <a:blip r:embed="rId2"/>
              </a:buBlip>
              <a:defRPr>
                <a:latin typeface="+mj-lt"/>
              </a:defRPr>
            </a:lvl4pPr>
            <a:lvl5pPr>
              <a:buSzPct val="80000"/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C40D-ECE2-44A1-A9B7-296EEC60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B68B0-35F0-4628-8090-4C47E9FF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2DD1-27F5-4938-9A23-117DF437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53A7B4-1A25-4435-92C5-386C17BDE2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93" y="365125"/>
            <a:ext cx="1653721" cy="10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696899E-0740-4953-916A-6493D11D1A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50824"/>
            <a:ext cx="2004466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8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20608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1CBB6-2E09-47D4-BA44-A1CB5D13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8879-FE6F-46BD-93C1-CD6FB823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17A3-4410-4EE1-B94D-5838FC41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65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3A2"/>
          </a:solidFill>
        </p:spPr>
        <p:txBody>
          <a:bodyPr lIns="468000"/>
          <a:lstStyle>
            <a:lvl1pPr>
              <a:defRPr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Tx/>
              <a:buBlip>
                <a:blip r:embed="rId2"/>
              </a:buBlip>
              <a:defRPr>
                <a:latin typeface="+mj-lt"/>
              </a:defRPr>
            </a:lvl1pPr>
            <a:lvl2pPr>
              <a:buSzPct val="80000"/>
              <a:buFontTx/>
              <a:buBlip>
                <a:blip r:embed="rId2"/>
              </a:buBlip>
              <a:defRPr>
                <a:latin typeface="+mj-lt"/>
              </a:defRPr>
            </a:lvl2pPr>
            <a:lvl3pPr>
              <a:buSzPct val="80000"/>
              <a:buFontTx/>
              <a:buBlip>
                <a:blip r:embed="rId2"/>
              </a:buBlip>
              <a:defRPr>
                <a:latin typeface="+mj-lt"/>
              </a:defRPr>
            </a:lvl3pPr>
            <a:lvl4pPr>
              <a:buSzPct val="80000"/>
              <a:buFontTx/>
              <a:buBlip>
                <a:blip r:embed="rId2"/>
              </a:buBlip>
              <a:defRPr>
                <a:latin typeface="+mj-lt"/>
              </a:defRPr>
            </a:lvl4pPr>
            <a:lvl5pPr>
              <a:buSzPct val="80000"/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C40D-ECE2-44A1-A9B7-296EEC60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B68B0-35F0-4628-8090-4C47E9FF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2DD1-27F5-4938-9A23-117DF437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E870FA5-9625-457B-AEDB-811ADA4015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93" y="365125"/>
            <a:ext cx="1653721" cy="10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01B4B8C-BA48-497D-A9C0-7D99EABD87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50824"/>
            <a:ext cx="2004466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40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20608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8879-FE6F-46BD-93C1-CD6FB823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17A3-4410-4EE1-B94D-5838FC41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58BAFA6-0B4C-42A0-B0F0-3868E22900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1" y="4991450"/>
            <a:ext cx="2794815" cy="181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14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3A2"/>
          </a:solidFill>
        </p:spPr>
        <p:txBody>
          <a:bodyPr lIns="468000"/>
          <a:lstStyle>
            <a:lvl1pPr>
              <a:defRPr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Tx/>
              <a:buBlip>
                <a:blip r:embed="rId2"/>
              </a:buBlip>
              <a:defRPr>
                <a:latin typeface="+mj-lt"/>
              </a:defRPr>
            </a:lvl1pPr>
            <a:lvl2pPr>
              <a:buSzPct val="80000"/>
              <a:buFontTx/>
              <a:buBlip>
                <a:blip r:embed="rId2"/>
              </a:buBlip>
              <a:defRPr>
                <a:latin typeface="+mj-lt"/>
              </a:defRPr>
            </a:lvl2pPr>
            <a:lvl3pPr>
              <a:buSzPct val="80000"/>
              <a:buFontTx/>
              <a:buBlip>
                <a:blip r:embed="rId2"/>
              </a:buBlip>
              <a:defRPr>
                <a:latin typeface="+mj-lt"/>
              </a:defRPr>
            </a:lvl3pPr>
            <a:lvl4pPr>
              <a:buSzPct val="80000"/>
              <a:buFontTx/>
              <a:buBlip>
                <a:blip r:embed="rId2"/>
              </a:buBlip>
              <a:defRPr>
                <a:latin typeface="+mj-lt"/>
              </a:defRPr>
            </a:lvl4pPr>
            <a:lvl5pPr>
              <a:buSzPct val="80000"/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B68B0-35F0-4628-8090-4C47E9FF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2DD1-27F5-4938-9A23-117DF437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2E91AC-BF1C-4C0F-A662-B485DC9B03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575" y="5195549"/>
            <a:ext cx="2553050" cy="16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20608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1CBB6-2E09-47D4-BA44-A1CB5D13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8879-FE6F-46BD-93C1-CD6FB823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17A3-4410-4EE1-B94D-5838FC41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62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3A2"/>
          </a:solidFill>
        </p:spPr>
        <p:txBody>
          <a:bodyPr lIns="468000"/>
          <a:lstStyle>
            <a:lvl1pPr>
              <a:defRPr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Tx/>
              <a:buBlip>
                <a:blip r:embed="rId2"/>
              </a:buBlip>
              <a:defRPr>
                <a:latin typeface="+mj-lt"/>
              </a:defRPr>
            </a:lvl1pPr>
            <a:lvl2pPr>
              <a:buSzPct val="80000"/>
              <a:buFontTx/>
              <a:buBlip>
                <a:blip r:embed="rId2"/>
              </a:buBlip>
              <a:defRPr>
                <a:latin typeface="+mj-lt"/>
              </a:defRPr>
            </a:lvl2pPr>
            <a:lvl3pPr>
              <a:buSzPct val="80000"/>
              <a:buFontTx/>
              <a:buBlip>
                <a:blip r:embed="rId2"/>
              </a:buBlip>
              <a:defRPr>
                <a:latin typeface="+mj-lt"/>
              </a:defRPr>
            </a:lvl3pPr>
            <a:lvl4pPr>
              <a:buSzPct val="80000"/>
              <a:buFontTx/>
              <a:buBlip>
                <a:blip r:embed="rId2"/>
              </a:buBlip>
              <a:defRPr>
                <a:latin typeface="+mj-lt"/>
              </a:defRPr>
            </a:lvl4pPr>
            <a:lvl5pPr>
              <a:buSzPct val="80000"/>
              <a:buFontTx/>
              <a:buBlip>
                <a:blip r:embed="rId2"/>
              </a:buBlip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C40D-ECE2-44A1-A9B7-296EEC60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B68B0-35F0-4628-8090-4C47E9FF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2DD1-27F5-4938-9A23-117DF437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342B6D-352A-4C32-8716-52DAB93BEA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93" y="365125"/>
            <a:ext cx="1653721" cy="10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AAE1237-13F0-48FA-8CA5-8FCD320A15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50824"/>
            <a:ext cx="2004466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0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541" y="20608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1CBB6-2E09-47D4-BA44-A1CB5D13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BD3E8-1FAA-463D-AC24-F21A823AFE8C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8879-FE6F-46BD-93C1-CD6FB823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17A3-4410-4EE1-B94D-5838FC41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68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A5C92E-D3E6-437A-AE46-0128C0C6E4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12192000" cy="11430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22B87C-D024-4E65-96A5-634A4D834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6CF2-0104-4CDA-87EF-507967EF9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D3E8-1FAA-463D-AC24-F21A823AFE8C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C768-33DF-47F2-ADD1-3B1BEF6A6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1030" name="Picture 2">
            <a:extLst>
              <a:ext uri="{FF2B5EF4-FFF2-40B4-BE49-F238E27FC236}">
                <a16:creationId xmlns:a16="http://schemas.microsoft.com/office/drawing/2014/main" id="{BDD85C67-D021-417E-AFC6-60196E3E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5086351"/>
            <a:ext cx="338878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20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l-GR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A5C92E-D3E6-437A-AE46-0128C0C6E4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12192000" cy="11430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22B87C-D024-4E65-96A5-634A4D834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6CF2-0104-4CDA-87EF-507967EF9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D3E8-1FAA-463D-AC24-F21A823AFE8C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C768-33DF-47F2-ADD1-3B1BEF6A6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1030" name="Picture 2">
            <a:extLst>
              <a:ext uri="{FF2B5EF4-FFF2-40B4-BE49-F238E27FC236}">
                <a16:creationId xmlns:a16="http://schemas.microsoft.com/office/drawing/2014/main" id="{BDD85C67-D021-417E-AFC6-60196E3E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5086351"/>
            <a:ext cx="338878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5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l-GR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A5C92E-D3E6-437A-AE46-0128C0C6E4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12192000" cy="11430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22B87C-D024-4E65-96A5-634A4D834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6CF2-0104-4CDA-87EF-507967EF9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D3E8-1FAA-463D-AC24-F21A823AFE8C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C768-33DF-47F2-ADD1-3B1BEF6A6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1030" name="Picture 2">
            <a:extLst>
              <a:ext uri="{FF2B5EF4-FFF2-40B4-BE49-F238E27FC236}">
                <a16:creationId xmlns:a16="http://schemas.microsoft.com/office/drawing/2014/main" id="{BDD85C67-D021-417E-AFC6-60196E3E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5086351"/>
            <a:ext cx="338878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50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l-GR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A5C92E-D3E6-437A-AE46-0128C0C6E4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12192000" cy="11430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22B87C-D024-4E65-96A5-634A4D834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6CF2-0104-4CDA-87EF-507967EF9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D3E8-1FAA-463D-AC24-F21A823AFE8C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C768-33DF-47F2-ADD1-3B1BEF6A6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21733F9-88C3-4CAF-A0B0-6B7BC7D6B6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7" y="5257799"/>
            <a:ext cx="2447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67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l-GR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A5C92E-D3E6-437A-AE46-0128C0C6E4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12192000" cy="11430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22B87C-D024-4E65-96A5-634A4D834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C6CF2-0104-4CDA-87EF-507967EF9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D3E8-1FAA-463D-AC24-F21A823AFE8C}" type="datetimeFigureOut">
              <a:rPr lang="el-GR" smtClean="0"/>
              <a:t>21/9/2020</a:t>
            </a:fld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7C768-33DF-47F2-ADD1-3B1BEF6A6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A261AF-8EA2-4613-B023-B05EB97DABBF}" type="slidenum">
              <a:rPr lang="el-GR" smtClean="0"/>
              <a:t>‹#›</a:t>
            </a:fld>
            <a:endParaRPr lang="el-GR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15530A7-DAEE-465A-8A29-D745A2051E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5703"/>
            <a:ext cx="2447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3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5"/>
        </a:buBlip>
        <a:defRPr lang="el-GR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1063BC-E4A0-4E06-9E8F-CB1E9B963E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26988"/>
            <a:ext cx="12192000" cy="114300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7026BB-E475-4F26-9387-AF8531461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3FDCE-6EA1-4F76-90AE-9EB95553C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7977A3-B268-4AF4-B3ED-BA4B74CBD19D}" type="datetimeFigureOut">
              <a:rPr lang="el-GR"/>
              <a:pPr>
                <a:defRPr/>
              </a:pPr>
              <a:t>21/9/2020</a:t>
            </a:fld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411BC-E76E-4783-A541-2A0A8080A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D2FAB8-704C-45AF-AB62-AFEE030D269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2B0674B-78B7-4F35-8690-B149AFB91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9" y="5265229"/>
            <a:ext cx="2447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61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5"/>
        </a:buBlip>
        <a:defRPr lang="en-US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5"/>
        </a:buBlip>
        <a:defRPr lang="el-GR" sz="2200" kern="1200" dirty="0">
          <a:solidFill>
            <a:srgbClr val="898989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CEA017-8A39-46FE-8C02-3F491AEF0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102" y="1377357"/>
            <a:ext cx="7781925" cy="2495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7AFE7D-10D0-461A-8040-C4844DA21A38}"/>
              </a:ext>
            </a:extLst>
          </p:cNvPr>
          <p:cNvSpPr txBox="1"/>
          <p:nvPr/>
        </p:nvSpPr>
        <p:spPr>
          <a:xfrm>
            <a:off x="4250454" y="4953837"/>
            <a:ext cx="703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Δρ</a:t>
            </a:r>
            <a:r>
              <a:rPr lang="el-G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Χρύσανθος Γεωργίου</a:t>
            </a:r>
          </a:p>
          <a:p>
            <a:r>
              <a:rPr lang="el-G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Πρόεδρος Αρχής Αντιμετώπισης Εξαρτήσεων Κύπρου</a:t>
            </a:r>
            <a:endParaRPr lang="en-CY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270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pic>
        <p:nvPicPr>
          <p:cNvPr id="9217" name="image20.png">
            <a:extLst>
              <a:ext uri="{FF2B5EF4-FFF2-40B4-BE49-F238E27FC236}">
                <a16:creationId xmlns:a16="http://schemas.microsoft.com/office/drawing/2014/main" id="{6C16A04E-D0AA-4C46-84B9-E47738B0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49" y="433483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A1F71AA-2A17-443C-BFA3-7665D8D6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364487"/>
            <a:ext cx="91713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+mn-lt"/>
                <a:ea typeface="Arial" panose="020B0604020202020204" pitchFamily="34" charset="0"/>
              </a:rPr>
              <a:t>ΣΗΜΑΤΙΚΟ ΖΗΤΗΜΑ | </a:t>
            </a:r>
            <a:r>
              <a:rPr kumimoji="0" lang="el-GR" altLang="en-CY" sz="2400" b="1" i="0" u="none" strike="noStrike" cap="none" normalizeH="0" baseline="0" dirty="0">
                <a:ln>
                  <a:noFill/>
                </a:ln>
                <a:solidFill>
                  <a:srgbClr val="B3D455"/>
                </a:solidFill>
                <a:effectLst/>
                <a:latin typeface="+mn-lt"/>
                <a:ea typeface="Arial" panose="020B0604020202020204" pitchFamily="34" charset="0"/>
              </a:rPr>
              <a:t>Κατανόηση του αντικτύπου που έχουν στη δημόσια υγεία η υψηλής δραστικότητας κάνναβη και τα νέα προϊόντα</a:t>
            </a:r>
            <a:endParaRPr kumimoji="0" lang="el-GR" altLang="en-CY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EA5D75-F134-43C1-B494-48C3274F3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2" y="1441546"/>
            <a:ext cx="9395280" cy="518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7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AAF6546-B1FB-45AB-AF8C-EFBD4E92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30" y="19247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833262CC-16AB-49E5-A8B5-2F13BCD6E60B}"/>
              </a:ext>
            </a:extLst>
          </p:cNvPr>
          <p:cNvGrpSpPr>
            <a:grpSpLocks/>
          </p:cNvGrpSpPr>
          <p:nvPr/>
        </p:nvGrpSpPr>
        <p:grpSpPr bwMode="auto">
          <a:xfrm>
            <a:off x="9170796" y="579545"/>
            <a:ext cx="696912" cy="696913"/>
            <a:chOff x="9627" y="-79"/>
            <a:chExt cx="1097" cy="1097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9D9EAD0-F2DC-48C5-98AF-34208B4F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7" y="-79"/>
              <a:ext cx="1097" cy="1097"/>
            </a:xfrm>
            <a:custGeom>
              <a:avLst/>
              <a:gdLst>
                <a:gd name="T0" fmla="+- 0 9841 9627"/>
                <a:gd name="T1" fmla="*/ T0 w 1097"/>
                <a:gd name="T2" fmla="+- 0 36 -79"/>
                <a:gd name="T3" fmla="*/ 36 h 1097"/>
                <a:gd name="T4" fmla="+- 0 9632 9627"/>
                <a:gd name="T5" fmla="*/ T4 w 1097"/>
                <a:gd name="T6" fmla="+- 0 395 -79"/>
                <a:gd name="T7" fmla="*/ 395 h 1097"/>
                <a:gd name="T8" fmla="+- 0 9742 9627"/>
                <a:gd name="T9" fmla="*/ T8 w 1097"/>
                <a:gd name="T10" fmla="+- 0 805 -79"/>
                <a:gd name="T11" fmla="*/ 805 h 1097"/>
                <a:gd name="T12" fmla="+- 0 10101 9627"/>
                <a:gd name="T13" fmla="*/ T12 w 1097"/>
                <a:gd name="T14" fmla="+- 0 1013 -79"/>
                <a:gd name="T15" fmla="*/ 1013 h 1097"/>
                <a:gd name="T16" fmla="+- 0 10470 9627"/>
                <a:gd name="T17" fmla="*/ T16 w 1097"/>
                <a:gd name="T18" fmla="+- 0 932 -79"/>
                <a:gd name="T19" fmla="*/ 932 h 1097"/>
                <a:gd name="T20" fmla="+- 0 10017 9627"/>
                <a:gd name="T21" fmla="*/ T20 w 1097"/>
                <a:gd name="T22" fmla="+- 0 879 -79"/>
                <a:gd name="T23" fmla="*/ 879 h 1097"/>
                <a:gd name="T24" fmla="+- 0 9974 9627"/>
                <a:gd name="T25" fmla="*/ T24 w 1097"/>
                <a:gd name="T26" fmla="+- 0 749 -79"/>
                <a:gd name="T27" fmla="*/ 749 h 1097"/>
                <a:gd name="T28" fmla="+- 0 9785 9627"/>
                <a:gd name="T29" fmla="*/ T28 w 1097"/>
                <a:gd name="T30" fmla="+- 0 732 -79"/>
                <a:gd name="T31" fmla="*/ 732 h 1097"/>
                <a:gd name="T32" fmla="+- 0 10719 9627"/>
                <a:gd name="T33" fmla="*/ T32 w 1097"/>
                <a:gd name="T34" fmla="+- 0 544 -79"/>
                <a:gd name="T35" fmla="*/ 544 h 1097"/>
                <a:gd name="T36" fmla="+- 0 9817 9627"/>
                <a:gd name="T37" fmla="*/ T36 w 1097"/>
                <a:gd name="T38" fmla="+- 0 531 -79"/>
                <a:gd name="T39" fmla="*/ 531 h 1097"/>
                <a:gd name="T40" fmla="+- 0 9774 9627"/>
                <a:gd name="T41" fmla="*/ T40 w 1097"/>
                <a:gd name="T42" fmla="+- 0 401 -79"/>
                <a:gd name="T43" fmla="*/ 401 h 1097"/>
                <a:gd name="T44" fmla="+- 0 10480 9627"/>
                <a:gd name="T45" fmla="*/ T44 w 1097"/>
                <a:gd name="T46" fmla="+- 0 335 -79"/>
                <a:gd name="T47" fmla="*/ 335 h 1097"/>
                <a:gd name="T48" fmla="+- 0 9758 9627"/>
                <a:gd name="T49" fmla="*/ T48 w 1097"/>
                <a:gd name="T50" fmla="+- 0 253 -79"/>
                <a:gd name="T51" fmla="*/ 253 h 1097"/>
                <a:gd name="T52" fmla="+- 0 10422 9627"/>
                <a:gd name="T53" fmla="*/ T52 w 1097"/>
                <a:gd name="T54" fmla="+- 0 193 -79"/>
                <a:gd name="T55" fmla="*/ 193 h 1097"/>
                <a:gd name="T56" fmla="+- 0 9952 9627"/>
                <a:gd name="T57" fmla="*/ T56 w 1097"/>
                <a:gd name="T58" fmla="+- 0 142 -79"/>
                <a:gd name="T59" fmla="*/ 142 h 1097"/>
                <a:gd name="T60" fmla="+- 0 10161 9627"/>
                <a:gd name="T61" fmla="*/ T60 w 1097"/>
                <a:gd name="T62" fmla="+- 0 57 -79"/>
                <a:gd name="T63" fmla="*/ 57 h 1097"/>
                <a:gd name="T64" fmla="+- 0 10250 9627"/>
                <a:gd name="T65" fmla="*/ T64 w 1097"/>
                <a:gd name="T66" fmla="+- 0 -74 -79"/>
                <a:gd name="T67" fmla="*/ -74 h 1097"/>
                <a:gd name="T68" fmla="+- 0 10203 9627"/>
                <a:gd name="T69" fmla="*/ T68 w 1097"/>
                <a:gd name="T70" fmla="+- 0 881 -79"/>
                <a:gd name="T71" fmla="*/ 881 h 1097"/>
                <a:gd name="T72" fmla="+- 0 10420 9627"/>
                <a:gd name="T73" fmla="*/ T72 w 1097"/>
                <a:gd name="T74" fmla="+- 0 879 -79"/>
                <a:gd name="T75" fmla="*/ 879 h 1097"/>
                <a:gd name="T76" fmla="+- 0 10218 9627"/>
                <a:gd name="T77" fmla="*/ T76 w 1097"/>
                <a:gd name="T78" fmla="+- 0 932 -79"/>
                <a:gd name="T79" fmla="*/ 932 h 1097"/>
                <a:gd name="T80" fmla="+- 0 10001 9627"/>
                <a:gd name="T81" fmla="*/ T80 w 1097"/>
                <a:gd name="T82" fmla="+- 0 828 -79"/>
                <a:gd name="T83" fmla="*/ 828 h 1097"/>
                <a:gd name="T84" fmla="+- 0 10313 9627"/>
                <a:gd name="T85" fmla="*/ T84 w 1097"/>
                <a:gd name="T86" fmla="+- 0 802 -79"/>
                <a:gd name="T87" fmla="*/ 802 h 1097"/>
                <a:gd name="T88" fmla="+- 0 10393 9627"/>
                <a:gd name="T89" fmla="*/ T88 w 1097"/>
                <a:gd name="T90" fmla="+- 0 798 -79"/>
                <a:gd name="T91" fmla="*/ 798 h 1097"/>
                <a:gd name="T92" fmla="+- 0 10610 9627"/>
                <a:gd name="T93" fmla="*/ T92 w 1097"/>
                <a:gd name="T94" fmla="+- 0 805 -79"/>
                <a:gd name="T95" fmla="*/ 805 h 1097"/>
                <a:gd name="T96" fmla="+- 0 10378 9627"/>
                <a:gd name="T97" fmla="*/ T96 w 1097"/>
                <a:gd name="T98" fmla="+- 0 848 -79"/>
                <a:gd name="T99" fmla="*/ 848 h 1097"/>
                <a:gd name="T100" fmla="+- 0 10159 9627"/>
                <a:gd name="T101" fmla="*/ T100 w 1097"/>
                <a:gd name="T102" fmla="+- 0 852 -79"/>
                <a:gd name="T103" fmla="*/ 852 h 1097"/>
                <a:gd name="T104" fmla="+- 0 10361 9627"/>
                <a:gd name="T105" fmla="*/ T104 w 1097"/>
                <a:gd name="T106" fmla="+- 0 798 -79"/>
                <a:gd name="T107" fmla="*/ 798 h 1097"/>
                <a:gd name="T108" fmla="+- 0 9844 9627"/>
                <a:gd name="T109" fmla="*/ T108 w 1097"/>
                <a:gd name="T110" fmla="+- 0 652 -79"/>
                <a:gd name="T111" fmla="*/ 652 h 1097"/>
                <a:gd name="T112" fmla="+- 0 10484 9627"/>
                <a:gd name="T113" fmla="*/ T112 w 1097"/>
                <a:gd name="T114" fmla="+- 0 732 -79"/>
                <a:gd name="T115" fmla="*/ 732 h 1097"/>
                <a:gd name="T116" fmla="+- 0 10528 9627"/>
                <a:gd name="T117" fmla="*/ T116 w 1097"/>
                <a:gd name="T118" fmla="+- 0 602 -79"/>
                <a:gd name="T119" fmla="*/ 602 h 1097"/>
                <a:gd name="T120" fmla="+- 0 10681 9627"/>
                <a:gd name="T121" fmla="*/ T120 w 1097"/>
                <a:gd name="T122" fmla="+- 0 683 -79"/>
                <a:gd name="T123" fmla="*/ 683 h 1097"/>
                <a:gd name="T124" fmla="+- 0 9829 9627"/>
                <a:gd name="T125" fmla="*/ T124 w 1097"/>
                <a:gd name="T126" fmla="+- 0 701 -79"/>
                <a:gd name="T127" fmla="*/ 701 h 1097"/>
                <a:gd name="T128" fmla="+- 0 9758 9627"/>
                <a:gd name="T129" fmla="*/ T128 w 1097"/>
                <a:gd name="T130" fmla="+- 0 652 -79"/>
                <a:gd name="T131" fmla="*/ 652 h 1097"/>
                <a:gd name="T132" fmla="+- 0 10511 9627"/>
                <a:gd name="T133" fmla="*/ T132 w 1097"/>
                <a:gd name="T134" fmla="+- 0 652 -79"/>
                <a:gd name="T135" fmla="*/ 652 h 1097"/>
                <a:gd name="T136" fmla="+- 0 10620 9627"/>
                <a:gd name="T137" fmla="*/ T136 w 1097"/>
                <a:gd name="T138" fmla="+- 0 533 -79"/>
                <a:gd name="T139" fmla="*/ 533 h 1097"/>
                <a:gd name="T140" fmla="+- 0 10620 9627"/>
                <a:gd name="T141" fmla="*/ T140 w 1097"/>
                <a:gd name="T142" fmla="+- 0 533 -79"/>
                <a:gd name="T143" fmla="*/ 533 h 1097"/>
                <a:gd name="T144" fmla="+- 0 9801 9627"/>
                <a:gd name="T145" fmla="*/ T144 w 1097"/>
                <a:gd name="T146" fmla="+- 0 480 -79"/>
                <a:gd name="T147" fmla="*/ 480 h 1097"/>
                <a:gd name="T148" fmla="+- 0 10578 9627"/>
                <a:gd name="T149" fmla="*/ T148 w 1097"/>
                <a:gd name="T150" fmla="+- 0 403 -79"/>
                <a:gd name="T151" fmla="*/ 403 h 1097"/>
                <a:gd name="T152" fmla="+- 0 9775 9627"/>
                <a:gd name="T153" fmla="*/ T152 w 1097"/>
                <a:gd name="T154" fmla="+- 0 500 -79"/>
                <a:gd name="T155" fmla="*/ 500 h 1097"/>
                <a:gd name="T156" fmla="+- 0 9704 9627"/>
                <a:gd name="T157" fmla="*/ T156 w 1097"/>
                <a:gd name="T158" fmla="+- 0 450 -79"/>
                <a:gd name="T159" fmla="*/ 450 h 1097"/>
                <a:gd name="T160" fmla="+- 0 10593 9627"/>
                <a:gd name="T161" fmla="*/ T160 w 1097"/>
                <a:gd name="T162" fmla="+- 0 255 -79"/>
                <a:gd name="T163" fmla="*/ 255 h 1097"/>
                <a:gd name="T164" fmla="+- 0 10656 9627"/>
                <a:gd name="T165" fmla="*/ T164 w 1097"/>
                <a:gd name="T166" fmla="+- 0 205 -79"/>
                <a:gd name="T167" fmla="*/ 205 h 1097"/>
                <a:gd name="T168" fmla="+- 0 9829 9627"/>
                <a:gd name="T169" fmla="*/ T168 w 1097"/>
                <a:gd name="T170" fmla="+- 0 203 -79"/>
                <a:gd name="T171" fmla="*/ 203 h 1097"/>
                <a:gd name="T172" fmla="+- 0 10497 9627"/>
                <a:gd name="T173" fmla="*/ T172 w 1097"/>
                <a:gd name="T174" fmla="+- 0 286 -79"/>
                <a:gd name="T175" fmla="*/ 286 h 1097"/>
                <a:gd name="T176" fmla="+- 0 9829 9627"/>
                <a:gd name="T177" fmla="*/ T176 w 1097"/>
                <a:gd name="T178" fmla="+- 0 302 -79"/>
                <a:gd name="T179" fmla="*/ 302 h 1097"/>
                <a:gd name="T180" fmla="+- 0 10506 9627"/>
                <a:gd name="T181" fmla="*/ T180 w 1097"/>
                <a:gd name="T182" fmla="+- 0 255 -79"/>
                <a:gd name="T183" fmla="*/ 255 h 1097"/>
                <a:gd name="T184" fmla="+- 0 10542 9627"/>
                <a:gd name="T185" fmla="*/ T184 w 1097"/>
                <a:gd name="T186" fmla="+- 0 63 -79"/>
                <a:gd name="T187" fmla="*/ 63 h 1097"/>
                <a:gd name="T188" fmla="+- 0 10649 9627"/>
                <a:gd name="T189" fmla="*/ T188 w 1097"/>
                <a:gd name="T190" fmla="+- 0 193 -79"/>
                <a:gd name="T191" fmla="*/ 193 h 1097"/>
                <a:gd name="T192" fmla="+- 0 10422 9627"/>
                <a:gd name="T193" fmla="*/ T192 w 1097"/>
                <a:gd name="T194" fmla="+- 0 193 -79"/>
                <a:gd name="T195" fmla="*/ 193 h 1097"/>
                <a:gd name="T196" fmla="+- 0 10005 9627"/>
                <a:gd name="T197" fmla="*/ T196 w 1097"/>
                <a:gd name="T198" fmla="+- 0 140 -79"/>
                <a:gd name="T199" fmla="*/ 140 h 1097"/>
                <a:gd name="T200" fmla="+- 0 10221 9627"/>
                <a:gd name="T201" fmla="*/ T200 w 1097"/>
                <a:gd name="T202" fmla="+- 0 138 -79"/>
                <a:gd name="T203" fmla="*/ 138 h 1097"/>
                <a:gd name="T204" fmla="+- 0 10021 9627"/>
                <a:gd name="T205" fmla="*/ T204 w 1097"/>
                <a:gd name="T206" fmla="+- 0 191 -79"/>
                <a:gd name="T207" fmla="*/ 191 h 1097"/>
                <a:gd name="T208" fmla="+- 0 10205 9627"/>
                <a:gd name="T209" fmla="*/ T208 w 1097"/>
                <a:gd name="T210" fmla="+- 0 87 -79"/>
                <a:gd name="T211" fmla="*/ 87 h 1097"/>
                <a:gd name="T212" fmla="+- 0 10542 9627"/>
                <a:gd name="T213" fmla="*/ T212 w 1097"/>
                <a:gd name="T214" fmla="+- 0 63 -79"/>
                <a:gd name="T215" fmla="*/ 63 h 1097"/>
                <a:gd name="T216" fmla="+- 0 10179 9627"/>
                <a:gd name="T217" fmla="*/ T216 w 1097"/>
                <a:gd name="T218" fmla="+- 0 107 -79"/>
                <a:gd name="T219" fmla="*/ 107 h 1097"/>
                <a:gd name="T220" fmla="+- 0 9908 9627"/>
                <a:gd name="T221" fmla="*/ T220 w 1097"/>
                <a:gd name="T222" fmla="+- 0 110 -79"/>
                <a:gd name="T223" fmla="*/ 110 h 1097"/>
                <a:gd name="T224" fmla="+- 0 10161 9627"/>
                <a:gd name="T225" fmla="*/ T224 w 1097"/>
                <a:gd name="T226" fmla="+- 0 57 -79"/>
                <a:gd name="T227" fmla="*/ 57 h 10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1097" h="1097">
                  <a:moveTo>
                    <a:pt x="549" y="0"/>
                  </a:moveTo>
                  <a:lnTo>
                    <a:pt x="474" y="5"/>
                  </a:lnTo>
                  <a:lnTo>
                    <a:pt x="403" y="20"/>
                  </a:lnTo>
                  <a:lnTo>
                    <a:pt x="335" y="43"/>
                  </a:lnTo>
                  <a:lnTo>
                    <a:pt x="272" y="75"/>
                  </a:lnTo>
                  <a:lnTo>
                    <a:pt x="214" y="115"/>
                  </a:lnTo>
                  <a:lnTo>
                    <a:pt x="161" y="161"/>
                  </a:lnTo>
                  <a:lnTo>
                    <a:pt x="115" y="214"/>
                  </a:lnTo>
                  <a:lnTo>
                    <a:pt x="75" y="272"/>
                  </a:lnTo>
                  <a:lnTo>
                    <a:pt x="44" y="335"/>
                  </a:lnTo>
                  <a:lnTo>
                    <a:pt x="20" y="403"/>
                  </a:lnTo>
                  <a:lnTo>
                    <a:pt x="5" y="474"/>
                  </a:lnTo>
                  <a:lnTo>
                    <a:pt x="0" y="549"/>
                  </a:lnTo>
                  <a:lnTo>
                    <a:pt x="5" y="623"/>
                  </a:lnTo>
                  <a:lnTo>
                    <a:pt x="20" y="695"/>
                  </a:lnTo>
                  <a:lnTo>
                    <a:pt x="44" y="762"/>
                  </a:lnTo>
                  <a:lnTo>
                    <a:pt x="75" y="826"/>
                  </a:lnTo>
                  <a:lnTo>
                    <a:pt x="115" y="884"/>
                  </a:lnTo>
                  <a:lnTo>
                    <a:pt x="161" y="937"/>
                  </a:lnTo>
                  <a:lnTo>
                    <a:pt x="214" y="983"/>
                  </a:lnTo>
                  <a:lnTo>
                    <a:pt x="272" y="1022"/>
                  </a:lnTo>
                  <a:lnTo>
                    <a:pt x="335" y="1054"/>
                  </a:lnTo>
                  <a:lnTo>
                    <a:pt x="403" y="1078"/>
                  </a:lnTo>
                  <a:lnTo>
                    <a:pt x="474" y="1092"/>
                  </a:lnTo>
                  <a:lnTo>
                    <a:pt x="549" y="1097"/>
                  </a:lnTo>
                  <a:lnTo>
                    <a:pt x="623" y="1092"/>
                  </a:lnTo>
                  <a:lnTo>
                    <a:pt x="695" y="1078"/>
                  </a:lnTo>
                  <a:lnTo>
                    <a:pt x="762" y="1054"/>
                  </a:lnTo>
                  <a:lnTo>
                    <a:pt x="826" y="1022"/>
                  </a:lnTo>
                  <a:lnTo>
                    <a:pt x="843" y="1011"/>
                  </a:lnTo>
                  <a:lnTo>
                    <a:pt x="592" y="1011"/>
                  </a:lnTo>
                  <a:lnTo>
                    <a:pt x="591" y="1011"/>
                  </a:lnTo>
                  <a:lnTo>
                    <a:pt x="505" y="1011"/>
                  </a:lnTo>
                  <a:lnTo>
                    <a:pt x="523" y="962"/>
                  </a:lnTo>
                  <a:lnTo>
                    <a:pt x="517" y="958"/>
                  </a:lnTo>
                  <a:lnTo>
                    <a:pt x="390" y="958"/>
                  </a:lnTo>
                  <a:lnTo>
                    <a:pt x="304" y="958"/>
                  </a:lnTo>
                  <a:lnTo>
                    <a:pt x="321" y="909"/>
                  </a:lnTo>
                  <a:lnTo>
                    <a:pt x="277" y="877"/>
                  </a:lnTo>
                  <a:lnTo>
                    <a:pt x="330" y="877"/>
                  </a:lnTo>
                  <a:lnTo>
                    <a:pt x="347" y="828"/>
                  </a:lnTo>
                  <a:lnTo>
                    <a:pt x="1021" y="828"/>
                  </a:lnTo>
                  <a:lnTo>
                    <a:pt x="1023" y="826"/>
                  </a:lnTo>
                  <a:lnTo>
                    <a:pt x="1030" y="811"/>
                  </a:lnTo>
                  <a:lnTo>
                    <a:pt x="244" y="811"/>
                  </a:lnTo>
                  <a:lnTo>
                    <a:pt x="158" y="811"/>
                  </a:lnTo>
                  <a:lnTo>
                    <a:pt x="175" y="762"/>
                  </a:lnTo>
                  <a:lnTo>
                    <a:pt x="131" y="731"/>
                  </a:lnTo>
                  <a:lnTo>
                    <a:pt x="185" y="731"/>
                  </a:lnTo>
                  <a:lnTo>
                    <a:pt x="202" y="681"/>
                  </a:lnTo>
                  <a:lnTo>
                    <a:pt x="1081" y="681"/>
                  </a:lnTo>
                  <a:lnTo>
                    <a:pt x="1092" y="623"/>
                  </a:lnTo>
                  <a:lnTo>
                    <a:pt x="1093" y="612"/>
                  </a:lnTo>
                  <a:lnTo>
                    <a:pt x="993" y="612"/>
                  </a:lnTo>
                  <a:lnTo>
                    <a:pt x="907" y="612"/>
                  </a:lnTo>
                  <a:lnTo>
                    <a:pt x="908" y="610"/>
                  </a:lnTo>
                  <a:lnTo>
                    <a:pt x="190" y="610"/>
                  </a:lnTo>
                  <a:lnTo>
                    <a:pt x="104" y="610"/>
                  </a:lnTo>
                  <a:lnTo>
                    <a:pt x="121" y="561"/>
                  </a:lnTo>
                  <a:lnTo>
                    <a:pt x="77" y="529"/>
                  </a:lnTo>
                  <a:lnTo>
                    <a:pt x="131" y="529"/>
                  </a:lnTo>
                  <a:lnTo>
                    <a:pt x="147" y="480"/>
                  </a:lnTo>
                  <a:lnTo>
                    <a:pt x="1093" y="480"/>
                  </a:lnTo>
                  <a:lnTo>
                    <a:pt x="1092" y="474"/>
                  </a:lnTo>
                  <a:lnTo>
                    <a:pt x="1080" y="414"/>
                  </a:lnTo>
                  <a:lnTo>
                    <a:pt x="939" y="414"/>
                  </a:lnTo>
                  <a:lnTo>
                    <a:pt x="853" y="414"/>
                  </a:lnTo>
                  <a:lnTo>
                    <a:pt x="854" y="412"/>
                  </a:lnTo>
                  <a:lnTo>
                    <a:pt x="244" y="412"/>
                  </a:lnTo>
                  <a:lnTo>
                    <a:pt x="158" y="412"/>
                  </a:lnTo>
                  <a:lnTo>
                    <a:pt x="175" y="363"/>
                  </a:lnTo>
                  <a:lnTo>
                    <a:pt x="131" y="332"/>
                  </a:lnTo>
                  <a:lnTo>
                    <a:pt x="185" y="332"/>
                  </a:lnTo>
                  <a:lnTo>
                    <a:pt x="202" y="282"/>
                  </a:lnTo>
                  <a:lnTo>
                    <a:pt x="1028" y="282"/>
                  </a:lnTo>
                  <a:lnTo>
                    <a:pt x="1022" y="272"/>
                  </a:lnTo>
                  <a:lnTo>
                    <a:pt x="796" y="272"/>
                  </a:lnTo>
                  <a:lnTo>
                    <a:pt x="795" y="272"/>
                  </a:lnTo>
                  <a:lnTo>
                    <a:pt x="709" y="272"/>
                  </a:lnTo>
                  <a:lnTo>
                    <a:pt x="710" y="270"/>
                  </a:lnTo>
                  <a:lnTo>
                    <a:pt x="394" y="270"/>
                  </a:lnTo>
                  <a:lnTo>
                    <a:pt x="308" y="270"/>
                  </a:lnTo>
                  <a:lnTo>
                    <a:pt x="325" y="221"/>
                  </a:lnTo>
                  <a:lnTo>
                    <a:pt x="281" y="189"/>
                  </a:lnTo>
                  <a:lnTo>
                    <a:pt x="334" y="189"/>
                  </a:lnTo>
                  <a:lnTo>
                    <a:pt x="351" y="140"/>
                  </a:lnTo>
                  <a:lnTo>
                    <a:pt x="486" y="140"/>
                  </a:lnTo>
                  <a:lnTo>
                    <a:pt x="481" y="136"/>
                  </a:lnTo>
                  <a:lnTo>
                    <a:pt x="534" y="136"/>
                  </a:lnTo>
                  <a:lnTo>
                    <a:pt x="551" y="87"/>
                  </a:lnTo>
                  <a:lnTo>
                    <a:pt x="843" y="87"/>
                  </a:lnTo>
                  <a:lnTo>
                    <a:pt x="826" y="75"/>
                  </a:lnTo>
                  <a:lnTo>
                    <a:pt x="762" y="43"/>
                  </a:lnTo>
                  <a:lnTo>
                    <a:pt x="695" y="20"/>
                  </a:lnTo>
                  <a:lnTo>
                    <a:pt x="623" y="5"/>
                  </a:lnTo>
                  <a:lnTo>
                    <a:pt x="549" y="0"/>
                  </a:lnTo>
                  <a:close/>
                  <a:moveTo>
                    <a:pt x="686" y="881"/>
                  </a:moveTo>
                  <a:lnTo>
                    <a:pt x="549" y="881"/>
                  </a:lnTo>
                  <a:lnTo>
                    <a:pt x="565" y="930"/>
                  </a:lnTo>
                  <a:lnTo>
                    <a:pt x="619" y="931"/>
                  </a:lnTo>
                  <a:lnTo>
                    <a:pt x="576" y="960"/>
                  </a:lnTo>
                  <a:lnTo>
                    <a:pt x="592" y="1011"/>
                  </a:lnTo>
                  <a:lnTo>
                    <a:pt x="843" y="1011"/>
                  </a:lnTo>
                  <a:lnTo>
                    <a:pt x="884" y="983"/>
                  </a:lnTo>
                  <a:lnTo>
                    <a:pt x="912" y="958"/>
                  </a:lnTo>
                  <a:lnTo>
                    <a:pt x="794" y="958"/>
                  </a:lnTo>
                  <a:lnTo>
                    <a:pt x="793" y="958"/>
                  </a:lnTo>
                  <a:lnTo>
                    <a:pt x="707" y="958"/>
                  </a:lnTo>
                  <a:lnTo>
                    <a:pt x="724" y="909"/>
                  </a:lnTo>
                  <a:lnTo>
                    <a:pt x="686" y="881"/>
                  </a:lnTo>
                  <a:close/>
                  <a:moveTo>
                    <a:pt x="550" y="980"/>
                  </a:moveTo>
                  <a:lnTo>
                    <a:pt x="505" y="1011"/>
                  </a:lnTo>
                  <a:lnTo>
                    <a:pt x="591" y="1011"/>
                  </a:lnTo>
                  <a:lnTo>
                    <a:pt x="550" y="980"/>
                  </a:lnTo>
                  <a:close/>
                  <a:moveTo>
                    <a:pt x="751" y="828"/>
                  </a:moveTo>
                  <a:lnTo>
                    <a:pt x="347" y="828"/>
                  </a:lnTo>
                  <a:lnTo>
                    <a:pt x="363" y="877"/>
                  </a:lnTo>
                  <a:lnTo>
                    <a:pt x="417" y="878"/>
                  </a:lnTo>
                  <a:lnTo>
                    <a:pt x="374" y="907"/>
                  </a:lnTo>
                  <a:lnTo>
                    <a:pt x="390" y="958"/>
                  </a:lnTo>
                  <a:lnTo>
                    <a:pt x="517" y="958"/>
                  </a:lnTo>
                  <a:lnTo>
                    <a:pt x="479" y="930"/>
                  </a:lnTo>
                  <a:lnTo>
                    <a:pt x="532" y="930"/>
                  </a:lnTo>
                  <a:lnTo>
                    <a:pt x="549" y="881"/>
                  </a:lnTo>
                  <a:lnTo>
                    <a:pt x="686" y="881"/>
                  </a:lnTo>
                  <a:lnTo>
                    <a:pt x="681" y="877"/>
                  </a:lnTo>
                  <a:lnTo>
                    <a:pt x="734" y="877"/>
                  </a:lnTo>
                  <a:lnTo>
                    <a:pt x="751" y="828"/>
                  </a:lnTo>
                  <a:close/>
                  <a:moveTo>
                    <a:pt x="1021" y="828"/>
                  </a:moveTo>
                  <a:lnTo>
                    <a:pt x="751" y="828"/>
                  </a:lnTo>
                  <a:lnTo>
                    <a:pt x="766" y="877"/>
                  </a:lnTo>
                  <a:lnTo>
                    <a:pt x="821" y="878"/>
                  </a:lnTo>
                  <a:lnTo>
                    <a:pt x="777" y="907"/>
                  </a:lnTo>
                  <a:lnTo>
                    <a:pt x="794" y="958"/>
                  </a:lnTo>
                  <a:lnTo>
                    <a:pt x="912" y="958"/>
                  </a:lnTo>
                  <a:lnTo>
                    <a:pt x="937" y="937"/>
                  </a:lnTo>
                  <a:lnTo>
                    <a:pt x="983" y="884"/>
                  </a:lnTo>
                  <a:lnTo>
                    <a:pt x="1021" y="828"/>
                  </a:lnTo>
                  <a:close/>
                  <a:moveTo>
                    <a:pt x="348" y="927"/>
                  </a:moveTo>
                  <a:lnTo>
                    <a:pt x="304" y="958"/>
                  </a:lnTo>
                  <a:lnTo>
                    <a:pt x="390" y="958"/>
                  </a:lnTo>
                  <a:lnTo>
                    <a:pt x="348" y="927"/>
                  </a:lnTo>
                  <a:close/>
                  <a:moveTo>
                    <a:pt x="751" y="927"/>
                  </a:moveTo>
                  <a:lnTo>
                    <a:pt x="707" y="958"/>
                  </a:lnTo>
                  <a:lnTo>
                    <a:pt x="793" y="958"/>
                  </a:lnTo>
                  <a:lnTo>
                    <a:pt x="751" y="927"/>
                  </a:lnTo>
                  <a:close/>
                  <a:moveTo>
                    <a:pt x="532" y="930"/>
                  </a:moveTo>
                  <a:lnTo>
                    <a:pt x="479" y="930"/>
                  </a:lnTo>
                  <a:lnTo>
                    <a:pt x="532" y="931"/>
                  </a:lnTo>
                  <a:lnTo>
                    <a:pt x="532" y="930"/>
                  </a:lnTo>
                  <a:close/>
                  <a:moveTo>
                    <a:pt x="330" y="877"/>
                  </a:moveTo>
                  <a:lnTo>
                    <a:pt x="277" y="877"/>
                  </a:lnTo>
                  <a:lnTo>
                    <a:pt x="330" y="878"/>
                  </a:lnTo>
                  <a:lnTo>
                    <a:pt x="330" y="877"/>
                  </a:lnTo>
                  <a:close/>
                  <a:moveTo>
                    <a:pt x="734" y="877"/>
                  </a:moveTo>
                  <a:lnTo>
                    <a:pt x="681" y="877"/>
                  </a:lnTo>
                  <a:lnTo>
                    <a:pt x="734" y="878"/>
                  </a:lnTo>
                  <a:lnTo>
                    <a:pt x="734" y="877"/>
                  </a:lnTo>
                  <a:close/>
                  <a:moveTo>
                    <a:pt x="901" y="681"/>
                  </a:moveTo>
                  <a:lnTo>
                    <a:pt x="202" y="681"/>
                  </a:lnTo>
                  <a:lnTo>
                    <a:pt x="217" y="731"/>
                  </a:lnTo>
                  <a:lnTo>
                    <a:pt x="271" y="731"/>
                  </a:lnTo>
                  <a:lnTo>
                    <a:pt x="228" y="761"/>
                  </a:lnTo>
                  <a:lnTo>
                    <a:pt x="244" y="811"/>
                  </a:lnTo>
                  <a:lnTo>
                    <a:pt x="944" y="811"/>
                  </a:lnTo>
                  <a:lnTo>
                    <a:pt x="943" y="811"/>
                  </a:lnTo>
                  <a:lnTo>
                    <a:pt x="857" y="811"/>
                  </a:lnTo>
                  <a:lnTo>
                    <a:pt x="874" y="762"/>
                  </a:lnTo>
                  <a:lnTo>
                    <a:pt x="831" y="731"/>
                  </a:lnTo>
                  <a:lnTo>
                    <a:pt x="884" y="731"/>
                  </a:lnTo>
                  <a:lnTo>
                    <a:pt x="901" y="681"/>
                  </a:lnTo>
                  <a:close/>
                  <a:moveTo>
                    <a:pt x="1081" y="681"/>
                  </a:moveTo>
                  <a:lnTo>
                    <a:pt x="901" y="681"/>
                  </a:lnTo>
                  <a:lnTo>
                    <a:pt x="916" y="731"/>
                  </a:lnTo>
                  <a:lnTo>
                    <a:pt x="970" y="731"/>
                  </a:lnTo>
                  <a:lnTo>
                    <a:pt x="927" y="761"/>
                  </a:lnTo>
                  <a:lnTo>
                    <a:pt x="944" y="811"/>
                  </a:lnTo>
                  <a:lnTo>
                    <a:pt x="1030" y="811"/>
                  </a:lnTo>
                  <a:lnTo>
                    <a:pt x="1054" y="762"/>
                  </a:lnTo>
                  <a:lnTo>
                    <a:pt x="1078" y="695"/>
                  </a:lnTo>
                  <a:lnTo>
                    <a:pt x="1081" y="681"/>
                  </a:lnTo>
                  <a:close/>
                  <a:moveTo>
                    <a:pt x="202" y="780"/>
                  </a:moveTo>
                  <a:lnTo>
                    <a:pt x="158" y="811"/>
                  </a:lnTo>
                  <a:lnTo>
                    <a:pt x="244" y="811"/>
                  </a:lnTo>
                  <a:lnTo>
                    <a:pt x="202" y="780"/>
                  </a:lnTo>
                  <a:close/>
                  <a:moveTo>
                    <a:pt x="901" y="780"/>
                  </a:moveTo>
                  <a:lnTo>
                    <a:pt x="857" y="811"/>
                  </a:lnTo>
                  <a:lnTo>
                    <a:pt x="943" y="811"/>
                  </a:lnTo>
                  <a:lnTo>
                    <a:pt x="901" y="780"/>
                  </a:lnTo>
                  <a:close/>
                  <a:moveTo>
                    <a:pt x="185" y="731"/>
                  </a:moveTo>
                  <a:lnTo>
                    <a:pt x="131" y="731"/>
                  </a:lnTo>
                  <a:lnTo>
                    <a:pt x="184" y="731"/>
                  </a:lnTo>
                  <a:lnTo>
                    <a:pt x="185" y="731"/>
                  </a:lnTo>
                  <a:close/>
                  <a:moveTo>
                    <a:pt x="884" y="731"/>
                  </a:moveTo>
                  <a:lnTo>
                    <a:pt x="831" y="731"/>
                  </a:lnTo>
                  <a:lnTo>
                    <a:pt x="884" y="731"/>
                  </a:lnTo>
                  <a:close/>
                  <a:moveTo>
                    <a:pt x="1093" y="482"/>
                  </a:moveTo>
                  <a:lnTo>
                    <a:pt x="951" y="482"/>
                  </a:lnTo>
                  <a:lnTo>
                    <a:pt x="966" y="531"/>
                  </a:lnTo>
                  <a:lnTo>
                    <a:pt x="1020" y="532"/>
                  </a:lnTo>
                  <a:lnTo>
                    <a:pt x="977" y="561"/>
                  </a:lnTo>
                  <a:lnTo>
                    <a:pt x="993" y="612"/>
                  </a:lnTo>
                  <a:lnTo>
                    <a:pt x="1093" y="612"/>
                  </a:lnTo>
                  <a:lnTo>
                    <a:pt x="1097" y="549"/>
                  </a:lnTo>
                  <a:lnTo>
                    <a:pt x="1093" y="482"/>
                  </a:lnTo>
                  <a:close/>
                  <a:moveTo>
                    <a:pt x="951" y="581"/>
                  </a:moveTo>
                  <a:lnTo>
                    <a:pt x="907" y="612"/>
                  </a:lnTo>
                  <a:lnTo>
                    <a:pt x="993" y="612"/>
                  </a:lnTo>
                  <a:lnTo>
                    <a:pt x="951" y="581"/>
                  </a:lnTo>
                  <a:close/>
                  <a:moveTo>
                    <a:pt x="1093" y="480"/>
                  </a:moveTo>
                  <a:lnTo>
                    <a:pt x="147" y="480"/>
                  </a:lnTo>
                  <a:lnTo>
                    <a:pt x="163" y="529"/>
                  </a:lnTo>
                  <a:lnTo>
                    <a:pt x="217" y="529"/>
                  </a:lnTo>
                  <a:lnTo>
                    <a:pt x="174" y="559"/>
                  </a:lnTo>
                  <a:lnTo>
                    <a:pt x="190" y="610"/>
                  </a:lnTo>
                  <a:lnTo>
                    <a:pt x="908" y="610"/>
                  </a:lnTo>
                  <a:lnTo>
                    <a:pt x="924" y="563"/>
                  </a:lnTo>
                  <a:lnTo>
                    <a:pt x="881" y="531"/>
                  </a:lnTo>
                  <a:lnTo>
                    <a:pt x="934" y="531"/>
                  </a:lnTo>
                  <a:lnTo>
                    <a:pt x="951" y="482"/>
                  </a:lnTo>
                  <a:lnTo>
                    <a:pt x="1093" y="482"/>
                  </a:lnTo>
                  <a:lnTo>
                    <a:pt x="1093" y="480"/>
                  </a:lnTo>
                  <a:close/>
                  <a:moveTo>
                    <a:pt x="148" y="579"/>
                  </a:moveTo>
                  <a:lnTo>
                    <a:pt x="104" y="610"/>
                  </a:lnTo>
                  <a:lnTo>
                    <a:pt x="190" y="610"/>
                  </a:lnTo>
                  <a:lnTo>
                    <a:pt x="148" y="579"/>
                  </a:lnTo>
                  <a:close/>
                  <a:moveTo>
                    <a:pt x="934" y="531"/>
                  </a:moveTo>
                  <a:lnTo>
                    <a:pt x="881" y="531"/>
                  </a:lnTo>
                  <a:lnTo>
                    <a:pt x="934" y="532"/>
                  </a:lnTo>
                  <a:lnTo>
                    <a:pt x="934" y="531"/>
                  </a:lnTo>
                  <a:close/>
                  <a:moveTo>
                    <a:pt x="131" y="529"/>
                  </a:moveTo>
                  <a:lnTo>
                    <a:pt x="77" y="529"/>
                  </a:lnTo>
                  <a:lnTo>
                    <a:pt x="130" y="530"/>
                  </a:lnTo>
                  <a:lnTo>
                    <a:pt x="131" y="529"/>
                  </a:lnTo>
                  <a:close/>
                  <a:moveTo>
                    <a:pt x="1029" y="284"/>
                  </a:moveTo>
                  <a:lnTo>
                    <a:pt x="897" y="284"/>
                  </a:lnTo>
                  <a:lnTo>
                    <a:pt x="912" y="334"/>
                  </a:lnTo>
                  <a:lnTo>
                    <a:pt x="966" y="334"/>
                  </a:lnTo>
                  <a:lnTo>
                    <a:pt x="923" y="364"/>
                  </a:lnTo>
                  <a:lnTo>
                    <a:pt x="939" y="414"/>
                  </a:lnTo>
                  <a:lnTo>
                    <a:pt x="1080" y="414"/>
                  </a:lnTo>
                  <a:lnTo>
                    <a:pt x="1078" y="403"/>
                  </a:lnTo>
                  <a:lnTo>
                    <a:pt x="1054" y="335"/>
                  </a:lnTo>
                  <a:lnTo>
                    <a:pt x="1029" y="284"/>
                  </a:lnTo>
                  <a:close/>
                  <a:moveTo>
                    <a:pt x="897" y="383"/>
                  </a:moveTo>
                  <a:lnTo>
                    <a:pt x="853" y="414"/>
                  </a:lnTo>
                  <a:lnTo>
                    <a:pt x="939" y="414"/>
                  </a:lnTo>
                  <a:lnTo>
                    <a:pt x="897" y="383"/>
                  </a:lnTo>
                  <a:close/>
                  <a:moveTo>
                    <a:pt x="1028" y="282"/>
                  </a:moveTo>
                  <a:lnTo>
                    <a:pt x="202" y="282"/>
                  </a:lnTo>
                  <a:lnTo>
                    <a:pt x="217" y="332"/>
                  </a:lnTo>
                  <a:lnTo>
                    <a:pt x="271" y="332"/>
                  </a:lnTo>
                  <a:lnTo>
                    <a:pt x="228" y="362"/>
                  </a:lnTo>
                  <a:lnTo>
                    <a:pt x="244" y="412"/>
                  </a:lnTo>
                  <a:lnTo>
                    <a:pt x="854" y="412"/>
                  </a:lnTo>
                  <a:lnTo>
                    <a:pt x="870" y="365"/>
                  </a:lnTo>
                  <a:lnTo>
                    <a:pt x="827" y="334"/>
                  </a:lnTo>
                  <a:lnTo>
                    <a:pt x="880" y="334"/>
                  </a:lnTo>
                  <a:lnTo>
                    <a:pt x="897" y="284"/>
                  </a:lnTo>
                  <a:lnTo>
                    <a:pt x="1029" y="284"/>
                  </a:lnTo>
                  <a:lnTo>
                    <a:pt x="1028" y="282"/>
                  </a:lnTo>
                  <a:close/>
                  <a:moveTo>
                    <a:pt x="202" y="381"/>
                  </a:moveTo>
                  <a:lnTo>
                    <a:pt x="158" y="412"/>
                  </a:lnTo>
                  <a:lnTo>
                    <a:pt x="244" y="412"/>
                  </a:lnTo>
                  <a:lnTo>
                    <a:pt x="202" y="381"/>
                  </a:lnTo>
                  <a:close/>
                  <a:moveTo>
                    <a:pt x="880" y="334"/>
                  </a:moveTo>
                  <a:lnTo>
                    <a:pt x="827" y="334"/>
                  </a:lnTo>
                  <a:lnTo>
                    <a:pt x="879" y="334"/>
                  </a:lnTo>
                  <a:lnTo>
                    <a:pt x="880" y="334"/>
                  </a:lnTo>
                  <a:close/>
                  <a:moveTo>
                    <a:pt x="185" y="332"/>
                  </a:moveTo>
                  <a:lnTo>
                    <a:pt x="131" y="332"/>
                  </a:lnTo>
                  <a:lnTo>
                    <a:pt x="184" y="332"/>
                  </a:lnTo>
                  <a:lnTo>
                    <a:pt x="185" y="332"/>
                  </a:lnTo>
                  <a:close/>
                  <a:moveTo>
                    <a:pt x="915" y="142"/>
                  </a:moveTo>
                  <a:lnTo>
                    <a:pt x="753" y="142"/>
                  </a:lnTo>
                  <a:lnTo>
                    <a:pt x="769" y="191"/>
                  </a:lnTo>
                  <a:lnTo>
                    <a:pt x="823" y="191"/>
                  </a:lnTo>
                  <a:lnTo>
                    <a:pt x="779" y="221"/>
                  </a:lnTo>
                  <a:lnTo>
                    <a:pt x="796" y="272"/>
                  </a:lnTo>
                  <a:lnTo>
                    <a:pt x="1022" y="272"/>
                  </a:lnTo>
                  <a:lnTo>
                    <a:pt x="983" y="214"/>
                  </a:lnTo>
                  <a:lnTo>
                    <a:pt x="937" y="161"/>
                  </a:lnTo>
                  <a:lnTo>
                    <a:pt x="915" y="142"/>
                  </a:lnTo>
                  <a:close/>
                  <a:moveTo>
                    <a:pt x="753" y="241"/>
                  </a:moveTo>
                  <a:lnTo>
                    <a:pt x="709" y="272"/>
                  </a:lnTo>
                  <a:lnTo>
                    <a:pt x="795" y="272"/>
                  </a:lnTo>
                  <a:lnTo>
                    <a:pt x="753" y="241"/>
                  </a:lnTo>
                  <a:close/>
                  <a:moveTo>
                    <a:pt x="486" y="140"/>
                  </a:moveTo>
                  <a:lnTo>
                    <a:pt x="351" y="140"/>
                  </a:lnTo>
                  <a:lnTo>
                    <a:pt x="367" y="189"/>
                  </a:lnTo>
                  <a:lnTo>
                    <a:pt x="421" y="189"/>
                  </a:lnTo>
                  <a:lnTo>
                    <a:pt x="378" y="219"/>
                  </a:lnTo>
                  <a:lnTo>
                    <a:pt x="394" y="270"/>
                  </a:lnTo>
                  <a:lnTo>
                    <a:pt x="710" y="270"/>
                  </a:lnTo>
                  <a:lnTo>
                    <a:pt x="726" y="223"/>
                  </a:lnTo>
                  <a:lnTo>
                    <a:pt x="719" y="217"/>
                  </a:lnTo>
                  <a:lnTo>
                    <a:pt x="594" y="217"/>
                  </a:lnTo>
                  <a:lnTo>
                    <a:pt x="508" y="217"/>
                  </a:lnTo>
                  <a:lnTo>
                    <a:pt x="525" y="168"/>
                  </a:lnTo>
                  <a:lnTo>
                    <a:pt x="486" y="140"/>
                  </a:lnTo>
                  <a:close/>
                  <a:moveTo>
                    <a:pt x="352" y="239"/>
                  </a:moveTo>
                  <a:lnTo>
                    <a:pt x="308" y="270"/>
                  </a:lnTo>
                  <a:lnTo>
                    <a:pt x="394" y="270"/>
                  </a:lnTo>
                  <a:lnTo>
                    <a:pt x="352" y="239"/>
                  </a:lnTo>
                  <a:close/>
                  <a:moveTo>
                    <a:pt x="843" y="87"/>
                  </a:moveTo>
                  <a:lnTo>
                    <a:pt x="551" y="87"/>
                  </a:lnTo>
                  <a:lnTo>
                    <a:pt x="567" y="136"/>
                  </a:lnTo>
                  <a:lnTo>
                    <a:pt x="621" y="136"/>
                  </a:lnTo>
                  <a:lnTo>
                    <a:pt x="578" y="166"/>
                  </a:lnTo>
                  <a:lnTo>
                    <a:pt x="594" y="217"/>
                  </a:lnTo>
                  <a:lnTo>
                    <a:pt x="719" y="217"/>
                  </a:lnTo>
                  <a:lnTo>
                    <a:pt x="683" y="191"/>
                  </a:lnTo>
                  <a:lnTo>
                    <a:pt x="736" y="191"/>
                  </a:lnTo>
                  <a:lnTo>
                    <a:pt x="753" y="142"/>
                  </a:lnTo>
                  <a:lnTo>
                    <a:pt x="915" y="142"/>
                  </a:lnTo>
                  <a:lnTo>
                    <a:pt x="884" y="115"/>
                  </a:lnTo>
                  <a:lnTo>
                    <a:pt x="843" y="87"/>
                  </a:lnTo>
                  <a:close/>
                  <a:moveTo>
                    <a:pt x="552" y="186"/>
                  </a:moveTo>
                  <a:lnTo>
                    <a:pt x="508" y="217"/>
                  </a:lnTo>
                  <a:lnTo>
                    <a:pt x="594" y="217"/>
                  </a:lnTo>
                  <a:lnTo>
                    <a:pt x="552" y="186"/>
                  </a:lnTo>
                  <a:close/>
                  <a:moveTo>
                    <a:pt x="736" y="191"/>
                  </a:moveTo>
                  <a:lnTo>
                    <a:pt x="683" y="191"/>
                  </a:lnTo>
                  <a:lnTo>
                    <a:pt x="736" y="192"/>
                  </a:lnTo>
                  <a:lnTo>
                    <a:pt x="736" y="191"/>
                  </a:lnTo>
                  <a:close/>
                  <a:moveTo>
                    <a:pt x="334" y="189"/>
                  </a:moveTo>
                  <a:lnTo>
                    <a:pt x="281" y="189"/>
                  </a:lnTo>
                  <a:lnTo>
                    <a:pt x="334" y="190"/>
                  </a:lnTo>
                  <a:lnTo>
                    <a:pt x="334" y="189"/>
                  </a:lnTo>
                  <a:close/>
                  <a:moveTo>
                    <a:pt x="534" y="136"/>
                  </a:moveTo>
                  <a:lnTo>
                    <a:pt x="481" y="136"/>
                  </a:lnTo>
                  <a:lnTo>
                    <a:pt x="534" y="137"/>
                  </a:lnTo>
                  <a:lnTo>
                    <a:pt x="534" y="136"/>
                  </a:lnTo>
                  <a:close/>
                </a:path>
              </a:pathLst>
            </a:custGeom>
            <a:solidFill>
              <a:srgbClr val="FEC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Y"/>
            </a:p>
          </p:txBody>
        </p:sp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id="{566FC4C3-FD12-4227-897E-1C2C3270C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8" y="224"/>
              <a:ext cx="36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5">
            <a:extLst>
              <a:ext uri="{FF2B5EF4-FFF2-40B4-BE49-F238E27FC236}">
                <a16:creationId xmlns:a16="http://schemas.microsoft.com/office/drawing/2014/main" id="{302110AB-AEB5-4F47-A62C-35C254B11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43" y="445461"/>
            <a:ext cx="84646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+mn-lt"/>
                <a:ea typeface="Arial" panose="020B0604020202020204" pitchFamily="34" charset="0"/>
              </a:rPr>
              <a:t>ΣΗΜΑΝΤΙΚΟ ΖΗΤΗΜΑ | </a:t>
            </a:r>
            <a:r>
              <a:rPr kumimoji="0" lang="el-GR" altLang="en-CY" sz="2400" b="1" i="0" u="none" strike="noStrike" cap="none" normalizeH="0" baseline="0" dirty="0">
                <a:ln>
                  <a:noFill/>
                </a:ln>
                <a:solidFill>
                  <a:srgbClr val="FEC357"/>
                </a:solidFill>
                <a:effectLst/>
                <a:latin typeface="+mn-lt"/>
                <a:ea typeface="Arial" panose="020B0604020202020204" pitchFamily="34" charset="0"/>
              </a:rPr>
              <a:t>Αύξηση και διαφοροποίηση της παραγωγής ναρκωτικών στην Ευρώπη</a:t>
            </a:r>
            <a:endParaRPr kumimoji="0" lang="el-GR" altLang="en-CY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B1200D-A66C-489A-83E3-E5CEA37D03C2}"/>
              </a:ext>
            </a:extLst>
          </p:cNvPr>
          <p:cNvSpPr txBox="1"/>
          <p:nvPr/>
        </p:nvSpPr>
        <p:spPr>
          <a:xfrm>
            <a:off x="924448" y="1465557"/>
            <a:ext cx="9475596" cy="3248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Παραδοσιακά</a:t>
            </a:r>
            <a:r>
              <a:rPr lang="en-CY" sz="1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νέα ναρκωτικά συνεχίζουν να παράγονται στην Ευρώπη για τις τοπικές και τις παγκόσμιες αγορές, ενώ οι αρχές επιβολής του νόμου εντοπίζουν περισσότερα εργαστήρια και εγκαταστάσεις παραγωγής. </a:t>
            </a: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αβολές στις τακτικές παραγωγής που εφαρμόζουν οι οργανωμένες εγκληματικές ομάδες αποτελούν έναν από τους λόγους στους οποίους βασίζεται αυτή η τάση, αλλά και η πρόσβαση σε φθηνότερες και νέες πρόδρομες χημικές ουσίες και σε εξοπλισμό επεξεργασίας. </a:t>
            </a: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παρα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γωγή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να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ρκωτικών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βα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σίζετ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 πλέον σε ένα πιο διαφοροποιημένο σύνολο χημικών ουσιών, ο έλεγχος των οποίων είναι δυσχερής τόσο βάσει της ευρωπαϊκής όσο και βάσει της διεθνούς νομοθεσίας, ενώ και η παρακολούθησή τους εγείρει πολλές προκλήσεις.</a:t>
            </a:r>
          </a:p>
        </p:txBody>
      </p:sp>
    </p:spTree>
    <p:extLst>
      <p:ext uri="{BB962C8B-B14F-4D97-AF65-F5344CB8AC3E}">
        <p14:creationId xmlns:p14="http://schemas.microsoft.com/office/powerpoint/2010/main" val="257923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AAF6546-B1FB-45AB-AF8C-EFBD4E92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30" y="19247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FC2005-D496-4DED-B8E7-3380A923BB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45719"/>
            <a:ext cx="117867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23FEFAE-D840-47A9-9A16-905AC6179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74256"/>
            <a:ext cx="90133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Y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</a:t>
            </a:r>
            <a:r>
              <a:rPr kumimoji="0" lang="el-GR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kumimoji="0" lang="en-CY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ΖΗΤΗΜΑ | </a:t>
            </a:r>
            <a:r>
              <a:rPr kumimoji="0" lang="en-CY" altLang="en-CY" sz="2400" b="1" i="0" u="none" strike="noStrike" cap="none" normalizeH="0" baseline="0" dirty="0">
                <a:ln>
                  <a:noFill/>
                </a:ln>
                <a:solidFill>
                  <a:srgbClr val="F5846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συνεχιζόμενη διαθεσιμότητα προϊόντων MDMA υψηλής δραστικότητας αναδεικνύει την ανάγκη για μεγαλύτερη ευαισθητοποίηση των χρηστών</a:t>
            </a:r>
            <a:endParaRPr kumimoji="0" lang="en-CY" altLang="en-CY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6293AE-93D6-427A-8482-5FF3E1D4BCF0}"/>
              </a:ext>
            </a:extLst>
          </p:cNvPr>
          <p:cNvSpPr>
            <a:spLocks/>
          </p:cNvSpPr>
          <p:nvPr/>
        </p:nvSpPr>
        <p:spPr bwMode="auto">
          <a:xfrm>
            <a:off x="9732959" y="290878"/>
            <a:ext cx="784860" cy="631190"/>
          </a:xfrm>
          <a:custGeom>
            <a:avLst/>
            <a:gdLst>
              <a:gd name="T0" fmla="+- 0 10292 9726"/>
              <a:gd name="T1" fmla="*/ T0 w 1236"/>
              <a:gd name="T2" fmla="+- 0 171 -53"/>
              <a:gd name="T3" fmla="*/ 171 h 994"/>
              <a:gd name="T4" fmla="+- 0 10140 9726"/>
              <a:gd name="T5" fmla="*/ T4 w 1236"/>
              <a:gd name="T6" fmla="+- 0 189 -53"/>
              <a:gd name="T7" fmla="*/ 189 h 994"/>
              <a:gd name="T8" fmla="+- 0 10058 9726"/>
              <a:gd name="T9" fmla="*/ T8 w 1236"/>
              <a:gd name="T10" fmla="+- 0 195 -53"/>
              <a:gd name="T11" fmla="*/ 195 h 994"/>
              <a:gd name="T12" fmla="+- 0 9954 9726"/>
              <a:gd name="T13" fmla="*/ T12 w 1236"/>
              <a:gd name="T14" fmla="+- 0 150 -53"/>
              <a:gd name="T15" fmla="*/ 150 h 994"/>
              <a:gd name="T16" fmla="+- 0 9865 9726"/>
              <a:gd name="T17" fmla="*/ T16 w 1236"/>
              <a:gd name="T18" fmla="+- 0 213 -53"/>
              <a:gd name="T19" fmla="*/ 213 h 994"/>
              <a:gd name="T20" fmla="+- 0 9968 9726"/>
              <a:gd name="T21" fmla="*/ T20 w 1236"/>
              <a:gd name="T22" fmla="+- 0 433 -53"/>
              <a:gd name="T23" fmla="*/ 433 h 994"/>
              <a:gd name="T24" fmla="+- 0 10139 9726"/>
              <a:gd name="T25" fmla="*/ T24 w 1236"/>
              <a:gd name="T26" fmla="+- 0 506 -53"/>
              <a:gd name="T27" fmla="*/ 506 h 994"/>
              <a:gd name="T28" fmla="+- 0 10259 9726"/>
              <a:gd name="T29" fmla="*/ T28 w 1236"/>
              <a:gd name="T30" fmla="+- 0 341 -53"/>
              <a:gd name="T31" fmla="*/ 341 h 994"/>
              <a:gd name="T32" fmla="+- 0 10445 9726"/>
              <a:gd name="T33" fmla="*/ T32 w 1236"/>
              <a:gd name="T34" fmla="+- 0 194 -53"/>
              <a:gd name="T35" fmla="*/ 194 h 994"/>
              <a:gd name="T36" fmla="+- 0 10312 9726"/>
              <a:gd name="T37" fmla="*/ T36 w 1236"/>
              <a:gd name="T38" fmla="+- 0 16 -53"/>
              <a:gd name="T39" fmla="*/ 16 h 994"/>
              <a:gd name="T40" fmla="+- 0 10022 9726"/>
              <a:gd name="T41" fmla="*/ T40 w 1236"/>
              <a:gd name="T42" fmla="+- 0 -46 -53"/>
              <a:gd name="T43" fmla="*/ -46 h 994"/>
              <a:gd name="T44" fmla="+- 0 9789 9726"/>
              <a:gd name="T45" fmla="*/ T44 w 1236"/>
              <a:gd name="T46" fmla="+- 0 110 -53"/>
              <a:gd name="T47" fmla="*/ 110 h 994"/>
              <a:gd name="T48" fmla="+- 0 9734 9726"/>
              <a:gd name="T49" fmla="*/ T48 w 1236"/>
              <a:gd name="T50" fmla="+- 0 392 -53"/>
              <a:gd name="T51" fmla="*/ 392 h 994"/>
              <a:gd name="T52" fmla="+- 0 9889 9726"/>
              <a:gd name="T53" fmla="*/ T52 w 1236"/>
              <a:gd name="T54" fmla="+- 0 624 -53"/>
              <a:gd name="T55" fmla="*/ 624 h 994"/>
              <a:gd name="T56" fmla="+- 0 10123 9726"/>
              <a:gd name="T57" fmla="*/ T56 w 1236"/>
              <a:gd name="T58" fmla="+- 0 686 -53"/>
              <a:gd name="T59" fmla="*/ 686 h 994"/>
              <a:gd name="T60" fmla="+- 0 10195 9726"/>
              <a:gd name="T61" fmla="*/ T60 w 1236"/>
              <a:gd name="T62" fmla="+- 0 647 -53"/>
              <a:gd name="T63" fmla="*/ 647 h 994"/>
              <a:gd name="T64" fmla="+- 0 10187 9726"/>
              <a:gd name="T65" fmla="*/ T64 w 1236"/>
              <a:gd name="T66" fmla="+- 0 570 -53"/>
              <a:gd name="T67" fmla="*/ 570 h 994"/>
              <a:gd name="T68" fmla="+- 0 10190 9726"/>
              <a:gd name="T69" fmla="*/ T68 w 1236"/>
              <a:gd name="T70" fmla="+- 0 522 -53"/>
              <a:gd name="T71" fmla="*/ 522 h 994"/>
              <a:gd name="T72" fmla="+- 0 10094 9726"/>
              <a:gd name="T73" fmla="*/ T72 w 1236"/>
              <a:gd name="T74" fmla="+- 0 583 -53"/>
              <a:gd name="T75" fmla="*/ 583 h 994"/>
              <a:gd name="T76" fmla="+- 0 9847 9726"/>
              <a:gd name="T77" fmla="*/ T76 w 1236"/>
              <a:gd name="T78" fmla="+- 0 365 -53"/>
              <a:gd name="T79" fmla="*/ 365 h 994"/>
              <a:gd name="T80" fmla="+- 0 9862 9726"/>
              <a:gd name="T81" fmla="*/ T80 w 1236"/>
              <a:gd name="T82" fmla="+- 0 144 -53"/>
              <a:gd name="T83" fmla="*/ 144 h 994"/>
              <a:gd name="T84" fmla="+- 0 10061 9726"/>
              <a:gd name="T85" fmla="*/ T84 w 1236"/>
              <a:gd name="T86" fmla="+- 0 137 -53"/>
              <a:gd name="T87" fmla="*/ 137 h 994"/>
              <a:gd name="T88" fmla="+- 0 10225 9726"/>
              <a:gd name="T89" fmla="*/ T88 w 1236"/>
              <a:gd name="T90" fmla="+- 0 105 -53"/>
              <a:gd name="T91" fmla="*/ 105 h 994"/>
              <a:gd name="T92" fmla="+- 0 10343 9726"/>
              <a:gd name="T93" fmla="*/ T92 w 1236"/>
              <a:gd name="T94" fmla="+- 0 157 -53"/>
              <a:gd name="T95" fmla="*/ 157 h 994"/>
              <a:gd name="T96" fmla="+- 0 10412 9726"/>
              <a:gd name="T97" fmla="*/ T96 w 1236"/>
              <a:gd name="T98" fmla="+- 0 208 -53"/>
              <a:gd name="T99" fmla="*/ 208 h 994"/>
              <a:gd name="T100" fmla="+- 0 10956 9726"/>
              <a:gd name="T101" fmla="*/ T100 w 1236"/>
              <a:gd name="T102" fmla="+- 0 510 -53"/>
              <a:gd name="T103" fmla="*/ 510 h 994"/>
              <a:gd name="T104" fmla="+- 0 10899 9726"/>
              <a:gd name="T105" fmla="*/ T104 w 1236"/>
              <a:gd name="T106" fmla="+- 0 363 -53"/>
              <a:gd name="T107" fmla="*/ 363 h 994"/>
              <a:gd name="T108" fmla="+- 0 10767 9726"/>
              <a:gd name="T109" fmla="*/ T108 w 1236"/>
              <a:gd name="T110" fmla="+- 0 656 -53"/>
              <a:gd name="T111" fmla="*/ 656 h 994"/>
              <a:gd name="T112" fmla="+- 0 10646 9726"/>
              <a:gd name="T113" fmla="*/ T112 w 1236"/>
              <a:gd name="T114" fmla="+- 0 774 -53"/>
              <a:gd name="T115" fmla="*/ 774 h 994"/>
              <a:gd name="T116" fmla="+- 0 10452 9726"/>
              <a:gd name="T117" fmla="*/ T116 w 1236"/>
              <a:gd name="T118" fmla="+- 0 723 -53"/>
              <a:gd name="T119" fmla="*/ 723 h 994"/>
              <a:gd name="T120" fmla="+- 0 10425 9726"/>
              <a:gd name="T121" fmla="*/ T120 w 1236"/>
              <a:gd name="T122" fmla="+- 0 651 -53"/>
              <a:gd name="T123" fmla="*/ 651 h 994"/>
              <a:gd name="T124" fmla="+- 0 10463 9726"/>
              <a:gd name="T125" fmla="*/ T124 w 1236"/>
              <a:gd name="T126" fmla="+- 0 647 -53"/>
              <a:gd name="T127" fmla="*/ 647 h 994"/>
              <a:gd name="T128" fmla="+- 0 10554 9726"/>
              <a:gd name="T129" fmla="*/ T128 w 1236"/>
              <a:gd name="T130" fmla="+- 0 724 -53"/>
              <a:gd name="T131" fmla="*/ 724 h 994"/>
              <a:gd name="T132" fmla="+- 0 10695 9726"/>
              <a:gd name="T133" fmla="*/ T132 w 1236"/>
              <a:gd name="T134" fmla="+- 0 680 -53"/>
              <a:gd name="T135" fmla="*/ 680 h 994"/>
              <a:gd name="T136" fmla="+- 0 10730 9726"/>
              <a:gd name="T137" fmla="*/ T136 w 1236"/>
              <a:gd name="T138" fmla="+- 0 631 -53"/>
              <a:gd name="T139" fmla="*/ 631 h 994"/>
              <a:gd name="T140" fmla="+- 0 10765 9726"/>
              <a:gd name="T141" fmla="*/ T140 w 1236"/>
              <a:gd name="T142" fmla="+- 0 646 -53"/>
              <a:gd name="T143" fmla="*/ 646 h 994"/>
              <a:gd name="T144" fmla="+- 0 10762 9726"/>
              <a:gd name="T145" fmla="*/ T144 w 1236"/>
              <a:gd name="T146" fmla="+- 0 468 -53"/>
              <a:gd name="T147" fmla="*/ 468 h 994"/>
              <a:gd name="T148" fmla="+- 0 10720 9726"/>
              <a:gd name="T149" fmla="*/ T148 w 1236"/>
              <a:gd name="T150" fmla="+- 0 510 -53"/>
              <a:gd name="T151" fmla="*/ 510 h 994"/>
              <a:gd name="T152" fmla="+- 0 10678 9726"/>
              <a:gd name="T153" fmla="*/ T152 w 1236"/>
              <a:gd name="T154" fmla="+- 0 468 -53"/>
              <a:gd name="T155" fmla="*/ 468 h 994"/>
              <a:gd name="T156" fmla="+- 0 10720 9726"/>
              <a:gd name="T157" fmla="*/ T156 w 1236"/>
              <a:gd name="T158" fmla="+- 0 426 -53"/>
              <a:gd name="T159" fmla="*/ 426 h 994"/>
              <a:gd name="T160" fmla="+- 0 10762 9726"/>
              <a:gd name="T161" fmla="*/ T160 w 1236"/>
              <a:gd name="T162" fmla="+- 0 468 -53"/>
              <a:gd name="T163" fmla="*/ 468 h 994"/>
              <a:gd name="T164" fmla="+- 0 10592 9726"/>
              <a:gd name="T165" fmla="*/ T164 w 1236"/>
              <a:gd name="T166" fmla="+- 0 200 -53"/>
              <a:gd name="T167" fmla="*/ 200 h 994"/>
              <a:gd name="T168" fmla="+- 0 10505 9726"/>
              <a:gd name="T169" fmla="*/ T168 w 1236"/>
              <a:gd name="T170" fmla="+- 0 484 -53"/>
              <a:gd name="T171" fmla="*/ 484 h 994"/>
              <a:gd name="T172" fmla="+- 0 10450 9726"/>
              <a:gd name="T173" fmla="*/ T172 w 1236"/>
              <a:gd name="T174" fmla="+- 0 507 -53"/>
              <a:gd name="T175" fmla="*/ 507 h 994"/>
              <a:gd name="T176" fmla="+- 0 10428 9726"/>
              <a:gd name="T177" fmla="*/ T176 w 1236"/>
              <a:gd name="T178" fmla="+- 0 452 -53"/>
              <a:gd name="T179" fmla="*/ 452 h 994"/>
              <a:gd name="T180" fmla="+- 0 10483 9726"/>
              <a:gd name="T181" fmla="*/ T180 w 1236"/>
              <a:gd name="T182" fmla="+- 0 429 -53"/>
              <a:gd name="T183" fmla="*/ 429 h 994"/>
              <a:gd name="T184" fmla="+- 0 10509 9726"/>
              <a:gd name="T185" fmla="*/ T184 w 1236"/>
              <a:gd name="T186" fmla="+- 0 210 -53"/>
              <a:gd name="T187" fmla="*/ 210 h 994"/>
              <a:gd name="T188" fmla="+- 0 10285 9726"/>
              <a:gd name="T189" fmla="*/ T188 w 1236"/>
              <a:gd name="T190" fmla="+- 0 363 -53"/>
              <a:gd name="T191" fmla="*/ 363 h 994"/>
              <a:gd name="T192" fmla="+- 0 10229 9726"/>
              <a:gd name="T193" fmla="*/ T192 w 1236"/>
              <a:gd name="T194" fmla="+- 0 645 -53"/>
              <a:gd name="T195" fmla="*/ 645 h 994"/>
              <a:gd name="T196" fmla="+- 0 10385 9726"/>
              <a:gd name="T197" fmla="*/ T196 w 1236"/>
              <a:gd name="T198" fmla="+- 0 877 -53"/>
              <a:gd name="T199" fmla="*/ 877 h 994"/>
              <a:gd name="T200" fmla="+- 0 10666 9726"/>
              <a:gd name="T201" fmla="*/ T200 w 1236"/>
              <a:gd name="T202" fmla="+- 0 933 -53"/>
              <a:gd name="T203" fmla="*/ 933 h 994"/>
              <a:gd name="T204" fmla="+- 0 10894 9726"/>
              <a:gd name="T205" fmla="*/ T204 w 1236"/>
              <a:gd name="T206" fmla="+- 0 783 -53"/>
              <a:gd name="T207" fmla="*/ 783 h 994"/>
              <a:gd name="T208" fmla="+- 0 10956 9726"/>
              <a:gd name="T209" fmla="*/ T208 w 1236"/>
              <a:gd name="T210" fmla="+- 0 629 -53"/>
              <a:gd name="T211" fmla="*/ 629 h 99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1236" h="994">
                <a:moveTo>
                  <a:pt x="614" y="307"/>
                </a:moveTo>
                <a:lnTo>
                  <a:pt x="606" y="275"/>
                </a:lnTo>
                <a:lnTo>
                  <a:pt x="590" y="246"/>
                </a:lnTo>
                <a:lnTo>
                  <a:pt x="566" y="224"/>
                </a:lnTo>
                <a:lnTo>
                  <a:pt x="536" y="208"/>
                </a:lnTo>
                <a:lnTo>
                  <a:pt x="491" y="203"/>
                </a:lnTo>
                <a:lnTo>
                  <a:pt x="449" y="215"/>
                </a:lnTo>
                <a:lnTo>
                  <a:pt x="414" y="242"/>
                </a:lnTo>
                <a:lnTo>
                  <a:pt x="391" y="281"/>
                </a:lnTo>
                <a:lnTo>
                  <a:pt x="370" y="342"/>
                </a:lnTo>
                <a:lnTo>
                  <a:pt x="349" y="281"/>
                </a:lnTo>
                <a:lnTo>
                  <a:pt x="332" y="248"/>
                </a:lnTo>
                <a:lnTo>
                  <a:pt x="306" y="224"/>
                </a:lnTo>
                <a:lnTo>
                  <a:pt x="275" y="208"/>
                </a:lnTo>
                <a:lnTo>
                  <a:pt x="240" y="203"/>
                </a:lnTo>
                <a:lnTo>
                  <a:pt x="228" y="203"/>
                </a:lnTo>
                <a:lnTo>
                  <a:pt x="217" y="205"/>
                </a:lnTo>
                <a:lnTo>
                  <a:pt x="205" y="208"/>
                </a:lnTo>
                <a:lnTo>
                  <a:pt x="166" y="231"/>
                </a:lnTo>
                <a:lnTo>
                  <a:pt x="139" y="266"/>
                </a:lnTo>
                <a:lnTo>
                  <a:pt x="126" y="308"/>
                </a:lnTo>
                <a:lnTo>
                  <a:pt x="132" y="354"/>
                </a:lnTo>
                <a:lnTo>
                  <a:pt x="171" y="412"/>
                </a:lnTo>
                <a:lnTo>
                  <a:pt x="242" y="486"/>
                </a:lnTo>
                <a:lnTo>
                  <a:pt x="317" y="554"/>
                </a:lnTo>
                <a:lnTo>
                  <a:pt x="368" y="591"/>
                </a:lnTo>
                <a:lnTo>
                  <a:pt x="386" y="579"/>
                </a:lnTo>
                <a:lnTo>
                  <a:pt x="413" y="559"/>
                </a:lnTo>
                <a:lnTo>
                  <a:pt x="445" y="532"/>
                </a:lnTo>
                <a:lnTo>
                  <a:pt x="480" y="501"/>
                </a:lnTo>
                <a:lnTo>
                  <a:pt x="503" y="445"/>
                </a:lnTo>
                <a:lnTo>
                  <a:pt x="533" y="394"/>
                </a:lnTo>
                <a:lnTo>
                  <a:pt x="570" y="347"/>
                </a:lnTo>
                <a:lnTo>
                  <a:pt x="577" y="342"/>
                </a:lnTo>
                <a:lnTo>
                  <a:pt x="614" y="307"/>
                </a:lnTo>
                <a:moveTo>
                  <a:pt x="719" y="247"/>
                </a:moveTo>
                <a:lnTo>
                  <a:pt x="687" y="178"/>
                </a:lnTo>
                <a:lnTo>
                  <a:pt x="671" y="158"/>
                </a:lnTo>
                <a:lnTo>
                  <a:pt x="642" y="119"/>
                </a:lnTo>
                <a:lnTo>
                  <a:pt x="586" y="69"/>
                </a:lnTo>
                <a:lnTo>
                  <a:pt x="521" y="32"/>
                </a:lnTo>
                <a:lnTo>
                  <a:pt x="448" y="8"/>
                </a:lnTo>
                <a:lnTo>
                  <a:pt x="370" y="0"/>
                </a:lnTo>
                <a:lnTo>
                  <a:pt x="296" y="7"/>
                </a:lnTo>
                <a:lnTo>
                  <a:pt x="226" y="29"/>
                </a:lnTo>
                <a:lnTo>
                  <a:pt x="163" y="63"/>
                </a:lnTo>
                <a:lnTo>
                  <a:pt x="109" y="108"/>
                </a:lnTo>
                <a:lnTo>
                  <a:pt x="63" y="163"/>
                </a:lnTo>
                <a:lnTo>
                  <a:pt x="29" y="226"/>
                </a:lnTo>
                <a:lnTo>
                  <a:pt x="8" y="295"/>
                </a:lnTo>
                <a:lnTo>
                  <a:pt x="0" y="370"/>
                </a:lnTo>
                <a:lnTo>
                  <a:pt x="8" y="445"/>
                </a:lnTo>
                <a:lnTo>
                  <a:pt x="29" y="514"/>
                </a:lnTo>
                <a:lnTo>
                  <a:pt x="63" y="577"/>
                </a:lnTo>
                <a:lnTo>
                  <a:pt x="109" y="632"/>
                </a:lnTo>
                <a:lnTo>
                  <a:pt x="163" y="677"/>
                </a:lnTo>
                <a:lnTo>
                  <a:pt x="226" y="711"/>
                </a:lnTo>
                <a:lnTo>
                  <a:pt x="296" y="733"/>
                </a:lnTo>
                <a:lnTo>
                  <a:pt x="370" y="740"/>
                </a:lnTo>
                <a:lnTo>
                  <a:pt x="397" y="739"/>
                </a:lnTo>
                <a:lnTo>
                  <a:pt x="424" y="736"/>
                </a:lnTo>
                <a:lnTo>
                  <a:pt x="450" y="732"/>
                </a:lnTo>
                <a:lnTo>
                  <a:pt x="475" y="725"/>
                </a:lnTo>
                <a:lnTo>
                  <a:pt x="469" y="700"/>
                </a:lnTo>
                <a:lnTo>
                  <a:pt x="465" y="675"/>
                </a:lnTo>
                <a:lnTo>
                  <a:pt x="462" y="649"/>
                </a:lnTo>
                <a:lnTo>
                  <a:pt x="462" y="636"/>
                </a:lnTo>
                <a:lnTo>
                  <a:pt x="461" y="623"/>
                </a:lnTo>
                <a:lnTo>
                  <a:pt x="461" y="611"/>
                </a:lnTo>
                <a:lnTo>
                  <a:pt x="462" y="599"/>
                </a:lnTo>
                <a:lnTo>
                  <a:pt x="463" y="587"/>
                </a:lnTo>
                <a:lnTo>
                  <a:pt x="464" y="575"/>
                </a:lnTo>
                <a:lnTo>
                  <a:pt x="433" y="600"/>
                </a:lnTo>
                <a:lnTo>
                  <a:pt x="406" y="619"/>
                </a:lnTo>
                <a:lnTo>
                  <a:pt x="383" y="632"/>
                </a:lnTo>
                <a:lnTo>
                  <a:pt x="368" y="636"/>
                </a:lnTo>
                <a:lnTo>
                  <a:pt x="321" y="614"/>
                </a:lnTo>
                <a:lnTo>
                  <a:pt x="253" y="558"/>
                </a:lnTo>
                <a:lnTo>
                  <a:pt x="181" y="487"/>
                </a:lnTo>
                <a:lnTo>
                  <a:pt x="121" y="418"/>
                </a:lnTo>
                <a:lnTo>
                  <a:pt x="89" y="367"/>
                </a:lnTo>
                <a:lnTo>
                  <a:pt x="82" y="304"/>
                </a:lnTo>
                <a:lnTo>
                  <a:pt x="99" y="245"/>
                </a:lnTo>
                <a:lnTo>
                  <a:pt x="136" y="197"/>
                </a:lnTo>
                <a:lnTo>
                  <a:pt x="191" y="166"/>
                </a:lnTo>
                <a:lnTo>
                  <a:pt x="242" y="158"/>
                </a:lnTo>
                <a:lnTo>
                  <a:pt x="291" y="167"/>
                </a:lnTo>
                <a:lnTo>
                  <a:pt x="335" y="190"/>
                </a:lnTo>
                <a:lnTo>
                  <a:pt x="370" y="225"/>
                </a:lnTo>
                <a:lnTo>
                  <a:pt x="406" y="190"/>
                </a:lnTo>
                <a:lnTo>
                  <a:pt x="450" y="167"/>
                </a:lnTo>
                <a:lnTo>
                  <a:pt x="499" y="158"/>
                </a:lnTo>
                <a:lnTo>
                  <a:pt x="549" y="166"/>
                </a:lnTo>
                <a:lnTo>
                  <a:pt x="587" y="184"/>
                </a:lnTo>
                <a:lnTo>
                  <a:pt x="617" y="210"/>
                </a:lnTo>
                <a:lnTo>
                  <a:pt x="640" y="242"/>
                </a:lnTo>
                <a:lnTo>
                  <a:pt x="654" y="279"/>
                </a:lnTo>
                <a:lnTo>
                  <a:pt x="670" y="270"/>
                </a:lnTo>
                <a:lnTo>
                  <a:pt x="686" y="261"/>
                </a:lnTo>
                <a:lnTo>
                  <a:pt x="702" y="254"/>
                </a:lnTo>
                <a:lnTo>
                  <a:pt x="719" y="247"/>
                </a:lnTo>
                <a:moveTo>
                  <a:pt x="1236" y="623"/>
                </a:moveTo>
                <a:lnTo>
                  <a:pt x="1230" y="563"/>
                </a:lnTo>
                <a:lnTo>
                  <a:pt x="1229" y="549"/>
                </a:lnTo>
                <a:lnTo>
                  <a:pt x="1207" y="479"/>
                </a:lnTo>
                <a:lnTo>
                  <a:pt x="1173" y="416"/>
                </a:lnTo>
                <a:lnTo>
                  <a:pt x="1128" y="361"/>
                </a:lnTo>
                <a:lnTo>
                  <a:pt x="1073" y="316"/>
                </a:lnTo>
                <a:lnTo>
                  <a:pt x="1041" y="299"/>
                </a:lnTo>
                <a:lnTo>
                  <a:pt x="1041" y="709"/>
                </a:lnTo>
                <a:lnTo>
                  <a:pt x="1039" y="720"/>
                </a:lnTo>
                <a:lnTo>
                  <a:pt x="1010" y="768"/>
                </a:lnTo>
                <a:lnTo>
                  <a:pt x="969" y="804"/>
                </a:lnTo>
                <a:lnTo>
                  <a:pt x="920" y="827"/>
                </a:lnTo>
                <a:lnTo>
                  <a:pt x="864" y="836"/>
                </a:lnTo>
                <a:lnTo>
                  <a:pt x="813" y="829"/>
                </a:lnTo>
                <a:lnTo>
                  <a:pt x="766" y="808"/>
                </a:lnTo>
                <a:lnTo>
                  <a:pt x="726" y="776"/>
                </a:lnTo>
                <a:lnTo>
                  <a:pt x="696" y="734"/>
                </a:lnTo>
                <a:lnTo>
                  <a:pt x="693" y="723"/>
                </a:lnTo>
                <a:lnTo>
                  <a:pt x="694" y="713"/>
                </a:lnTo>
                <a:lnTo>
                  <a:pt x="699" y="704"/>
                </a:lnTo>
                <a:lnTo>
                  <a:pt x="708" y="697"/>
                </a:lnTo>
                <a:lnTo>
                  <a:pt x="718" y="694"/>
                </a:lnTo>
                <a:lnTo>
                  <a:pt x="728" y="695"/>
                </a:lnTo>
                <a:lnTo>
                  <a:pt x="737" y="700"/>
                </a:lnTo>
                <a:lnTo>
                  <a:pt x="744" y="709"/>
                </a:lnTo>
                <a:lnTo>
                  <a:pt x="766" y="739"/>
                </a:lnTo>
                <a:lnTo>
                  <a:pt x="794" y="762"/>
                </a:lnTo>
                <a:lnTo>
                  <a:pt x="828" y="777"/>
                </a:lnTo>
                <a:lnTo>
                  <a:pt x="864" y="782"/>
                </a:lnTo>
                <a:lnTo>
                  <a:pt x="904" y="776"/>
                </a:lnTo>
                <a:lnTo>
                  <a:pt x="939" y="759"/>
                </a:lnTo>
                <a:lnTo>
                  <a:pt x="969" y="733"/>
                </a:lnTo>
                <a:lnTo>
                  <a:pt x="989" y="699"/>
                </a:lnTo>
                <a:lnTo>
                  <a:pt x="993" y="694"/>
                </a:lnTo>
                <a:lnTo>
                  <a:pt x="996" y="690"/>
                </a:lnTo>
                <a:lnTo>
                  <a:pt x="1004" y="684"/>
                </a:lnTo>
                <a:lnTo>
                  <a:pt x="1014" y="682"/>
                </a:lnTo>
                <a:lnTo>
                  <a:pt x="1025" y="684"/>
                </a:lnTo>
                <a:lnTo>
                  <a:pt x="1034" y="690"/>
                </a:lnTo>
                <a:lnTo>
                  <a:pt x="1039" y="699"/>
                </a:lnTo>
                <a:lnTo>
                  <a:pt x="1041" y="709"/>
                </a:lnTo>
                <a:lnTo>
                  <a:pt x="1041" y="299"/>
                </a:lnTo>
                <a:lnTo>
                  <a:pt x="1036" y="296"/>
                </a:lnTo>
                <a:lnTo>
                  <a:pt x="1036" y="521"/>
                </a:lnTo>
                <a:lnTo>
                  <a:pt x="1033" y="537"/>
                </a:lnTo>
                <a:lnTo>
                  <a:pt x="1024" y="551"/>
                </a:lnTo>
                <a:lnTo>
                  <a:pt x="1010" y="560"/>
                </a:lnTo>
                <a:lnTo>
                  <a:pt x="994" y="563"/>
                </a:lnTo>
                <a:lnTo>
                  <a:pt x="978" y="560"/>
                </a:lnTo>
                <a:lnTo>
                  <a:pt x="964" y="551"/>
                </a:lnTo>
                <a:lnTo>
                  <a:pt x="955" y="537"/>
                </a:lnTo>
                <a:lnTo>
                  <a:pt x="952" y="521"/>
                </a:lnTo>
                <a:lnTo>
                  <a:pt x="955" y="505"/>
                </a:lnTo>
                <a:lnTo>
                  <a:pt x="964" y="491"/>
                </a:lnTo>
                <a:lnTo>
                  <a:pt x="978" y="482"/>
                </a:lnTo>
                <a:lnTo>
                  <a:pt x="994" y="479"/>
                </a:lnTo>
                <a:lnTo>
                  <a:pt x="1010" y="482"/>
                </a:lnTo>
                <a:lnTo>
                  <a:pt x="1024" y="491"/>
                </a:lnTo>
                <a:lnTo>
                  <a:pt x="1033" y="505"/>
                </a:lnTo>
                <a:lnTo>
                  <a:pt x="1036" y="521"/>
                </a:lnTo>
                <a:lnTo>
                  <a:pt x="1036" y="296"/>
                </a:lnTo>
                <a:lnTo>
                  <a:pt x="1010" y="282"/>
                </a:lnTo>
                <a:lnTo>
                  <a:pt x="940" y="260"/>
                </a:lnTo>
                <a:lnTo>
                  <a:pt x="866" y="253"/>
                </a:lnTo>
                <a:lnTo>
                  <a:pt x="791" y="260"/>
                </a:lnTo>
                <a:lnTo>
                  <a:pt x="783" y="263"/>
                </a:lnTo>
                <a:lnTo>
                  <a:pt x="783" y="521"/>
                </a:lnTo>
                <a:lnTo>
                  <a:pt x="779" y="537"/>
                </a:lnTo>
                <a:lnTo>
                  <a:pt x="770" y="551"/>
                </a:lnTo>
                <a:lnTo>
                  <a:pt x="757" y="560"/>
                </a:lnTo>
                <a:lnTo>
                  <a:pt x="741" y="563"/>
                </a:lnTo>
                <a:lnTo>
                  <a:pt x="724" y="560"/>
                </a:lnTo>
                <a:lnTo>
                  <a:pt x="711" y="551"/>
                </a:lnTo>
                <a:lnTo>
                  <a:pt x="702" y="537"/>
                </a:lnTo>
                <a:lnTo>
                  <a:pt x="699" y="521"/>
                </a:lnTo>
                <a:lnTo>
                  <a:pt x="702" y="505"/>
                </a:lnTo>
                <a:lnTo>
                  <a:pt x="711" y="491"/>
                </a:lnTo>
                <a:lnTo>
                  <a:pt x="724" y="482"/>
                </a:lnTo>
                <a:lnTo>
                  <a:pt x="741" y="479"/>
                </a:lnTo>
                <a:lnTo>
                  <a:pt x="757" y="482"/>
                </a:lnTo>
                <a:lnTo>
                  <a:pt x="770" y="491"/>
                </a:lnTo>
                <a:lnTo>
                  <a:pt x="779" y="505"/>
                </a:lnTo>
                <a:lnTo>
                  <a:pt x="783" y="521"/>
                </a:lnTo>
                <a:lnTo>
                  <a:pt x="783" y="263"/>
                </a:lnTo>
                <a:lnTo>
                  <a:pt x="722" y="282"/>
                </a:lnTo>
                <a:lnTo>
                  <a:pt x="659" y="316"/>
                </a:lnTo>
                <a:lnTo>
                  <a:pt x="604" y="361"/>
                </a:lnTo>
                <a:lnTo>
                  <a:pt x="559" y="416"/>
                </a:lnTo>
                <a:lnTo>
                  <a:pt x="525" y="479"/>
                </a:lnTo>
                <a:lnTo>
                  <a:pt x="503" y="549"/>
                </a:lnTo>
                <a:lnTo>
                  <a:pt x="496" y="623"/>
                </a:lnTo>
                <a:lnTo>
                  <a:pt x="503" y="698"/>
                </a:lnTo>
                <a:lnTo>
                  <a:pt x="525" y="767"/>
                </a:lnTo>
                <a:lnTo>
                  <a:pt x="559" y="830"/>
                </a:lnTo>
                <a:lnTo>
                  <a:pt x="604" y="885"/>
                </a:lnTo>
                <a:lnTo>
                  <a:pt x="659" y="930"/>
                </a:lnTo>
                <a:lnTo>
                  <a:pt x="722" y="964"/>
                </a:lnTo>
                <a:lnTo>
                  <a:pt x="791" y="986"/>
                </a:lnTo>
                <a:lnTo>
                  <a:pt x="866" y="993"/>
                </a:lnTo>
                <a:lnTo>
                  <a:pt x="940" y="986"/>
                </a:lnTo>
                <a:lnTo>
                  <a:pt x="1010" y="964"/>
                </a:lnTo>
                <a:lnTo>
                  <a:pt x="1073" y="930"/>
                </a:lnTo>
                <a:lnTo>
                  <a:pt x="1128" y="885"/>
                </a:lnTo>
                <a:lnTo>
                  <a:pt x="1168" y="836"/>
                </a:lnTo>
                <a:lnTo>
                  <a:pt x="1173" y="830"/>
                </a:lnTo>
                <a:lnTo>
                  <a:pt x="1207" y="767"/>
                </a:lnTo>
                <a:lnTo>
                  <a:pt x="1229" y="698"/>
                </a:lnTo>
                <a:lnTo>
                  <a:pt x="1230" y="682"/>
                </a:lnTo>
                <a:lnTo>
                  <a:pt x="1236" y="623"/>
                </a:lnTo>
              </a:path>
            </a:pathLst>
          </a:custGeom>
          <a:solidFill>
            <a:srgbClr val="F584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CY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0BEA8-E27E-429D-8830-952DF7C13215}"/>
              </a:ext>
            </a:extLst>
          </p:cNvPr>
          <p:cNvSpPr txBox="1"/>
          <p:nvPr/>
        </p:nvSpPr>
        <p:spPr>
          <a:xfrm>
            <a:off x="894303" y="1736799"/>
            <a:ext cx="8774722" cy="333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μέση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εριεκτικότητ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 της ναρκωτικής ουσίας στα δισκία MDMA είναι πλέον υψηλότερη από οποτεδήποτε άλλοτε.</a:t>
            </a: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τις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42 π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όλεις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οπ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οίες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αθέτουν στοιχεία για το 2018 και το 2019 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την έρευνα ανάλυσης αστικών λυμάτων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α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νέφερ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αύξηση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MDMA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 το έκτο πιο διαδεδομένο ναρκωτικό που καταγράφεται στα επείγοντα περιστατικά που παρακολούθησε το Euro-DEN Plus σε επιλεγμένα νοσοκομεία το 2018</a:t>
            </a: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ανα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φερθείσες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κατα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σχέσεις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σκόνης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MDMA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Ευρω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παϊκή Ένωση αυξήθηκαν από 1,7 τόνους το 2017 σε 2,2 τόνους το 2018.</a:t>
            </a:r>
          </a:p>
        </p:txBody>
      </p:sp>
    </p:spTree>
    <p:extLst>
      <p:ext uri="{BB962C8B-B14F-4D97-AF65-F5344CB8AC3E}">
        <p14:creationId xmlns:p14="http://schemas.microsoft.com/office/powerpoint/2010/main" val="380276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AAF6546-B1FB-45AB-AF8C-EFBD4E92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30" y="19247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FC2005-D496-4DED-B8E7-3380A923BB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45719"/>
            <a:ext cx="117867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23FEFAE-D840-47A9-9A16-905AC6179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74256"/>
            <a:ext cx="90133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Y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</a:t>
            </a:r>
            <a:r>
              <a:rPr kumimoji="0" lang="el-GR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kumimoji="0" lang="en-CY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ΖΗΤΗΜΑ | </a:t>
            </a:r>
            <a:r>
              <a:rPr kumimoji="0" lang="en-CY" altLang="en-CY" sz="2400" b="1" i="0" u="none" strike="noStrike" cap="none" normalizeH="0" baseline="0" dirty="0">
                <a:ln>
                  <a:noFill/>
                </a:ln>
                <a:solidFill>
                  <a:srgbClr val="F5846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συνεχιζόμενη διαθεσιμότητα προϊόντων MDMA υψηλής δραστικότητας αναδεικνύει την ανάγκη για μεγαλύτερη ευαισθητοποίηση των χρηστών</a:t>
            </a:r>
            <a:endParaRPr kumimoji="0" lang="en-CY" altLang="en-CY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6293AE-93D6-427A-8482-5FF3E1D4BCF0}"/>
              </a:ext>
            </a:extLst>
          </p:cNvPr>
          <p:cNvSpPr>
            <a:spLocks/>
          </p:cNvSpPr>
          <p:nvPr/>
        </p:nvSpPr>
        <p:spPr bwMode="auto">
          <a:xfrm>
            <a:off x="9732959" y="290878"/>
            <a:ext cx="784860" cy="631190"/>
          </a:xfrm>
          <a:custGeom>
            <a:avLst/>
            <a:gdLst>
              <a:gd name="T0" fmla="+- 0 10292 9726"/>
              <a:gd name="T1" fmla="*/ T0 w 1236"/>
              <a:gd name="T2" fmla="+- 0 171 -53"/>
              <a:gd name="T3" fmla="*/ 171 h 994"/>
              <a:gd name="T4" fmla="+- 0 10140 9726"/>
              <a:gd name="T5" fmla="*/ T4 w 1236"/>
              <a:gd name="T6" fmla="+- 0 189 -53"/>
              <a:gd name="T7" fmla="*/ 189 h 994"/>
              <a:gd name="T8" fmla="+- 0 10058 9726"/>
              <a:gd name="T9" fmla="*/ T8 w 1236"/>
              <a:gd name="T10" fmla="+- 0 195 -53"/>
              <a:gd name="T11" fmla="*/ 195 h 994"/>
              <a:gd name="T12" fmla="+- 0 9954 9726"/>
              <a:gd name="T13" fmla="*/ T12 w 1236"/>
              <a:gd name="T14" fmla="+- 0 150 -53"/>
              <a:gd name="T15" fmla="*/ 150 h 994"/>
              <a:gd name="T16" fmla="+- 0 9865 9726"/>
              <a:gd name="T17" fmla="*/ T16 w 1236"/>
              <a:gd name="T18" fmla="+- 0 213 -53"/>
              <a:gd name="T19" fmla="*/ 213 h 994"/>
              <a:gd name="T20" fmla="+- 0 9968 9726"/>
              <a:gd name="T21" fmla="*/ T20 w 1236"/>
              <a:gd name="T22" fmla="+- 0 433 -53"/>
              <a:gd name="T23" fmla="*/ 433 h 994"/>
              <a:gd name="T24" fmla="+- 0 10139 9726"/>
              <a:gd name="T25" fmla="*/ T24 w 1236"/>
              <a:gd name="T26" fmla="+- 0 506 -53"/>
              <a:gd name="T27" fmla="*/ 506 h 994"/>
              <a:gd name="T28" fmla="+- 0 10259 9726"/>
              <a:gd name="T29" fmla="*/ T28 w 1236"/>
              <a:gd name="T30" fmla="+- 0 341 -53"/>
              <a:gd name="T31" fmla="*/ 341 h 994"/>
              <a:gd name="T32" fmla="+- 0 10445 9726"/>
              <a:gd name="T33" fmla="*/ T32 w 1236"/>
              <a:gd name="T34" fmla="+- 0 194 -53"/>
              <a:gd name="T35" fmla="*/ 194 h 994"/>
              <a:gd name="T36" fmla="+- 0 10312 9726"/>
              <a:gd name="T37" fmla="*/ T36 w 1236"/>
              <a:gd name="T38" fmla="+- 0 16 -53"/>
              <a:gd name="T39" fmla="*/ 16 h 994"/>
              <a:gd name="T40" fmla="+- 0 10022 9726"/>
              <a:gd name="T41" fmla="*/ T40 w 1236"/>
              <a:gd name="T42" fmla="+- 0 -46 -53"/>
              <a:gd name="T43" fmla="*/ -46 h 994"/>
              <a:gd name="T44" fmla="+- 0 9789 9726"/>
              <a:gd name="T45" fmla="*/ T44 w 1236"/>
              <a:gd name="T46" fmla="+- 0 110 -53"/>
              <a:gd name="T47" fmla="*/ 110 h 994"/>
              <a:gd name="T48" fmla="+- 0 9734 9726"/>
              <a:gd name="T49" fmla="*/ T48 w 1236"/>
              <a:gd name="T50" fmla="+- 0 392 -53"/>
              <a:gd name="T51" fmla="*/ 392 h 994"/>
              <a:gd name="T52" fmla="+- 0 9889 9726"/>
              <a:gd name="T53" fmla="*/ T52 w 1236"/>
              <a:gd name="T54" fmla="+- 0 624 -53"/>
              <a:gd name="T55" fmla="*/ 624 h 994"/>
              <a:gd name="T56" fmla="+- 0 10123 9726"/>
              <a:gd name="T57" fmla="*/ T56 w 1236"/>
              <a:gd name="T58" fmla="+- 0 686 -53"/>
              <a:gd name="T59" fmla="*/ 686 h 994"/>
              <a:gd name="T60" fmla="+- 0 10195 9726"/>
              <a:gd name="T61" fmla="*/ T60 w 1236"/>
              <a:gd name="T62" fmla="+- 0 647 -53"/>
              <a:gd name="T63" fmla="*/ 647 h 994"/>
              <a:gd name="T64" fmla="+- 0 10187 9726"/>
              <a:gd name="T65" fmla="*/ T64 w 1236"/>
              <a:gd name="T66" fmla="+- 0 570 -53"/>
              <a:gd name="T67" fmla="*/ 570 h 994"/>
              <a:gd name="T68" fmla="+- 0 10190 9726"/>
              <a:gd name="T69" fmla="*/ T68 w 1236"/>
              <a:gd name="T70" fmla="+- 0 522 -53"/>
              <a:gd name="T71" fmla="*/ 522 h 994"/>
              <a:gd name="T72" fmla="+- 0 10094 9726"/>
              <a:gd name="T73" fmla="*/ T72 w 1236"/>
              <a:gd name="T74" fmla="+- 0 583 -53"/>
              <a:gd name="T75" fmla="*/ 583 h 994"/>
              <a:gd name="T76" fmla="+- 0 9847 9726"/>
              <a:gd name="T77" fmla="*/ T76 w 1236"/>
              <a:gd name="T78" fmla="+- 0 365 -53"/>
              <a:gd name="T79" fmla="*/ 365 h 994"/>
              <a:gd name="T80" fmla="+- 0 9862 9726"/>
              <a:gd name="T81" fmla="*/ T80 w 1236"/>
              <a:gd name="T82" fmla="+- 0 144 -53"/>
              <a:gd name="T83" fmla="*/ 144 h 994"/>
              <a:gd name="T84" fmla="+- 0 10061 9726"/>
              <a:gd name="T85" fmla="*/ T84 w 1236"/>
              <a:gd name="T86" fmla="+- 0 137 -53"/>
              <a:gd name="T87" fmla="*/ 137 h 994"/>
              <a:gd name="T88" fmla="+- 0 10225 9726"/>
              <a:gd name="T89" fmla="*/ T88 w 1236"/>
              <a:gd name="T90" fmla="+- 0 105 -53"/>
              <a:gd name="T91" fmla="*/ 105 h 994"/>
              <a:gd name="T92" fmla="+- 0 10343 9726"/>
              <a:gd name="T93" fmla="*/ T92 w 1236"/>
              <a:gd name="T94" fmla="+- 0 157 -53"/>
              <a:gd name="T95" fmla="*/ 157 h 994"/>
              <a:gd name="T96" fmla="+- 0 10412 9726"/>
              <a:gd name="T97" fmla="*/ T96 w 1236"/>
              <a:gd name="T98" fmla="+- 0 208 -53"/>
              <a:gd name="T99" fmla="*/ 208 h 994"/>
              <a:gd name="T100" fmla="+- 0 10956 9726"/>
              <a:gd name="T101" fmla="*/ T100 w 1236"/>
              <a:gd name="T102" fmla="+- 0 510 -53"/>
              <a:gd name="T103" fmla="*/ 510 h 994"/>
              <a:gd name="T104" fmla="+- 0 10899 9726"/>
              <a:gd name="T105" fmla="*/ T104 w 1236"/>
              <a:gd name="T106" fmla="+- 0 363 -53"/>
              <a:gd name="T107" fmla="*/ 363 h 994"/>
              <a:gd name="T108" fmla="+- 0 10767 9726"/>
              <a:gd name="T109" fmla="*/ T108 w 1236"/>
              <a:gd name="T110" fmla="+- 0 656 -53"/>
              <a:gd name="T111" fmla="*/ 656 h 994"/>
              <a:gd name="T112" fmla="+- 0 10646 9726"/>
              <a:gd name="T113" fmla="*/ T112 w 1236"/>
              <a:gd name="T114" fmla="+- 0 774 -53"/>
              <a:gd name="T115" fmla="*/ 774 h 994"/>
              <a:gd name="T116" fmla="+- 0 10452 9726"/>
              <a:gd name="T117" fmla="*/ T116 w 1236"/>
              <a:gd name="T118" fmla="+- 0 723 -53"/>
              <a:gd name="T119" fmla="*/ 723 h 994"/>
              <a:gd name="T120" fmla="+- 0 10425 9726"/>
              <a:gd name="T121" fmla="*/ T120 w 1236"/>
              <a:gd name="T122" fmla="+- 0 651 -53"/>
              <a:gd name="T123" fmla="*/ 651 h 994"/>
              <a:gd name="T124" fmla="+- 0 10463 9726"/>
              <a:gd name="T125" fmla="*/ T124 w 1236"/>
              <a:gd name="T126" fmla="+- 0 647 -53"/>
              <a:gd name="T127" fmla="*/ 647 h 994"/>
              <a:gd name="T128" fmla="+- 0 10554 9726"/>
              <a:gd name="T129" fmla="*/ T128 w 1236"/>
              <a:gd name="T130" fmla="+- 0 724 -53"/>
              <a:gd name="T131" fmla="*/ 724 h 994"/>
              <a:gd name="T132" fmla="+- 0 10695 9726"/>
              <a:gd name="T133" fmla="*/ T132 w 1236"/>
              <a:gd name="T134" fmla="+- 0 680 -53"/>
              <a:gd name="T135" fmla="*/ 680 h 994"/>
              <a:gd name="T136" fmla="+- 0 10730 9726"/>
              <a:gd name="T137" fmla="*/ T136 w 1236"/>
              <a:gd name="T138" fmla="+- 0 631 -53"/>
              <a:gd name="T139" fmla="*/ 631 h 994"/>
              <a:gd name="T140" fmla="+- 0 10765 9726"/>
              <a:gd name="T141" fmla="*/ T140 w 1236"/>
              <a:gd name="T142" fmla="+- 0 646 -53"/>
              <a:gd name="T143" fmla="*/ 646 h 994"/>
              <a:gd name="T144" fmla="+- 0 10762 9726"/>
              <a:gd name="T145" fmla="*/ T144 w 1236"/>
              <a:gd name="T146" fmla="+- 0 468 -53"/>
              <a:gd name="T147" fmla="*/ 468 h 994"/>
              <a:gd name="T148" fmla="+- 0 10720 9726"/>
              <a:gd name="T149" fmla="*/ T148 w 1236"/>
              <a:gd name="T150" fmla="+- 0 510 -53"/>
              <a:gd name="T151" fmla="*/ 510 h 994"/>
              <a:gd name="T152" fmla="+- 0 10678 9726"/>
              <a:gd name="T153" fmla="*/ T152 w 1236"/>
              <a:gd name="T154" fmla="+- 0 468 -53"/>
              <a:gd name="T155" fmla="*/ 468 h 994"/>
              <a:gd name="T156" fmla="+- 0 10720 9726"/>
              <a:gd name="T157" fmla="*/ T156 w 1236"/>
              <a:gd name="T158" fmla="+- 0 426 -53"/>
              <a:gd name="T159" fmla="*/ 426 h 994"/>
              <a:gd name="T160" fmla="+- 0 10762 9726"/>
              <a:gd name="T161" fmla="*/ T160 w 1236"/>
              <a:gd name="T162" fmla="+- 0 468 -53"/>
              <a:gd name="T163" fmla="*/ 468 h 994"/>
              <a:gd name="T164" fmla="+- 0 10592 9726"/>
              <a:gd name="T165" fmla="*/ T164 w 1236"/>
              <a:gd name="T166" fmla="+- 0 200 -53"/>
              <a:gd name="T167" fmla="*/ 200 h 994"/>
              <a:gd name="T168" fmla="+- 0 10505 9726"/>
              <a:gd name="T169" fmla="*/ T168 w 1236"/>
              <a:gd name="T170" fmla="+- 0 484 -53"/>
              <a:gd name="T171" fmla="*/ 484 h 994"/>
              <a:gd name="T172" fmla="+- 0 10450 9726"/>
              <a:gd name="T173" fmla="*/ T172 w 1236"/>
              <a:gd name="T174" fmla="+- 0 507 -53"/>
              <a:gd name="T175" fmla="*/ 507 h 994"/>
              <a:gd name="T176" fmla="+- 0 10428 9726"/>
              <a:gd name="T177" fmla="*/ T176 w 1236"/>
              <a:gd name="T178" fmla="+- 0 452 -53"/>
              <a:gd name="T179" fmla="*/ 452 h 994"/>
              <a:gd name="T180" fmla="+- 0 10483 9726"/>
              <a:gd name="T181" fmla="*/ T180 w 1236"/>
              <a:gd name="T182" fmla="+- 0 429 -53"/>
              <a:gd name="T183" fmla="*/ 429 h 994"/>
              <a:gd name="T184" fmla="+- 0 10509 9726"/>
              <a:gd name="T185" fmla="*/ T184 w 1236"/>
              <a:gd name="T186" fmla="+- 0 210 -53"/>
              <a:gd name="T187" fmla="*/ 210 h 994"/>
              <a:gd name="T188" fmla="+- 0 10285 9726"/>
              <a:gd name="T189" fmla="*/ T188 w 1236"/>
              <a:gd name="T190" fmla="+- 0 363 -53"/>
              <a:gd name="T191" fmla="*/ 363 h 994"/>
              <a:gd name="T192" fmla="+- 0 10229 9726"/>
              <a:gd name="T193" fmla="*/ T192 w 1236"/>
              <a:gd name="T194" fmla="+- 0 645 -53"/>
              <a:gd name="T195" fmla="*/ 645 h 994"/>
              <a:gd name="T196" fmla="+- 0 10385 9726"/>
              <a:gd name="T197" fmla="*/ T196 w 1236"/>
              <a:gd name="T198" fmla="+- 0 877 -53"/>
              <a:gd name="T199" fmla="*/ 877 h 994"/>
              <a:gd name="T200" fmla="+- 0 10666 9726"/>
              <a:gd name="T201" fmla="*/ T200 w 1236"/>
              <a:gd name="T202" fmla="+- 0 933 -53"/>
              <a:gd name="T203" fmla="*/ 933 h 994"/>
              <a:gd name="T204" fmla="+- 0 10894 9726"/>
              <a:gd name="T205" fmla="*/ T204 w 1236"/>
              <a:gd name="T206" fmla="+- 0 783 -53"/>
              <a:gd name="T207" fmla="*/ 783 h 994"/>
              <a:gd name="T208" fmla="+- 0 10956 9726"/>
              <a:gd name="T209" fmla="*/ T208 w 1236"/>
              <a:gd name="T210" fmla="+- 0 629 -53"/>
              <a:gd name="T211" fmla="*/ 629 h 99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1236" h="994">
                <a:moveTo>
                  <a:pt x="614" y="307"/>
                </a:moveTo>
                <a:lnTo>
                  <a:pt x="606" y="275"/>
                </a:lnTo>
                <a:lnTo>
                  <a:pt x="590" y="246"/>
                </a:lnTo>
                <a:lnTo>
                  <a:pt x="566" y="224"/>
                </a:lnTo>
                <a:lnTo>
                  <a:pt x="536" y="208"/>
                </a:lnTo>
                <a:lnTo>
                  <a:pt x="491" y="203"/>
                </a:lnTo>
                <a:lnTo>
                  <a:pt x="449" y="215"/>
                </a:lnTo>
                <a:lnTo>
                  <a:pt x="414" y="242"/>
                </a:lnTo>
                <a:lnTo>
                  <a:pt x="391" y="281"/>
                </a:lnTo>
                <a:lnTo>
                  <a:pt x="370" y="342"/>
                </a:lnTo>
                <a:lnTo>
                  <a:pt x="349" y="281"/>
                </a:lnTo>
                <a:lnTo>
                  <a:pt x="332" y="248"/>
                </a:lnTo>
                <a:lnTo>
                  <a:pt x="306" y="224"/>
                </a:lnTo>
                <a:lnTo>
                  <a:pt x="275" y="208"/>
                </a:lnTo>
                <a:lnTo>
                  <a:pt x="240" y="203"/>
                </a:lnTo>
                <a:lnTo>
                  <a:pt x="228" y="203"/>
                </a:lnTo>
                <a:lnTo>
                  <a:pt x="217" y="205"/>
                </a:lnTo>
                <a:lnTo>
                  <a:pt x="205" y="208"/>
                </a:lnTo>
                <a:lnTo>
                  <a:pt x="166" y="231"/>
                </a:lnTo>
                <a:lnTo>
                  <a:pt x="139" y="266"/>
                </a:lnTo>
                <a:lnTo>
                  <a:pt x="126" y="308"/>
                </a:lnTo>
                <a:lnTo>
                  <a:pt x="132" y="354"/>
                </a:lnTo>
                <a:lnTo>
                  <a:pt x="171" y="412"/>
                </a:lnTo>
                <a:lnTo>
                  <a:pt x="242" y="486"/>
                </a:lnTo>
                <a:lnTo>
                  <a:pt x="317" y="554"/>
                </a:lnTo>
                <a:lnTo>
                  <a:pt x="368" y="591"/>
                </a:lnTo>
                <a:lnTo>
                  <a:pt x="386" y="579"/>
                </a:lnTo>
                <a:lnTo>
                  <a:pt x="413" y="559"/>
                </a:lnTo>
                <a:lnTo>
                  <a:pt x="445" y="532"/>
                </a:lnTo>
                <a:lnTo>
                  <a:pt x="480" y="501"/>
                </a:lnTo>
                <a:lnTo>
                  <a:pt x="503" y="445"/>
                </a:lnTo>
                <a:lnTo>
                  <a:pt x="533" y="394"/>
                </a:lnTo>
                <a:lnTo>
                  <a:pt x="570" y="347"/>
                </a:lnTo>
                <a:lnTo>
                  <a:pt x="577" y="342"/>
                </a:lnTo>
                <a:lnTo>
                  <a:pt x="614" y="307"/>
                </a:lnTo>
                <a:moveTo>
                  <a:pt x="719" y="247"/>
                </a:moveTo>
                <a:lnTo>
                  <a:pt x="687" y="178"/>
                </a:lnTo>
                <a:lnTo>
                  <a:pt x="671" y="158"/>
                </a:lnTo>
                <a:lnTo>
                  <a:pt x="642" y="119"/>
                </a:lnTo>
                <a:lnTo>
                  <a:pt x="586" y="69"/>
                </a:lnTo>
                <a:lnTo>
                  <a:pt x="521" y="32"/>
                </a:lnTo>
                <a:lnTo>
                  <a:pt x="448" y="8"/>
                </a:lnTo>
                <a:lnTo>
                  <a:pt x="370" y="0"/>
                </a:lnTo>
                <a:lnTo>
                  <a:pt x="296" y="7"/>
                </a:lnTo>
                <a:lnTo>
                  <a:pt x="226" y="29"/>
                </a:lnTo>
                <a:lnTo>
                  <a:pt x="163" y="63"/>
                </a:lnTo>
                <a:lnTo>
                  <a:pt x="109" y="108"/>
                </a:lnTo>
                <a:lnTo>
                  <a:pt x="63" y="163"/>
                </a:lnTo>
                <a:lnTo>
                  <a:pt x="29" y="226"/>
                </a:lnTo>
                <a:lnTo>
                  <a:pt x="8" y="295"/>
                </a:lnTo>
                <a:lnTo>
                  <a:pt x="0" y="370"/>
                </a:lnTo>
                <a:lnTo>
                  <a:pt x="8" y="445"/>
                </a:lnTo>
                <a:lnTo>
                  <a:pt x="29" y="514"/>
                </a:lnTo>
                <a:lnTo>
                  <a:pt x="63" y="577"/>
                </a:lnTo>
                <a:lnTo>
                  <a:pt x="109" y="632"/>
                </a:lnTo>
                <a:lnTo>
                  <a:pt x="163" y="677"/>
                </a:lnTo>
                <a:lnTo>
                  <a:pt x="226" y="711"/>
                </a:lnTo>
                <a:lnTo>
                  <a:pt x="296" y="733"/>
                </a:lnTo>
                <a:lnTo>
                  <a:pt x="370" y="740"/>
                </a:lnTo>
                <a:lnTo>
                  <a:pt x="397" y="739"/>
                </a:lnTo>
                <a:lnTo>
                  <a:pt x="424" y="736"/>
                </a:lnTo>
                <a:lnTo>
                  <a:pt x="450" y="732"/>
                </a:lnTo>
                <a:lnTo>
                  <a:pt x="475" y="725"/>
                </a:lnTo>
                <a:lnTo>
                  <a:pt x="469" y="700"/>
                </a:lnTo>
                <a:lnTo>
                  <a:pt x="465" y="675"/>
                </a:lnTo>
                <a:lnTo>
                  <a:pt x="462" y="649"/>
                </a:lnTo>
                <a:lnTo>
                  <a:pt x="462" y="636"/>
                </a:lnTo>
                <a:lnTo>
                  <a:pt x="461" y="623"/>
                </a:lnTo>
                <a:lnTo>
                  <a:pt x="461" y="611"/>
                </a:lnTo>
                <a:lnTo>
                  <a:pt x="462" y="599"/>
                </a:lnTo>
                <a:lnTo>
                  <a:pt x="463" y="587"/>
                </a:lnTo>
                <a:lnTo>
                  <a:pt x="464" y="575"/>
                </a:lnTo>
                <a:lnTo>
                  <a:pt x="433" y="600"/>
                </a:lnTo>
                <a:lnTo>
                  <a:pt x="406" y="619"/>
                </a:lnTo>
                <a:lnTo>
                  <a:pt x="383" y="632"/>
                </a:lnTo>
                <a:lnTo>
                  <a:pt x="368" y="636"/>
                </a:lnTo>
                <a:lnTo>
                  <a:pt x="321" y="614"/>
                </a:lnTo>
                <a:lnTo>
                  <a:pt x="253" y="558"/>
                </a:lnTo>
                <a:lnTo>
                  <a:pt x="181" y="487"/>
                </a:lnTo>
                <a:lnTo>
                  <a:pt x="121" y="418"/>
                </a:lnTo>
                <a:lnTo>
                  <a:pt x="89" y="367"/>
                </a:lnTo>
                <a:lnTo>
                  <a:pt x="82" y="304"/>
                </a:lnTo>
                <a:lnTo>
                  <a:pt x="99" y="245"/>
                </a:lnTo>
                <a:lnTo>
                  <a:pt x="136" y="197"/>
                </a:lnTo>
                <a:lnTo>
                  <a:pt x="191" y="166"/>
                </a:lnTo>
                <a:lnTo>
                  <a:pt x="242" y="158"/>
                </a:lnTo>
                <a:lnTo>
                  <a:pt x="291" y="167"/>
                </a:lnTo>
                <a:lnTo>
                  <a:pt x="335" y="190"/>
                </a:lnTo>
                <a:lnTo>
                  <a:pt x="370" y="225"/>
                </a:lnTo>
                <a:lnTo>
                  <a:pt x="406" y="190"/>
                </a:lnTo>
                <a:lnTo>
                  <a:pt x="450" y="167"/>
                </a:lnTo>
                <a:lnTo>
                  <a:pt x="499" y="158"/>
                </a:lnTo>
                <a:lnTo>
                  <a:pt x="549" y="166"/>
                </a:lnTo>
                <a:lnTo>
                  <a:pt x="587" y="184"/>
                </a:lnTo>
                <a:lnTo>
                  <a:pt x="617" y="210"/>
                </a:lnTo>
                <a:lnTo>
                  <a:pt x="640" y="242"/>
                </a:lnTo>
                <a:lnTo>
                  <a:pt x="654" y="279"/>
                </a:lnTo>
                <a:lnTo>
                  <a:pt x="670" y="270"/>
                </a:lnTo>
                <a:lnTo>
                  <a:pt x="686" y="261"/>
                </a:lnTo>
                <a:lnTo>
                  <a:pt x="702" y="254"/>
                </a:lnTo>
                <a:lnTo>
                  <a:pt x="719" y="247"/>
                </a:lnTo>
                <a:moveTo>
                  <a:pt x="1236" y="623"/>
                </a:moveTo>
                <a:lnTo>
                  <a:pt x="1230" y="563"/>
                </a:lnTo>
                <a:lnTo>
                  <a:pt x="1229" y="549"/>
                </a:lnTo>
                <a:lnTo>
                  <a:pt x="1207" y="479"/>
                </a:lnTo>
                <a:lnTo>
                  <a:pt x="1173" y="416"/>
                </a:lnTo>
                <a:lnTo>
                  <a:pt x="1128" y="361"/>
                </a:lnTo>
                <a:lnTo>
                  <a:pt x="1073" y="316"/>
                </a:lnTo>
                <a:lnTo>
                  <a:pt x="1041" y="299"/>
                </a:lnTo>
                <a:lnTo>
                  <a:pt x="1041" y="709"/>
                </a:lnTo>
                <a:lnTo>
                  <a:pt x="1039" y="720"/>
                </a:lnTo>
                <a:lnTo>
                  <a:pt x="1010" y="768"/>
                </a:lnTo>
                <a:lnTo>
                  <a:pt x="969" y="804"/>
                </a:lnTo>
                <a:lnTo>
                  <a:pt x="920" y="827"/>
                </a:lnTo>
                <a:lnTo>
                  <a:pt x="864" y="836"/>
                </a:lnTo>
                <a:lnTo>
                  <a:pt x="813" y="829"/>
                </a:lnTo>
                <a:lnTo>
                  <a:pt x="766" y="808"/>
                </a:lnTo>
                <a:lnTo>
                  <a:pt x="726" y="776"/>
                </a:lnTo>
                <a:lnTo>
                  <a:pt x="696" y="734"/>
                </a:lnTo>
                <a:lnTo>
                  <a:pt x="693" y="723"/>
                </a:lnTo>
                <a:lnTo>
                  <a:pt x="694" y="713"/>
                </a:lnTo>
                <a:lnTo>
                  <a:pt x="699" y="704"/>
                </a:lnTo>
                <a:lnTo>
                  <a:pt x="708" y="697"/>
                </a:lnTo>
                <a:lnTo>
                  <a:pt x="718" y="694"/>
                </a:lnTo>
                <a:lnTo>
                  <a:pt x="728" y="695"/>
                </a:lnTo>
                <a:lnTo>
                  <a:pt x="737" y="700"/>
                </a:lnTo>
                <a:lnTo>
                  <a:pt x="744" y="709"/>
                </a:lnTo>
                <a:lnTo>
                  <a:pt x="766" y="739"/>
                </a:lnTo>
                <a:lnTo>
                  <a:pt x="794" y="762"/>
                </a:lnTo>
                <a:lnTo>
                  <a:pt x="828" y="777"/>
                </a:lnTo>
                <a:lnTo>
                  <a:pt x="864" y="782"/>
                </a:lnTo>
                <a:lnTo>
                  <a:pt x="904" y="776"/>
                </a:lnTo>
                <a:lnTo>
                  <a:pt x="939" y="759"/>
                </a:lnTo>
                <a:lnTo>
                  <a:pt x="969" y="733"/>
                </a:lnTo>
                <a:lnTo>
                  <a:pt x="989" y="699"/>
                </a:lnTo>
                <a:lnTo>
                  <a:pt x="993" y="694"/>
                </a:lnTo>
                <a:lnTo>
                  <a:pt x="996" y="690"/>
                </a:lnTo>
                <a:lnTo>
                  <a:pt x="1004" y="684"/>
                </a:lnTo>
                <a:lnTo>
                  <a:pt x="1014" y="682"/>
                </a:lnTo>
                <a:lnTo>
                  <a:pt x="1025" y="684"/>
                </a:lnTo>
                <a:lnTo>
                  <a:pt x="1034" y="690"/>
                </a:lnTo>
                <a:lnTo>
                  <a:pt x="1039" y="699"/>
                </a:lnTo>
                <a:lnTo>
                  <a:pt x="1041" y="709"/>
                </a:lnTo>
                <a:lnTo>
                  <a:pt x="1041" y="299"/>
                </a:lnTo>
                <a:lnTo>
                  <a:pt x="1036" y="296"/>
                </a:lnTo>
                <a:lnTo>
                  <a:pt x="1036" y="521"/>
                </a:lnTo>
                <a:lnTo>
                  <a:pt x="1033" y="537"/>
                </a:lnTo>
                <a:lnTo>
                  <a:pt x="1024" y="551"/>
                </a:lnTo>
                <a:lnTo>
                  <a:pt x="1010" y="560"/>
                </a:lnTo>
                <a:lnTo>
                  <a:pt x="994" y="563"/>
                </a:lnTo>
                <a:lnTo>
                  <a:pt x="978" y="560"/>
                </a:lnTo>
                <a:lnTo>
                  <a:pt x="964" y="551"/>
                </a:lnTo>
                <a:lnTo>
                  <a:pt x="955" y="537"/>
                </a:lnTo>
                <a:lnTo>
                  <a:pt x="952" y="521"/>
                </a:lnTo>
                <a:lnTo>
                  <a:pt x="955" y="505"/>
                </a:lnTo>
                <a:lnTo>
                  <a:pt x="964" y="491"/>
                </a:lnTo>
                <a:lnTo>
                  <a:pt x="978" y="482"/>
                </a:lnTo>
                <a:lnTo>
                  <a:pt x="994" y="479"/>
                </a:lnTo>
                <a:lnTo>
                  <a:pt x="1010" y="482"/>
                </a:lnTo>
                <a:lnTo>
                  <a:pt x="1024" y="491"/>
                </a:lnTo>
                <a:lnTo>
                  <a:pt x="1033" y="505"/>
                </a:lnTo>
                <a:lnTo>
                  <a:pt x="1036" y="521"/>
                </a:lnTo>
                <a:lnTo>
                  <a:pt x="1036" y="296"/>
                </a:lnTo>
                <a:lnTo>
                  <a:pt x="1010" y="282"/>
                </a:lnTo>
                <a:lnTo>
                  <a:pt x="940" y="260"/>
                </a:lnTo>
                <a:lnTo>
                  <a:pt x="866" y="253"/>
                </a:lnTo>
                <a:lnTo>
                  <a:pt x="791" y="260"/>
                </a:lnTo>
                <a:lnTo>
                  <a:pt x="783" y="263"/>
                </a:lnTo>
                <a:lnTo>
                  <a:pt x="783" y="521"/>
                </a:lnTo>
                <a:lnTo>
                  <a:pt x="779" y="537"/>
                </a:lnTo>
                <a:lnTo>
                  <a:pt x="770" y="551"/>
                </a:lnTo>
                <a:lnTo>
                  <a:pt x="757" y="560"/>
                </a:lnTo>
                <a:lnTo>
                  <a:pt x="741" y="563"/>
                </a:lnTo>
                <a:lnTo>
                  <a:pt x="724" y="560"/>
                </a:lnTo>
                <a:lnTo>
                  <a:pt x="711" y="551"/>
                </a:lnTo>
                <a:lnTo>
                  <a:pt x="702" y="537"/>
                </a:lnTo>
                <a:lnTo>
                  <a:pt x="699" y="521"/>
                </a:lnTo>
                <a:lnTo>
                  <a:pt x="702" y="505"/>
                </a:lnTo>
                <a:lnTo>
                  <a:pt x="711" y="491"/>
                </a:lnTo>
                <a:lnTo>
                  <a:pt x="724" y="482"/>
                </a:lnTo>
                <a:lnTo>
                  <a:pt x="741" y="479"/>
                </a:lnTo>
                <a:lnTo>
                  <a:pt x="757" y="482"/>
                </a:lnTo>
                <a:lnTo>
                  <a:pt x="770" y="491"/>
                </a:lnTo>
                <a:lnTo>
                  <a:pt x="779" y="505"/>
                </a:lnTo>
                <a:lnTo>
                  <a:pt x="783" y="521"/>
                </a:lnTo>
                <a:lnTo>
                  <a:pt x="783" y="263"/>
                </a:lnTo>
                <a:lnTo>
                  <a:pt x="722" y="282"/>
                </a:lnTo>
                <a:lnTo>
                  <a:pt x="659" y="316"/>
                </a:lnTo>
                <a:lnTo>
                  <a:pt x="604" y="361"/>
                </a:lnTo>
                <a:lnTo>
                  <a:pt x="559" y="416"/>
                </a:lnTo>
                <a:lnTo>
                  <a:pt x="525" y="479"/>
                </a:lnTo>
                <a:lnTo>
                  <a:pt x="503" y="549"/>
                </a:lnTo>
                <a:lnTo>
                  <a:pt x="496" y="623"/>
                </a:lnTo>
                <a:lnTo>
                  <a:pt x="503" y="698"/>
                </a:lnTo>
                <a:lnTo>
                  <a:pt x="525" y="767"/>
                </a:lnTo>
                <a:lnTo>
                  <a:pt x="559" y="830"/>
                </a:lnTo>
                <a:lnTo>
                  <a:pt x="604" y="885"/>
                </a:lnTo>
                <a:lnTo>
                  <a:pt x="659" y="930"/>
                </a:lnTo>
                <a:lnTo>
                  <a:pt x="722" y="964"/>
                </a:lnTo>
                <a:lnTo>
                  <a:pt x="791" y="986"/>
                </a:lnTo>
                <a:lnTo>
                  <a:pt x="866" y="993"/>
                </a:lnTo>
                <a:lnTo>
                  <a:pt x="940" y="986"/>
                </a:lnTo>
                <a:lnTo>
                  <a:pt x="1010" y="964"/>
                </a:lnTo>
                <a:lnTo>
                  <a:pt x="1073" y="930"/>
                </a:lnTo>
                <a:lnTo>
                  <a:pt x="1128" y="885"/>
                </a:lnTo>
                <a:lnTo>
                  <a:pt x="1168" y="836"/>
                </a:lnTo>
                <a:lnTo>
                  <a:pt x="1173" y="830"/>
                </a:lnTo>
                <a:lnTo>
                  <a:pt x="1207" y="767"/>
                </a:lnTo>
                <a:lnTo>
                  <a:pt x="1229" y="698"/>
                </a:lnTo>
                <a:lnTo>
                  <a:pt x="1230" y="682"/>
                </a:lnTo>
                <a:lnTo>
                  <a:pt x="1236" y="623"/>
                </a:lnTo>
              </a:path>
            </a:pathLst>
          </a:custGeom>
          <a:solidFill>
            <a:srgbClr val="F584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CY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5047F9-01BE-4C87-8025-4A12B71BB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2" y="2204063"/>
            <a:ext cx="10221751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0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AAF6546-B1FB-45AB-AF8C-EFBD4E92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30" y="19247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FC2005-D496-4DED-B8E7-3380A923BB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45719"/>
            <a:ext cx="117867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8A3346A-923F-41F4-9753-B0E6BA64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3016" y="19247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5412" tIns="0" rIns="137116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CA77CADB-A29E-441F-9A00-A7B359FAF9DE}"/>
              </a:ext>
            </a:extLst>
          </p:cNvPr>
          <p:cNvGrpSpPr>
            <a:grpSpLocks/>
          </p:cNvGrpSpPr>
          <p:nvPr/>
        </p:nvGrpSpPr>
        <p:grpSpPr bwMode="auto">
          <a:xfrm>
            <a:off x="9491603" y="343043"/>
            <a:ext cx="760413" cy="769938"/>
            <a:chOff x="10029" y="-47"/>
            <a:chExt cx="1197" cy="1213"/>
          </a:xfrm>
        </p:grpSpPr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A614A3DC-20AF-4667-B891-604477169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7" y="296"/>
              <a:ext cx="585" cy="585"/>
            </a:xfrm>
            <a:custGeom>
              <a:avLst/>
              <a:gdLst>
                <a:gd name="T0" fmla="+- 0 10554 10277"/>
                <a:gd name="T1" fmla="*/ T0 w 585"/>
                <a:gd name="T2" fmla="+- 0 296 296"/>
                <a:gd name="T3" fmla="*/ 296 h 585"/>
                <a:gd name="T4" fmla="+- 0 10480 10277"/>
                <a:gd name="T5" fmla="*/ T4 w 585"/>
                <a:gd name="T6" fmla="+- 0 310 296"/>
                <a:gd name="T7" fmla="*/ 310 h 585"/>
                <a:gd name="T8" fmla="+- 0 10412 10277"/>
                <a:gd name="T9" fmla="*/ T8 w 585"/>
                <a:gd name="T10" fmla="+- 0 342 296"/>
                <a:gd name="T11" fmla="*/ 342 h 585"/>
                <a:gd name="T12" fmla="+- 0 10352 10277"/>
                <a:gd name="T13" fmla="*/ T12 w 585"/>
                <a:gd name="T14" fmla="+- 0 393 296"/>
                <a:gd name="T15" fmla="*/ 393 h 585"/>
                <a:gd name="T16" fmla="+- 0 10308 10277"/>
                <a:gd name="T17" fmla="*/ T16 w 585"/>
                <a:gd name="T18" fmla="+- 0 457 296"/>
                <a:gd name="T19" fmla="*/ 457 h 585"/>
                <a:gd name="T20" fmla="+- 0 10283 10277"/>
                <a:gd name="T21" fmla="*/ T20 w 585"/>
                <a:gd name="T22" fmla="+- 0 529 296"/>
                <a:gd name="T23" fmla="*/ 529 h 585"/>
                <a:gd name="T24" fmla="+- 0 10277 10277"/>
                <a:gd name="T25" fmla="*/ T24 w 585"/>
                <a:gd name="T26" fmla="+- 0 604 296"/>
                <a:gd name="T27" fmla="*/ 604 h 585"/>
                <a:gd name="T28" fmla="+- 0 10291 10277"/>
                <a:gd name="T29" fmla="*/ T28 w 585"/>
                <a:gd name="T30" fmla="+- 0 678 296"/>
                <a:gd name="T31" fmla="*/ 678 h 585"/>
                <a:gd name="T32" fmla="+- 0 10323 10277"/>
                <a:gd name="T33" fmla="*/ T32 w 585"/>
                <a:gd name="T34" fmla="+- 0 746 296"/>
                <a:gd name="T35" fmla="*/ 746 h 585"/>
                <a:gd name="T36" fmla="+- 0 10374 10277"/>
                <a:gd name="T37" fmla="*/ T36 w 585"/>
                <a:gd name="T38" fmla="+- 0 806 296"/>
                <a:gd name="T39" fmla="*/ 806 h 585"/>
                <a:gd name="T40" fmla="+- 0 10439 10277"/>
                <a:gd name="T41" fmla="*/ T40 w 585"/>
                <a:gd name="T42" fmla="+- 0 850 296"/>
                <a:gd name="T43" fmla="*/ 850 h 585"/>
                <a:gd name="T44" fmla="+- 0 10510 10277"/>
                <a:gd name="T45" fmla="*/ T44 w 585"/>
                <a:gd name="T46" fmla="+- 0 875 296"/>
                <a:gd name="T47" fmla="*/ 875 h 585"/>
                <a:gd name="T48" fmla="+- 0 10585 10277"/>
                <a:gd name="T49" fmla="*/ T48 w 585"/>
                <a:gd name="T50" fmla="+- 0 881 296"/>
                <a:gd name="T51" fmla="*/ 881 h 585"/>
                <a:gd name="T52" fmla="+- 0 10659 10277"/>
                <a:gd name="T53" fmla="*/ T52 w 585"/>
                <a:gd name="T54" fmla="+- 0 867 296"/>
                <a:gd name="T55" fmla="*/ 867 h 585"/>
                <a:gd name="T56" fmla="+- 0 10728 10277"/>
                <a:gd name="T57" fmla="*/ T56 w 585"/>
                <a:gd name="T58" fmla="+- 0 835 296"/>
                <a:gd name="T59" fmla="*/ 835 h 585"/>
                <a:gd name="T60" fmla="+- 0 10743 10277"/>
                <a:gd name="T61" fmla="*/ T60 w 585"/>
                <a:gd name="T62" fmla="+- 0 822 296"/>
                <a:gd name="T63" fmla="*/ 822 h 585"/>
                <a:gd name="T64" fmla="+- 0 10546 10277"/>
                <a:gd name="T65" fmla="*/ T64 w 585"/>
                <a:gd name="T66" fmla="+- 0 822 296"/>
                <a:gd name="T67" fmla="*/ 822 h 585"/>
                <a:gd name="T68" fmla="+- 0 10476 10277"/>
                <a:gd name="T69" fmla="*/ T68 w 585"/>
                <a:gd name="T70" fmla="+- 0 804 296"/>
                <a:gd name="T71" fmla="*/ 804 h 585"/>
                <a:gd name="T72" fmla="+- 0 10412 10277"/>
                <a:gd name="T73" fmla="*/ T72 w 585"/>
                <a:gd name="T74" fmla="+- 0 763 296"/>
                <a:gd name="T75" fmla="*/ 763 h 585"/>
                <a:gd name="T76" fmla="+- 0 10365 10277"/>
                <a:gd name="T77" fmla="*/ T76 w 585"/>
                <a:gd name="T78" fmla="+- 0 705 296"/>
                <a:gd name="T79" fmla="*/ 705 h 585"/>
                <a:gd name="T80" fmla="+- 0 10340 10277"/>
                <a:gd name="T81" fmla="*/ T80 w 585"/>
                <a:gd name="T82" fmla="+- 0 637 296"/>
                <a:gd name="T83" fmla="*/ 637 h 585"/>
                <a:gd name="T84" fmla="+- 0 10336 10277"/>
                <a:gd name="T85" fmla="*/ T84 w 585"/>
                <a:gd name="T86" fmla="+- 0 565 296"/>
                <a:gd name="T87" fmla="*/ 565 h 585"/>
                <a:gd name="T88" fmla="+- 0 10354 10277"/>
                <a:gd name="T89" fmla="*/ T88 w 585"/>
                <a:gd name="T90" fmla="+- 0 494 296"/>
                <a:gd name="T91" fmla="*/ 494 h 585"/>
                <a:gd name="T92" fmla="+- 0 10395 10277"/>
                <a:gd name="T93" fmla="*/ T92 w 585"/>
                <a:gd name="T94" fmla="+- 0 431 296"/>
                <a:gd name="T95" fmla="*/ 431 h 585"/>
                <a:gd name="T96" fmla="+- 0 10453 10277"/>
                <a:gd name="T97" fmla="*/ T96 w 585"/>
                <a:gd name="T98" fmla="+- 0 384 296"/>
                <a:gd name="T99" fmla="*/ 384 h 585"/>
                <a:gd name="T100" fmla="+- 0 10521 10277"/>
                <a:gd name="T101" fmla="*/ T100 w 585"/>
                <a:gd name="T102" fmla="+- 0 358 296"/>
                <a:gd name="T103" fmla="*/ 358 h 585"/>
                <a:gd name="T104" fmla="+- 0 10593 10277"/>
                <a:gd name="T105" fmla="*/ T104 w 585"/>
                <a:gd name="T106" fmla="+- 0 354 296"/>
                <a:gd name="T107" fmla="*/ 354 h 585"/>
                <a:gd name="T108" fmla="+- 0 10742 10277"/>
                <a:gd name="T109" fmla="*/ T108 w 585"/>
                <a:gd name="T110" fmla="+- 0 354 296"/>
                <a:gd name="T111" fmla="*/ 354 h 585"/>
                <a:gd name="T112" fmla="+- 0 10701 10277"/>
                <a:gd name="T113" fmla="*/ T112 w 585"/>
                <a:gd name="T114" fmla="+- 0 326 296"/>
                <a:gd name="T115" fmla="*/ 326 h 585"/>
                <a:gd name="T116" fmla="+- 0 10629 10277"/>
                <a:gd name="T117" fmla="*/ T116 w 585"/>
                <a:gd name="T118" fmla="+- 0 302 296"/>
                <a:gd name="T119" fmla="*/ 302 h 585"/>
                <a:gd name="T120" fmla="+- 0 10554 10277"/>
                <a:gd name="T121" fmla="*/ T120 w 585"/>
                <a:gd name="T122" fmla="+- 0 296 296"/>
                <a:gd name="T123" fmla="*/ 296 h 585"/>
                <a:gd name="T124" fmla="+- 0 10742 10277"/>
                <a:gd name="T125" fmla="*/ T124 w 585"/>
                <a:gd name="T126" fmla="+- 0 354 296"/>
                <a:gd name="T127" fmla="*/ 354 h 585"/>
                <a:gd name="T128" fmla="+- 0 10593 10277"/>
                <a:gd name="T129" fmla="*/ T128 w 585"/>
                <a:gd name="T130" fmla="+- 0 354 296"/>
                <a:gd name="T131" fmla="*/ 354 h 585"/>
                <a:gd name="T132" fmla="+- 0 10664 10277"/>
                <a:gd name="T133" fmla="*/ T132 w 585"/>
                <a:gd name="T134" fmla="+- 0 373 296"/>
                <a:gd name="T135" fmla="*/ 373 h 585"/>
                <a:gd name="T136" fmla="+- 0 10727 10277"/>
                <a:gd name="T137" fmla="*/ T136 w 585"/>
                <a:gd name="T138" fmla="+- 0 413 296"/>
                <a:gd name="T139" fmla="*/ 413 h 585"/>
                <a:gd name="T140" fmla="+- 0 10774 10277"/>
                <a:gd name="T141" fmla="*/ T140 w 585"/>
                <a:gd name="T142" fmla="+- 0 472 296"/>
                <a:gd name="T143" fmla="*/ 472 h 585"/>
                <a:gd name="T144" fmla="+- 0 10800 10277"/>
                <a:gd name="T145" fmla="*/ T144 w 585"/>
                <a:gd name="T146" fmla="+- 0 540 296"/>
                <a:gd name="T147" fmla="*/ 540 h 585"/>
                <a:gd name="T148" fmla="+- 0 10804 10277"/>
                <a:gd name="T149" fmla="*/ T148 w 585"/>
                <a:gd name="T150" fmla="+- 0 612 296"/>
                <a:gd name="T151" fmla="*/ 612 h 585"/>
                <a:gd name="T152" fmla="+- 0 10785 10277"/>
                <a:gd name="T153" fmla="*/ T152 w 585"/>
                <a:gd name="T154" fmla="+- 0 682 296"/>
                <a:gd name="T155" fmla="*/ 682 h 585"/>
                <a:gd name="T156" fmla="+- 0 10745 10277"/>
                <a:gd name="T157" fmla="*/ T156 w 585"/>
                <a:gd name="T158" fmla="+- 0 746 296"/>
                <a:gd name="T159" fmla="*/ 746 h 585"/>
                <a:gd name="T160" fmla="+- 0 10686 10277"/>
                <a:gd name="T161" fmla="*/ T160 w 585"/>
                <a:gd name="T162" fmla="+- 0 793 296"/>
                <a:gd name="T163" fmla="*/ 793 h 585"/>
                <a:gd name="T164" fmla="+- 0 10618 10277"/>
                <a:gd name="T165" fmla="*/ T164 w 585"/>
                <a:gd name="T166" fmla="+- 0 818 296"/>
                <a:gd name="T167" fmla="*/ 818 h 585"/>
                <a:gd name="T168" fmla="+- 0 10546 10277"/>
                <a:gd name="T169" fmla="*/ T168 w 585"/>
                <a:gd name="T170" fmla="+- 0 822 296"/>
                <a:gd name="T171" fmla="*/ 822 h 585"/>
                <a:gd name="T172" fmla="+- 0 10743 10277"/>
                <a:gd name="T173" fmla="*/ T172 w 585"/>
                <a:gd name="T174" fmla="+- 0 822 296"/>
                <a:gd name="T175" fmla="*/ 822 h 585"/>
                <a:gd name="T176" fmla="+- 0 10787 10277"/>
                <a:gd name="T177" fmla="*/ T176 w 585"/>
                <a:gd name="T178" fmla="+- 0 784 296"/>
                <a:gd name="T179" fmla="*/ 784 h 585"/>
                <a:gd name="T180" fmla="+- 0 10832 10277"/>
                <a:gd name="T181" fmla="*/ T180 w 585"/>
                <a:gd name="T182" fmla="+- 0 719 296"/>
                <a:gd name="T183" fmla="*/ 719 h 585"/>
                <a:gd name="T184" fmla="+- 0 10856 10277"/>
                <a:gd name="T185" fmla="*/ T184 w 585"/>
                <a:gd name="T186" fmla="+- 0 648 296"/>
                <a:gd name="T187" fmla="*/ 648 h 585"/>
                <a:gd name="T188" fmla="+- 0 10862 10277"/>
                <a:gd name="T189" fmla="*/ T188 w 585"/>
                <a:gd name="T190" fmla="+- 0 573 296"/>
                <a:gd name="T191" fmla="*/ 573 h 585"/>
                <a:gd name="T192" fmla="+- 0 10848 10277"/>
                <a:gd name="T193" fmla="*/ T192 w 585"/>
                <a:gd name="T194" fmla="+- 0 499 296"/>
                <a:gd name="T195" fmla="*/ 499 h 585"/>
                <a:gd name="T196" fmla="+- 0 10816 10277"/>
                <a:gd name="T197" fmla="*/ T196 w 585"/>
                <a:gd name="T198" fmla="+- 0 430 296"/>
                <a:gd name="T199" fmla="*/ 430 h 585"/>
                <a:gd name="T200" fmla="+- 0 10765 10277"/>
                <a:gd name="T201" fmla="*/ T200 w 585"/>
                <a:gd name="T202" fmla="+- 0 371 296"/>
                <a:gd name="T203" fmla="*/ 371 h 585"/>
                <a:gd name="T204" fmla="+- 0 10742 10277"/>
                <a:gd name="T205" fmla="*/ T204 w 585"/>
                <a:gd name="T206" fmla="+- 0 354 296"/>
                <a:gd name="T207" fmla="*/ 354 h 5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585" h="585">
                  <a:moveTo>
                    <a:pt x="277" y="0"/>
                  </a:moveTo>
                  <a:lnTo>
                    <a:pt x="203" y="14"/>
                  </a:lnTo>
                  <a:lnTo>
                    <a:pt x="135" y="46"/>
                  </a:lnTo>
                  <a:lnTo>
                    <a:pt x="75" y="97"/>
                  </a:lnTo>
                  <a:lnTo>
                    <a:pt x="31" y="161"/>
                  </a:lnTo>
                  <a:lnTo>
                    <a:pt x="6" y="233"/>
                  </a:lnTo>
                  <a:lnTo>
                    <a:pt x="0" y="308"/>
                  </a:lnTo>
                  <a:lnTo>
                    <a:pt x="14" y="382"/>
                  </a:lnTo>
                  <a:lnTo>
                    <a:pt x="46" y="450"/>
                  </a:lnTo>
                  <a:lnTo>
                    <a:pt x="97" y="510"/>
                  </a:lnTo>
                  <a:lnTo>
                    <a:pt x="162" y="554"/>
                  </a:lnTo>
                  <a:lnTo>
                    <a:pt x="233" y="579"/>
                  </a:lnTo>
                  <a:lnTo>
                    <a:pt x="308" y="585"/>
                  </a:lnTo>
                  <a:lnTo>
                    <a:pt x="382" y="571"/>
                  </a:lnTo>
                  <a:lnTo>
                    <a:pt x="451" y="539"/>
                  </a:lnTo>
                  <a:lnTo>
                    <a:pt x="466" y="526"/>
                  </a:lnTo>
                  <a:lnTo>
                    <a:pt x="269" y="526"/>
                  </a:lnTo>
                  <a:lnTo>
                    <a:pt x="199" y="508"/>
                  </a:lnTo>
                  <a:lnTo>
                    <a:pt x="135" y="467"/>
                  </a:lnTo>
                  <a:lnTo>
                    <a:pt x="88" y="409"/>
                  </a:lnTo>
                  <a:lnTo>
                    <a:pt x="63" y="341"/>
                  </a:lnTo>
                  <a:lnTo>
                    <a:pt x="59" y="269"/>
                  </a:lnTo>
                  <a:lnTo>
                    <a:pt x="77" y="198"/>
                  </a:lnTo>
                  <a:lnTo>
                    <a:pt x="118" y="135"/>
                  </a:lnTo>
                  <a:lnTo>
                    <a:pt x="176" y="88"/>
                  </a:lnTo>
                  <a:lnTo>
                    <a:pt x="244" y="62"/>
                  </a:lnTo>
                  <a:lnTo>
                    <a:pt x="316" y="58"/>
                  </a:lnTo>
                  <a:lnTo>
                    <a:pt x="465" y="58"/>
                  </a:lnTo>
                  <a:lnTo>
                    <a:pt x="424" y="30"/>
                  </a:lnTo>
                  <a:lnTo>
                    <a:pt x="352" y="6"/>
                  </a:lnTo>
                  <a:lnTo>
                    <a:pt x="277" y="0"/>
                  </a:lnTo>
                  <a:close/>
                  <a:moveTo>
                    <a:pt x="465" y="58"/>
                  </a:moveTo>
                  <a:lnTo>
                    <a:pt x="316" y="58"/>
                  </a:lnTo>
                  <a:lnTo>
                    <a:pt x="387" y="77"/>
                  </a:lnTo>
                  <a:lnTo>
                    <a:pt x="450" y="117"/>
                  </a:lnTo>
                  <a:lnTo>
                    <a:pt x="497" y="176"/>
                  </a:lnTo>
                  <a:lnTo>
                    <a:pt x="523" y="244"/>
                  </a:lnTo>
                  <a:lnTo>
                    <a:pt x="527" y="316"/>
                  </a:lnTo>
                  <a:lnTo>
                    <a:pt x="508" y="386"/>
                  </a:lnTo>
                  <a:lnTo>
                    <a:pt x="468" y="450"/>
                  </a:lnTo>
                  <a:lnTo>
                    <a:pt x="409" y="497"/>
                  </a:lnTo>
                  <a:lnTo>
                    <a:pt x="341" y="522"/>
                  </a:lnTo>
                  <a:lnTo>
                    <a:pt x="269" y="526"/>
                  </a:lnTo>
                  <a:lnTo>
                    <a:pt x="466" y="526"/>
                  </a:lnTo>
                  <a:lnTo>
                    <a:pt x="510" y="488"/>
                  </a:lnTo>
                  <a:lnTo>
                    <a:pt x="555" y="423"/>
                  </a:lnTo>
                  <a:lnTo>
                    <a:pt x="579" y="352"/>
                  </a:lnTo>
                  <a:lnTo>
                    <a:pt x="585" y="277"/>
                  </a:lnTo>
                  <a:lnTo>
                    <a:pt x="571" y="203"/>
                  </a:lnTo>
                  <a:lnTo>
                    <a:pt x="539" y="134"/>
                  </a:lnTo>
                  <a:lnTo>
                    <a:pt x="488" y="75"/>
                  </a:lnTo>
                  <a:lnTo>
                    <a:pt x="465" y="58"/>
                  </a:lnTo>
                  <a:close/>
                </a:path>
              </a:pathLst>
            </a:custGeom>
            <a:solidFill>
              <a:srgbClr val="B3D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Y"/>
            </a:p>
          </p:txBody>
        </p:sp>
        <p:pic>
          <p:nvPicPr>
            <p:cNvPr id="12292" name="Picture 4">
              <a:extLst>
                <a:ext uri="{FF2B5EF4-FFF2-40B4-BE49-F238E27FC236}">
                  <a16:creationId xmlns:a16="http://schemas.microsoft.com/office/drawing/2014/main" id="{797D2EA7-B117-4549-93E6-AE05373D1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3" y="794"/>
              <a:ext cx="301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6E37A9FD-4C00-4D8D-B73E-CCE4D77F9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" y="-47"/>
              <a:ext cx="1197" cy="787"/>
            </a:xfrm>
            <a:custGeom>
              <a:avLst/>
              <a:gdLst>
                <a:gd name="T0" fmla="+- 0 10733 10029"/>
                <a:gd name="T1" fmla="*/ T0 w 1197"/>
                <a:gd name="T2" fmla="+- 0 -18 -47"/>
                <a:gd name="T3" fmla="*/ -18 h 787"/>
                <a:gd name="T4" fmla="+- 0 10668 10029"/>
                <a:gd name="T5" fmla="*/ T4 w 1197"/>
                <a:gd name="T6" fmla="+- 0 -38 -47"/>
                <a:gd name="T7" fmla="*/ -38 h 787"/>
                <a:gd name="T8" fmla="+- 0 10531 10029"/>
                <a:gd name="T9" fmla="*/ T8 w 1197"/>
                <a:gd name="T10" fmla="+- 0 -46 -47"/>
                <a:gd name="T11" fmla="*/ -46 h 787"/>
                <a:gd name="T12" fmla="+- 0 10431 10029"/>
                <a:gd name="T13" fmla="*/ T12 w 1197"/>
                <a:gd name="T14" fmla="+- 0 -46 -47"/>
                <a:gd name="T15" fmla="*/ -46 h 787"/>
                <a:gd name="T16" fmla="+- 0 10228 10029"/>
                <a:gd name="T17" fmla="*/ T16 w 1197"/>
                <a:gd name="T18" fmla="+- 0 -38 -47"/>
                <a:gd name="T19" fmla="*/ -38 h 787"/>
                <a:gd name="T20" fmla="+- 0 10080 10029"/>
                <a:gd name="T21" fmla="*/ T20 w 1197"/>
                <a:gd name="T22" fmla="+- 0 80 -47"/>
                <a:gd name="T23" fmla="*/ 80 h 787"/>
                <a:gd name="T24" fmla="+- 0 10042 10029"/>
                <a:gd name="T25" fmla="*/ T24 w 1197"/>
                <a:gd name="T26" fmla="+- 0 348 -47"/>
                <a:gd name="T27" fmla="*/ 348 h 787"/>
                <a:gd name="T28" fmla="+- 0 10029 10029"/>
                <a:gd name="T29" fmla="*/ T28 w 1197"/>
                <a:gd name="T30" fmla="+- 0 535 -47"/>
                <a:gd name="T31" fmla="*/ 535 h 787"/>
                <a:gd name="T32" fmla="+- 0 10039 10029"/>
                <a:gd name="T33" fmla="*/ T32 w 1197"/>
                <a:gd name="T34" fmla="+- 0 673 -47"/>
                <a:gd name="T35" fmla="*/ 673 h 787"/>
                <a:gd name="T36" fmla="+- 0 10086 10029"/>
                <a:gd name="T37" fmla="*/ T36 w 1197"/>
                <a:gd name="T38" fmla="+- 0 740 -47"/>
                <a:gd name="T39" fmla="*/ 740 h 787"/>
                <a:gd name="T40" fmla="+- 0 10159 10029"/>
                <a:gd name="T41" fmla="*/ T40 w 1197"/>
                <a:gd name="T42" fmla="+- 0 726 -47"/>
                <a:gd name="T43" fmla="*/ 726 h 787"/>
                <a:gd name="T44" fmla="+- 0 10215 10029"/>
                <a:gd name="T45" fmla="*/ T44 w 1197"/>
                <a:gd name="T46" fmla="+- 0 680 -47"/>
                <a:gd name="T47" fmla="*/ 680 h 787"/>
                <a:gd name="T48" fmla="+- 0 10239 10029"/>
                <a:gd name="T49" fmla="*/ T48 w 1197"/>
                <a:gd name="T50" fmla="+- 0 635 -47"/>
                <a:gd name="T51" fmla="*/ 635 h 787"/>
                <a:gd name="T52" fmla="+- 0 10237 10029"/>
                <a:gd name="T53" fmla="*/ T52 w 1197"/>
                <a:gd name="T54" fmla="+- 0 606 -47"/>
                <a:gd name="T55" fmla="*/ 606 h 787"/>
                <a:gd name="T56" fmla="+- 0 10245 10029"/>
                <a:gd name="T57" fmla="*/ T56 w 1197"/>
                <a:gd name="T58" fmla="+- 0 515 -47"/>
                <a:gd name="T59" fmla="*/ 515 h 787"/>
                <a:gd name="T60" fmla="+- 0 10310 10029"/>
                <a:gd name="T61" fmla="*/ T60 w 1197"/>
                <a:gd name="T62" fmla="+- 0 383 -47"/>
                <a:gd name="T63" fmla="*/ 383 h 787"/>
                <a:gd name="T64" fmla="+- 0 10424 10029"/>
                <a:gd name="T65" fmla="*/ T64 w 1197"/>
                <a:gd name="T66" fmla="+- 0 292 -47"/>
                <a:gd name="T67" fmla="*/ 292 h 787"/>
                <a:gd name="T68" fmla="+- 0 10570 10029"/>
                <a:gd name="T69" fmla="*/ T68 w 1197"/>
                <a:gd name="T70" fmla="+- 0 258 -47"/>
                <a:gd name="T71" fmla="*/ 258 h 787"/>
                <a:gd name="T72" fmla="+- 0 10597 10029"/>
                <a:gd name="T73" fmla="*/ T72 w 1197"/>
                <a:gd name="T74" fmla="+- 0 259 -47"/>
                <a:gd name="T75" fmla="*/ 259 h 787"/>
                <a:gd name="T76" fmla="+- 0 10624 10029"/>
                <a:gd name="T77" fmla="*/ T76 w 1197"/>
                <a:gd name="T78" fmla="+- 0 262 -47"/>
                <a:gd name="T79" fmla="*/ 262 h 787"/>
                <a:gd name="T80" fmla="+- 0 10624 10029"/>
                <a:gd name="T81" fmla="*/ T80 w 1197"/>
                <a:gd name="T82" fmla="+- 0 249 -47"/>
                <a:gd name="T83" fmla="*/ 249 h 787"/>
                <a:gd name="T84" fmla="+- 0 10626 10029"/>
                <a:gd name="T85" fmla="*/ T84 w 1197"/>
                <a:gd name="T86" fmla="+- 0 223 -47"/>
                <a:gd name="T87" fmla="*/ 223 h 787"/>
                <a:gd name="T88" fmla="+- 0 10640 10029"/>
                <a:gd name="T89" fmla="*/ T88 w 1197"/>
                <a:gd name="T90" fmla="+- 0 156 -47"/>
                <a:gd name="T91" fmla="*/ 156 h 787"/>
                <a:gd name="T92" fmla="+- 0 10676 10029"/>
                <a:gd name="T93" fmla="*/ T92 w 1197"/>
                <a:gd name="T94" fmla="+- 0 77 -47"/>
                <a:gd name="T95" fmla="*/ 77 h 787"/>
                <a:gd name="T96" fmla="+- 0 10727 10029"/>
                <a:gd name="T97" fmla="*/ T96 w 1197"/>
                <a:gd name="T98" fmla="+- 0 19 -47"/>
                <a:gd name="T99" fmla="*/ 19 h 787"/>
                <a:gd name="T100" fmla="+- 0 11225 10029"/>
                <a:gd name="T101" fmla="*/ T100 w 1197"/>
                <a:gd name="T102" fmla="+- 0 51 -47"/>
                <a:gd name="T103" fmla="*/ 51 h 787"/>
                <a:gd name="T104" fmla="+- 0 11190 10029"/>
                <a:gd name="T105" fmla="*/ T104 w 1197"/>
                <a:gd name="T106" fmla="+- 0 -3 -47"/>
                <a:gd name="T107" fmla="*/ -3 h 787"/>
                <a:gd name="T108" fmla="+- 0 11060 10029"/>
                <a:gd name="T109" fmla="*/ T108 w 1197"/>
                <a:gd name="T110" fmla="+- 0 -13 -47"/>
                <a:gd name="T111" fmla="*/ -13 h 787"/>
                <a:gd name="T112" fmla="+- 0 10873 10029"/>
                <a:gd name="T113" fmla="*/ T112 w 1197"/>
                <a:gd name="T114" fmla="+- 0 4 -47"/>
                <a:gd name="T115" fmla="*/ 4 h 787"/>
                <a:gd name="T116" fmla="+- 0 10694 10029"/>
                <a:gd name="T117" fmla="*/ T116 w 1197"/>
                <a:gd name="T118" fmla="+- 0 131 -47"/>
                <a:gd name="T119" fmla="*/ 131 h 787"/>
                <a:gd name="T120" fmla="+- 0 10667 10029"/>
                <a:gd name="T121" fmla="*/ T120 w 1197"/>
                <a:gd name="T122" fmla="+- 0 241 -47"/>
                <a:gd name="T123" fmla="*/ 241 h 787"/>
                <a:gd name="T124" fmla="+- 0 10666 10029"/>
                <a:gd name="T125" fmla="*/ T124 w 1197"/>
                <a:gd name="T126" fmla="+- 0 272 -47"/>
                <a:gd name="T127" fmla="*/ 272 h 787"/>
                <a:gd name="T128" fmla="+- 0 10800 10029"/>
                <a:gd name="T129" fmla="*/ T128 w 1197"/>
                <a:gd name="T130" fmla="+- 0 350 -47"/>
                <a:gd name="T131" fmla="*/ 350 h 787"/>
                <a:gd name="T132" fmla="+- 0 10885 10029"/>
                <a:gd name="T133" fmla="*/ T132 w 1197"/>
                <a:gd name="T134" fmla="+- 0 479 -47"/>
                <a:gd name="T135" fmla="*/ 479 h 787"/>
                <a:gd name="T136" fmla="+- 0 10932 10029"/>
                <a:gd name="T137" fmla="*/ T136 w 1197"/>
                <a:gd name="T138" fmla="+- 0 401 -47"/>
                <a:gd name="T139" fmla="*/ 401 h 787"/>
                <a:gd name="T140" fmla="+- 0 10983 10029"/>
                <a:gd name="T141" fmla="*/ T140 w 1197"/>
                <a:gd name="T142" fmla="+- 0 274 -47"/>
                <a:gd name="T143" fmla="*/ 274 h 787"/>
                <a:gd name="T144" fmla="+- 0 11086 10029"/>
                <a:gd name="T145" fmla="*/ T144 w 1197"/>
                <a:gd name="T146" fmla="+- 0 175 -47"/>
                <a:gd name="T147" fmla="*/ 175 h 787"/>
                <a:gd name="T148" fmla="+- 0 11196 10029"/>
                <a:gd name="T149" fmla="*/ T148 w 1197"/>
                <a:gd name="T150" fmla="+- 0 96 -47"/>
                <a:gd name="T151" fmla="*/ 96 h 7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197" h="787">
                  <a:moveTo>
                    <a:pt x="729" y="44"/>
                  </a:moveTo>
                  <a:lnTo>
                    <a:pt x="704" y="29"/>
                  </a:lnTo>
                  <a:lnTo>
                    <a:pt x="674" y="17"/>
                  </a:lnTo>
                  <a:lnTo>
                    <a:pt x="639" y="9"/>
                  </a:lnTo>
                  <a:lnTo>
                    <a:pt x="599" y="4"/>
                  </a:lnTo>
                  <a:lnTo>
                    <a:pt x="502" y="1"/>
                  </a:lnTo>
                  <a:lnTo>
                    <a:pt x="437" y="0"/>
                  </a:lnTo>
                  <a:lnTo>
                    <a:pt x="402" y="1"/>
                  </a:lnTo>
                  <a:lnTo>
                    <a:pt x="391" y="2"/>
                  </a:lnTo>
                  <a:lnTo>
                    <a:pt x="199" y="9"/>
                  </a:lnTo>
                  <a:lnTo>
                    <a:pt x="98" y="42"/>
                  </a:lnTo>
                  <a:lnTo>
                    <a:pt x="51" y="127"/>
                  </a:lnTo>
                  <a:lnTo>
                    <a:pt x="25" y="291"/>
                  </a:lnTo>
                  <a:lnTo>
                    <a:pt x="13" y="395"/>
                  </a:lnTo>
                  <a:lnTo>
                    <a:pt x="4" y="493"/>
                  </a:lnTo>
                  <a:lnTo>
                    <a:pt x="0" y="582"/>
                  </a:lnTo>
                  <a:lnTo>
                    <a:pt x="1" y="659"/>
                  </a:lnTo>
                  <a:lnTo>
                    <a:pt x="10" y="720"/>
                  </a:lnTo>
                  <a:lnTo>
                    <a:pt x="29" y="764"/>
                  </a:lnTo>
                  <a:lnTo>
                    <a:pt x="57" y="787"/>
                  </a:lnTo>
                  <a:lnTo>
                    <a:pt x="99" y="786"/>
                  </a:lnTo>
                  <a:lnTo>
                    <a:pt x="130" y="773"/>
                  </a:lnTo>
                  <a:lnTo>
                    <a:pt x="159" y="753"/>
                  </a:lnTo>
                  <a:lnTo>
                    <a:pt x="186" y="727"/>
                  </a:lnTo>
                  <a:lnTo>
                    <a:pt x="213" y="696"/>
                  </a:lnTo>
                  <a:lnTo>
                    <a:pt x="210" y="682"/>
                  </a:lnTo>
                  <a:lnTo>
                    <a:pt x="209" y="668"/>
                  </a:lnTo>
                  <a:lnTo>
                    <a:pt x="208" y="653"/>
                  </a:lnTo>
                  <a:lnTo>
                    <a:pt x="207" y="639"/>
                  </a:lnTo>
                  <a:lnTo>
                    <a:pt x="216" y="562"/>
                  </a:lnTo>
                  <a:lnTo>
                    <a:pt x="241" y="492"/>
                  </a:lnTo>
                  <a:lnTo>
                    <a:pt x="281" y="430"/>
                  </a:lnTo>
                  <a:lnTo>
                    <a:pt x="333" y="378"/>
                  </a:lnTo>
                  <a:lnTo>
                    <a:pt x="395" y="339"/>
                  </a:lnTo>
                  <a:lnTo>
                    <a:pt x="465" y="313"/>
                  </a:lnTo>
                  <a:lnTo>
                    <a:pt x="541" y="305"/>
                  </a:lnTo>
                  <a:lnTo>
                    <a:pt x="555" y="305"/>
                  </a:lnTo>
                  <a:lnTo>
                    <a:pt x="568" y="306"/>
                  </a:lnTo>
                  <a:lnTo>
                    <a:pt x="582" y="307"/>
                  </a:lnTo>
                  <a:lnTo>
                    <a:pt x="595" y="309"/>
                  </a:lnTo>
                  <a:lnTo>
                    <a:pt x="595" y="305"/>
                  </a:lnTo>
                  <a:lnTo>
                    <a:pt x="595" y="296"/>
                  </a:lnTo>
                  <a:lnTo>
                    <a:pt x="596" y="289"/>
                  </a:lnTo>
                  <a:lnTo>
                    <a:pt x="597" y="270"/>
                  </a:lnTo>
                  <a:lnTo>
                    <a:pt x="601" y="241"/>
                  </a:lnTo>
                  <a:lnTo>
                    <a:pt x="611" y="203"/>
                  </a:lnTo>
                  <a:lnTo>
                    <a:pt x="627" y="160"/>
                  </a:lnTo>
                  <a:lnTo>
                    <a:pt x="647" y="124"/>
                  </a:lnTo>
                  <a:lnTo>
                    <a:pt x="670" y="93"/>
                  </a:lnTo>
                  <a:lnTo>
                    <a:pt x="698" y="66"/>
                  </a:lnTo>
                  <a:lnTo>
                    <a:pt x="729" y="44"/>
                  </a:lnTo>
                  <a:moveTo>
                    <a:pt x="1196" y="98"/>
                  </a:moveTo>
                  <a:lnTo>
                    <a:pt x="1193" y="64"/>
                  </a:lnTo>
                  <a:lnTo>
                    <a:pt x="1161" y="44"/>
                  </a:lnTo>
                  <a:lnTo>
                    <a:pt x="1105" y="35"/>
                  </a:lnTo>
                  <a:lnTo>
                    <a:pt x="1031" y="34"/>
                  </a:lnTo>
                  <a:lnTo>
                    <a:pt x="942" y="40"/>
                  </a:lnTo>
                  <a:lnTo>
                    <a:pt x="844" y="51"/>
                  </a:lnTo>
                  <a:lnTo>
                    <a:pt x="727" y="97"/>
                  </a:lnTo>
                  <a:lnTo>
                    <a:pt x="665" y="178"/>
                  </a:lnTo>
                  <a:lnTo>
                    <a:pt x="642" y="254"/>
                  </a:lnTo>
                  <a:lnTo>
                    <a:pt x="638" y="288"/>
                  </a:lnTo>
                  <a:lnTo>
                    <a:pt x="637" y="297"/>
                  </a:lnTo>
                  <a:lnTo>
                    <a:pt x="637" y="319"/>
                  </a:lnTo>
                  <a:lnTo>
                    <a:pt x="709" y="350"/>
                  </a:lnTo>
                  <a:lnTo>
                    <a:pt x="771" y="397"/>
                  </a:lnTo>
                  <a:lnTo>
                    <a:pt x="821" y="456"/>
                  </a:lnTo>
                  <a:lnTo>
                    <a:pt x="856" y="526"/>
                  </a:lnTo>
                  <a:lnTo>
                    <a:pt x="885" y="493"/>
                  </a:lnTo>
                  <a:lnTo>
                    <a:pt x="903" y="448"/>
                  </a:lnTo>
                  <a:lnTo>
                    <a:pt x="921" y="390"/>
                  </a:lnTo>
                  <a:lnTo>
                    <a:pt x="954" y="321"/>
                  </a:lnTo>
                  <a:lnTo>
                    <a:pt x="999" y="266"/>
                  </a:lnTo>
                  <a:lnTo>
                    <a:pt x="1057" y="222"/>
                  </a:lnTo>
                  <a:lnTo>
                    <a:pt x="1117" y="183"/>
                  </a:lnTo>
                  <a:lnTo>
                    <a:pt x="1167" y="143"/>
                  </a:lnTo>
                  <a:lnTo>
                    <a:pt x="1196" y="98"/>
                  </a:lnTo>
                </a:path>
              </a:pathLst>
            </a:custGeom>
            <a:solidFill>
              <a:srgbClr val="B3D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Y"/>
            </a:p>
          </p:txBody>
        </p:sp>
        <p:pic>
          <p:nvPicPr>
            <p:cNvPr id="12290" name="Picture 2">
              <a:extLst>
                <a:ext uri="{FF2B5EF4-FFF2-40B4-BE49-F238E27FC236}">
                  <a16:creationId xmlns:a16="http://schemas.microsoft.com/office/drawing/2014/main" id="{0AB76B70-A4BA-473F-BC31-C9B3098B5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" y="490"/>
              <a:ext cx="192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7">
            <a:extLst>
              <a:ext uri="{FF2B5EF4-FFF2-40B4-BE49-F238E27FC236}">
                <a16:creationId xmlns:a16="http://schemas.microsoft.com/office/drawing/2014/main" id="{EE18EE0E-2A80-4DD7-AB93-17DC7794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722"/>
            <a:ext cx="874330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+mn-lt"/>
                <a:ea typeface="Arial" panose="020B0604020202020204" pitchFamily="34" charset="0"/>
              </a:rPr>
              <a:t>ΣΗΜΑΝΤΙΚΟ ΖΗΤΗΜΑ | </a:t>
            </a:r>
            <a:r>
              <a:rPr kumimoji="0" lang="el-GR" altLang="en-CY" sz="2400" b="1" i="0" u="none" strike="noStrike" cap="none" normalizeH="0" baseline="0" dirty="0">
                <a:ln>
                  <a:noFill/>
                </a:ln>
                <a:solidFill>
                  <a:srgbClr val="B3D455"/>
                </a:solidFill>
                <a:effectLst/>
                <a:latin typeface="+mn-lt"/>
                <a:ea typeface="Arial" panose="020B0604020202020204" pitchFamily="34" charset="0"/>
              </a:rPr>
              <a:t>Απαιτούνται νέα εργαλεία και καινοτόμες στρατηγικές που θα υποστηρίζουν την επιτάχυνση της λήψης θεραπευτικής αγωγής για την Ηπατίτιδα C</a:t>
            </a:r>
            <a:endParaRPr kumimoji="0" lang="el-GR" altLang="en-CY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C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975AA-F762-49B7-B577-06D807E85C23}"/>
              </a:ext>
            </a:extLst>
          </p:cNvPr>
          <p:cNvSpPr txBox="1"/>
          <p:nvPr/>
        </p:nvSpPr>
        <p:spPr>
          <a:xfrm>
            <a:off x="733530" y="1588618"/>
            <a:ext cx="8930472" cy="36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ιογενής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πατίτιδα και ειδικότερα η προσβολή από τον ιό της Ηπατίτιδας C (HCV), εμφανίζει υψηλό </a:t>
            </a:r>
            <a:r>
              <a:rPr lang="el-GR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επιπολασμό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στους χρήστες ενέσιμων ναρκωτικών (ΧΕΝ) σε ολόκληρη την Ευρώπη.</a:t>
            </a:r>
          </a:p>
          <a:p>
            <a:pPr lvl="0" algn="just">
              <a:lnSpc>
                <a:spcPct val="107000"/>
              </a:lnSpc>
            </a:pP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το διάστημα 2017-18, τα επίπεδα αντισωμάτων κατά του ιού HCV στα εθνικά δείγματα ΧΕΝ κυμαίνονται από 16 % έως 86 %, ενώ 10 από τις 16 χώρες που διαθέτουν στοιχεία εθνικής εμβέλειας αναφέρουν ποσοστά επιπολασμού άνω του 50 %.</a:t>
            </a:r>
          </a:p>
          <a:p>
            <a:pPr lvl="0" algn="just">
              <a:lnSpc>
                <a:spcPct val="107000"/>
              </a:lnSpc>
            </a:pP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σημαντικός ο εντοπισμός των ατόμων που παραμένουν χρονίως </a:t>
            </a:r>
            <a:r>
              <a:rPr lang="el-GR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προσβληθέντες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από τη λοίμωξη: διατρέχουν κίνδυνο κίρρωσης και καρκίνου και μπορούν να μεταδώσουν τον ιό σε άλλους όταν ανταλλάσσουν σύνεργα ενέσιμης χρήσης που έρχονται σε επαφή με το αίμα τους.</a:t>
            </a: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0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AAF6546-B1FB-45AB-AF8C-EFBD4E92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30" y="19247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FC2005-D496-4DED-B8E7-3380A923BB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45719"/>
            <a:ext cx="117867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CA77CADB-A29E-441F-9A00-A7B359FAF9DE}"/>
              </a:ext>
            </a:extLst>
          </p:cNvPr>
          <p:cNvGrpSpPr>
            <a:grpSpLocks/>
          </p:cNvGrpSpPr>
          <p:nvPr/>
        </p:nvGrpSpPr>
        <p:grpSpPr bwMode="auto">
          <a:xfrm>
            <a:off x="9491603" y="343043"/>
            <a:ext cx="760413" cy="769938"/>
            <a:chOff x="10029" y="-47"/>
            <a:chExt cx="1197" cy="1213"/>
          </a:xfrm>
        </p:grpSpPr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A614A3DC-20AF-4667-B891-604477169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7" y="296"/>
              <a:ext cx="585" cy="585"/>
            </a:xfrm>
            <a:custGeom>
              <a:avLst/>
              <a:gdLst>
                <a:gd name="T0" fmla="+- 0 10554 10277"/>
                <a:gd name="T1" fmla="*/ T0 w 585"/>
                <a:gd name="T2" fmla="+- 0 296 296"/>
                <a:gd name="T3" fmla="*/ 296 h 585"/>
                <a:gd name="T4" fmla="+- 0 10480 10277"/>
                <a:gd name="T5" fmla="*/ T4 w 585"/>
                <a:gd name="T6" fmla="+- 0 310 296"/>
                <a:gd name="T7" fmla="*/ 310 h 585"/>
                <a:gd name="T8" fmla="+- 0 10412 10277"/>
                <a:gd name="T9" fmla="*/ T8 w 585"/>
                <a:gd name="T10" fmla="+- 0 342 296"/>
                <a:gd name="T11" fmla="*/ 342 h 585"/>
                <a:gd name="T12" fmla="+- 0 10352 10277"/>
                <a:gd name="T13" fmla="*/ T12 w 585"/>
                <a:gd name="T14" fmla="+- 0 393 296"/>
                <a:gd name="T15" fmla="*/ 393 h 585"/>
                <a:gd name="T16" fmla="+- 0 10308 10277"/>
                <a:gd name="T17" fmla="*/ T16 w 585"/>
                <a:gd name="T18" fmla="+- 0 457 296"/>
                <a:gd name="T19" fmla="*/ 457 h 585"/>
                <a:gd name="T20" fmla="+- 0 10283 10277"/>
                <a:gd name="T21" fmla="*/ T20 w 585"/>
                <a:gd name="T22" fmla="+- 0 529 296"/>
                <a:gd name="T23" fmla="*/ 529 h 585"/>
                <a:gd name="T24" fmla="+- 0 10277 10277"/>
                <a:gd name="T25" fmla="*/ T24 w 585"/>
                <a:gd name="T26" fmla="+- 0 604 296"/>
                <a:gd name="T27" fmla="*/ 604 h 585"/>
                <a:gd name="T28" fmla="+- 0 10291 10277"/>
                <a:gd name="T29" fmla="*/ T28 w 585"/>
                <a:gd name="T30" fmla="+- 0 678 296"/>
                <a:gd name="T31" fmla="*/ 678 h 585"/>
                <a:gd name="T32" fmla="+- 0 10323 10277"/>
                <a:gd name="T33" fmla="*/ T32 w 585"/>
                <a:gd name="T34" fmla="+- 0 746 296"/>
                <a:gd name="T35" fmla="*/ 746 h 585"/>
                <a:gd name="T36" fmla="+- 0 10374 10277"/>
                <a:gd name="T37" fmla="*/ T36 w 585"/>
                <a:gd name="T38" fmla="+- 0 806 296"/>
                <a:gd name="T39" fmla="*/ 806 h 585"/>
                <a:gd name="T40" fmla="+- 0 10439 10277"/>
                <a:gd name="T41" fmla="*/ T40 w 585"/>
                <a:gd name="T42" fmla="+- 0 850 296"/>
                <a:gd name="T43" fmla="*/ 850 h 585"/>
                <a:gd name="T44" fmla="+- 0 10510 10277"/>
                <a:gd name="T45" fmla="*/ T44 w 585"/>
                <a:gd name="T46" fmla="+- 0 875 296"/>
                <a:gd name="T47" fmla="*/ 875 h 585"/>
                <a:gd name="T48" fmla="+- 0 10585 10277"/>
                <a:gd name="T49" fmla="*/ T48 w 585"/>
                <a:gd name="T50" fmla="+- 0 881 296"/>
                <a:gd name="T51" fmla="*/ 881 h 585"/>
                <a:gd name="T52" fmla="+- 0 10659 10277"/>
                <a:gd name="T53" fmla="*/ T52 w 585"/>
                <a:gd name="T54" fmla="+- 0 867 296"/>
                <a:gd name="T55" fmla="*/ 867 h 585"/>
                <a:gd name="T56" fmla="+- 0 10728 10277"/>
                <a:gd name="T57" fmla="*/ T56 w 585"/>
                <a:gd name="T58" fmla="+- 0 835 296"/>
                <a:gd name="T59" fmla="*/ 835 h 585"/>
                <a:gd name="T60" fmla="+- 0 10743 10277"/>
                <a:gd name="T61" fmla="*/ T60 w 585"/>
                <a:gd name="T62" fmla="+- 0 822 296"/>
                <a:gd name="T63" fmla="*/ 822 h 585"/>
                <a:gd name="T64" fmla="+- 0 10546 10277"/>
                <a:gd name="T65" fmla="*/ T64 w 585"/>
                <a:gd name="T66" fmla="+- 0 822 296"/>
                <a:gd name="T67" fmla="*/ 822 h 585"/>
                <a:gd name="T68" fmla="+- 0 10476 10277"/>
                <a:gd name="T69" fmla="*/ T68 w 585"/>
                <a:gd name="T70" fmla="+- 0 804 296"/>
                <a:gd name="T71" fmla="*/ 804 h 585"/>
                <a:gd name="T72" fmla="+- 0 10412 10277"/>
                <a:gd name="T73" fmla="*/ T72 w 585"/>
                <a:gd name="T74" fmla="+- 0 763 296"/>
                <a:gd name="T75" fmla="*/ 763 h 585"/>
                <a:gd name="T76" fmla="+- 0 10365 10277"/>
                <a:gd name="T77" fmla="*/ T76 w 585"/>
                <a:gd name="T78" fmla="+- 0 705 296"/>
                <a:gd name="T79" fmla="*/ 705 h 585"/>
                <a:gd name="T80" fmla="+- 0 10340 10277"/>
                <a:gd name="T81" fmla="*/ T80 w 585"/>
                <a:gd name="T82" fmla="+- 0 637 296"/>
                <a:gd name="T83" fmla="*/ 637 h 585"/>
                <a:gd name="T84" fmla="+- 0 10336 10277"/>
                <a:gd name="T85" fmla="*/ T84 w 585"/>
                <a:gd name="T86" fmla="+- 0 565 296"/>
                <a:gd name="T87" fmla="*/ 565 h 585"/>
                <a:gd name="T88" fmla="+- 0 10354 10277"/>
                <a:gd name="T89" fmla="*/ T88 w 585"/>
                <a:gd name="T90" fmla="+- 0 494 296"/>
                <a:gd name="T91" fmla="*/ 494 h 585"/>
                <a:gd name="T92" fmla="+- 0 10395 10277"/>
                <a:gd name="T93" fmla="*/ T92 w 585"/>
                <a:gd name="T94" fmla="+- 0 431 296"/>
                <a:gd name="T95" fmla="*/ 431 h 585"/>
                <a:gd name="T96" fmla="+- 0 10453 10277"/>
                <a:gd name="T97" fmla="*/ T96 w 585"/>
                <a:gd name="T98" fmla="+- 0 384 296"/>
                <a:gd name="T99" fmla="*/ 384 h 585"/>
                <a:gd name="T100" fmla="+- 0 10521 10277"/>
                <a:gd name="T101" fmla="*/ T100 w 585"/>
                <a:gd name="T102" fmla="+- 0 358 296"/>
                <a:gd name="T103" fmla="*/ 358 h 585"/>
                <a:gd name="T104" fmla="+- 0 10593 10277"/>
                <a:gd name="T105" fmla="*/ T104 w 585"/>
                <a:gd name="T106" fmla="+- 0 354 296"/>
                <a:gd name="T107" fmla="*/ 354 h 585"/>
                <a:gd name="T108" fmla="+- 0 10742 10277"/>
                <a:gd name="T109" fmla="*/ T108 w 585"/>
                <a:gd name="T110" fmla="+- 0 354 296"/>
                <a:gd name="T111" fmla="*/ 354 h 585"/>
                <a:gd name="T112" fmla="+- 0 10701 10277"/>
                <a:gd name="T113" fmla="*/ T112 w 585"/>
                <a:gd name="T114" fmla="+- 0 326 296"/>
                <a:gd name="T115" fmla="*/ 326 h 585"/>
                <a:gd name="T116" fmla="+- 0 10629 10277"/>
                <a:gd name="T117" fmla="*/ T116 w 585"/>
                <a:gd name="T118" fmla="+- 0 302 296"/>
                <a:gd name="T119" fmla="*/ 302 h 585"/>
                <a:gd name="T120" fmla="+- 0 10554 10277"/>
                <a:gd name="T121" fmla="*/ T120 w 585"/>
                <a:gd name="T122" fmla="+- 0 296 296"/>
                <a:gd name="T123" fmla="*/ 296 h 585"/>
                <a:gd name="T124" fmla="+- 0 10742 10277"/>
                <a:gd name="T125" fmla="*/ T124 w 585"/>
                <a:gd name="T126" fmla="+- 0 354 296"/>
                <a:gd name="T127" fmla="*/ 354 h 585"/>
                <a:gd name="T128" fmla="+- 0 10593 10277"/>
                <a:gd name="T129" fmla="*/ T128 w 585"/>
                <a:gd name="T130" fmla="+- 0 354 296"/>
                <a:gd name="T131" fmla="*/ 354 h 585"/>
                <a:gd name="T132" fmla="+- 0 10664 10277"/>
                <a:gd name="T133" fmla="*/ T132 w 585"/>
                <a:gd name="T134" fmla="+- 0 373 296"/>
                <a:gd name="T135" fmla="*/ 373 h 585"/>
                <a:gd name="T136" fmla="+- 0 10727 10277"/>
                <a:gd name="T137" fmla="*/ T136 w 585"/>
                <a:gd name="T138" fmla="+- 0 413 296"/>
                <a:gd name="T139" fmla="*/ 413 h 585"/>
                <a:gd name="T140" fmla="+- 0 10774 10277"/>
                <a:gd name="T141" fmla="*/ T140 w 585"/>
                <a:gd name="T142" fmla="+- 0 472 296"/>
                <a:gd name="T143" fmla="*/ 472 h 585"/>
                <a:gd name="T144" fmla="+- 0 10800 10277"/>
                <a:gd name="T145" fmla="*/ T144 w 585"/>
                <a:gd name="T146" fmla="+- 0 540 296"/>
                <a:gd name="T147" fmla="*/ 540 h 585"/>
                <a:gd name="T148" fmla="+- 0 10804 10277"/>
                <a:gd name="T149" fmla="*/ T148 w 585"/>
                <a:gd name="T150" fmla="+- 0 612 296"/>
                <a:gd name="T151" fmla="*/ 612 h 585"/>
                <a:gd name="T152" fmla="+- 0 10785 10277"/>
                <a:gd name="T153" fmla="*/ T152 w 585"/>
                <a:gd name="T154" fmla="+- 0 682 296"/>
                <a:gd name="T155" fmla="*/ 682 h 585"/>
                <a:gd name="T156" fmla="+- 0 10745 10277"/>
                <a:gd name="T157" fmla="*/ T156 w 585"/>
                <a:gd name="T158" fmla="+- 0 746 296"/>
                <a:gd name="T159" fmla="*/ 746 h 585"/>
                <a:gd name="T160" fmla="+- 0 10686 10277"/>
                <a:gd name="T161" fmla="*/ T160 w 585"/>
                <a:gd name="T162" fmla="+- 0 793 296"/>
                <a:gd name="T163" fmla="*/ 793 h 585"/>
                <a:gd name="T164" fmla="+- 0 10618 10277"/>
                <a:gd name="T165" fmla="*/ T164 w 585"/>
                <a:gd name="T166" fmla="+- 0 818 296"/>
                <a:gd name="T167" fmla="*/ 818 h 585"/>
                <a:gd name="T168" fmla="+- 0 10546 10277"/>
                <a:gd name="T169" fmla="*/ T168 w 585"/>
                <a:gd name="T170" fmla="+- 0 822 296"/>
                <a:gd name="T171" fmla="*/ 822 h 585"/>
                <a:gd name="T172" fmla="+- 0 10743 10277"/>
                <a:gd name="T173" fmla="*/ T172 w 585"/>
                <a:gd name="T174" fmla="+- 0 822 296"/>
                <a:gd name="T175" fmla="*/ 822 h 585"/>
                <a:gd name="T176" fmla="+- 0 10787 10277"/>
                <a:gd name="T177" fmla="*/ T176 w 585"/>
                <a:gd name="T178" fmla="+- 0 784 296"/>
                <a:gd name="T179" fmla="*/ 784 h 585"/>
                <a:gd name="T180" fmla="+- 0 10832 10277"/>
                <a:gd name="T181" fmla="*/ T180 w 585"/>
                <a:gd name="T182" fmla="+- 0 719 296"/>
                <a:gd name="T183" fmla="*/ 719 h 585"/>
                <a:gd name="T184" fmla="+- 0 10856 10277"/>
                <a:gd name="T185" fmla="*/ T184 w 585"/>
                <a:gd name="T186" fmla="+- 0 648 296"/>
                <a:gd name="T187" fmla="*/ 648 h 585"/>
                <a:gd name="T188" fmla="+- 0 10862 10277"/>
                <a:gd name="T189" fmla="*/ T188 w 585"/>
                <a:gd name="T190" fmla="+- 0 573 296"/>
                <a:gd name="T191" fmla="*/ 573 h 585"/>
                <a:gd name="T192" fmla="+- 0 10848 10277"/>
                <a:gd name="T193" fmla="*/ T192 w 585"/>
                <a:gd name="T194" fmla="+- 0 499 296"/>
                <a:gd name="T195" fmla="*/ 499 h 585"/>
                <a:gd name="T196" fmla="+- 0 10816 10277"/>
                <a:gd name="T197" fmla="*/ T196 w 585"/>
                <a:gd name="T198" fmla="+- 0 430 296"/>
                <a:gd name="T199" fmla="*/ 430 h 585"/>
                <a:gd name="T200" fmla="+- 0 10765 10277"/>
                <a:gd name="T201" fmla="*/ T200 w 585"/>
                <a:gd name="T202" fmla="+- 0 371 296"/>
                <a:gd name="T203" fmla="*/ 371 h 585"/>
                <a:gd name="T204" fmla="+- 0 10742 10277"/>
                <a:gd name="T205" fmla="*/ T204 w 585"/>
                <a:gd name="T206" fmla="+- 0 354 296"/>
                <a:gd name="T207" fmla="*/ 354 h 5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585" h="585">
                  <a:moveTo>
                    <a:pt x="277" y="0"/>
                  </a:moveTo>
                  <a:lnTo>
                    <a:pt x="203" y="14"/>
                  </a:lnTo>
                  <a:lnTo>
                    <a:pt x="135" y="46"/>
                  </a:lnTo>
                  <a:lnTo>
                    <a:pt x="75" y="97"/>
                  </a:lnTo>
                  <a:lnTo>
                    <a:pt x="31" y="161"/>
                  </a:lnTo>
                  <a:lnTo>
                    <a:pt x="6" y="233"/>
                  </a:lnTo>
                  <a:lnTo>
                    <a:pt x="0" y="308"/>
                  </a:lnTo>
                  <a:lnTo>
                    <a:pt x="14" y="382"/>
                  </a:lnTo>
                  <a:lnTo>
                    <a:pt x="46" y="450"/>
                  </a:lnTo>
                  <a:lnTo>
                    <a:pt x="97" y="510"/>
                  </a:lnTo>
                  <a:lnTo>
                    <a:pt x="162" y="554"/>
                  </a:lnTo>
                  <a:lnTo>
                    <a:pt x="233" y="579"/>
                  </a:lnTo>
                  <a:lnTo>
                    <a:pt x="308" y="585"/>
                  </a:lnTo>
                  <a:lnTo>
                    <a:pt x="382" y="571"/>
                  </a:lnTo>
                  <a:lnTo>
                    <a:pt x="451" y="539"/>
                  </a:lnTo>
                  <a:lnTo>
                    <a:pt x="466" y="526"/>
                  </a:lnTo>
                  <a:lnTo>
                    <a:pt x="269" y="526"/>
                  </a:lnTo>
                  <a:lnTo>
                    <a:pt x="199" y="508"/>
                  </a:lnTo>
                  <a:lnTo>
                    <a:pt x="135" y="467"/>
                  </a:lnTo>
                  <a:lnTo>
                    <a:pt x="88" y="409"/>
                  </a:lnTo>
                  <a:lnTo>
                    <a:pt x="63" y="341"/>
                  </a:lnTo>
                  <a:lnTo>
                    <a:pt x="59" y="269"/>
                  </a:lnTo>
                  <a:lnTo>
                    <a:pt x="77" y="198"/>
                  </a:lnTo>
                  <a:lnTo>
                    <a:pt x="118" y="135"/>
                  </a:lnTo>
                  <a:lnTo>
                    <a:pt x="176" y="88"/>
                  </a:lnTo>
                  <a:lnTo>
                    <a:pt x="244" y="62"/>
                  </a:lnTo>
                  <a:lnTo>
                    <a:pt x="316" y="58"/>
                  </a:lnTo>
                  <a:lnTo>
                    <a:pt x="465" y="58"/>
                  </a:lnTo>
                  <a:lnTo>
                    <a:pt x="424" y="30"/>
                  </a:lnTo>
                  <a:lnTo>
                    <a:pt x="352" y="6"/>
                  </a:lnTo>
                  <a:lnTo>
                    <a:pt x="277" y="0"/>
                  </a:lnTo>
                  <a:close/>
                  <a:moveTo>
                    <a:pt x="465" y="58"/>
                  </a:moveTo>
                  <a:lnTo>
                    <a:pt x="316" y="58"/>
                  </a:lnTo>
                  <a:lnTo>
                    <a:pt x="387" y="77"/>
                  </a:lnTo>
                  <a:lnTo>
                    <a:pt x="450" y="117"/>
                  </a:lnTo>
                  <a:lnTo>
                    <a:pt x="497" y="176"/>
                  </a:lnTo>
                  <a:lnTo>
                    <a:pt x="523" y="244"/>
                  </a:lnTo>
                  <a:lnTo>
                    <a:pt x="527" y="316"/>
                  </a:lnTo>
                  <a:lnTo>
                    <a:pt x="508" y="386"/>
                  </a:lnTo>
                  <a:lnTo>
                    <a:pt x="468" y="450"/>
                  </a:lnTo>
                  <a:lnTo>
                    <a:pt x="409" y="497"/>
                  </a:lnTo>
                  <a:lnTo>
                    <a:pt x="341" y="522"/>
                  </a:lnTo>
                  <a:lnTo>
                    <a:pt x="269" y="526"/>
                  </a:lnTo>
                  <a:lnTo>
                    <a:pt x="466" y="526"/>
                  </a:lnTo>
                  <a:lnTo>
                    <a:pt x="510" y="488"/>
                  </a:lnTo>
                  <a:lnTo>
                    <a:pt x="555" y="423"/>
                  </a:lnTo>
                  <a:lnTo>
                    <a:pt x="579" y="352"/>
                  </a:lnTo>
                  <a:lnTo>
                    <a:pt x="585" y="277"/>
                  </a:lnTo>
                  <a:lnTo>
                    <a:pt x="571" y="203"/>
                  </a:lnTo>
                  <a:lnTo>
                    <a:pt x="539" y="134"/>
                  </a:lnTo>
                  <a:lnTo>
                    <a:pt x="488" y="75"/>
                  </a:lnTo>
                  <a:lnTo>
                    <a:pt x="465" y="58"/>
                  </a:lnTo>
                  <a:close/>
                </a:path>
              </a:pathLst>
            </a:custGeom>
            <a:solidFill>
              <a:srgbClr val="B3D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Y"/>
            </a:p>
          </p:txBody>
        </p:sp>
        <p:pic>
          <p:nvPicPr>
            <p:cNvPr id="12292" name="Picture 4">
              <a:extLst>
                <a:ext uri="{FF2B5EF4-FFF2-40B4-BE49-F238E27FC236}">
                  <a16:creationId xmlns:a16="http://schemas.microsoft.com/office/drawing/2014/main" id="{797D2EA7-B117-4549-93E6-AE05373D1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3" y="794"/>
              <a:ext cx="301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6E37A9FD-4C00-4D8D-B73E-CCE4D77F9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" y="-47"/>
              <a:ext cx="1197" cy="787"/>
            </a:xfrm>
            <a:custGeom>
              <a:avLst/>
              <a:gdLst>
                <a:gd name="T0" fmla="+- 0 10733 10029"/>
                <a:gd name="T1" fmla="*/ T0 w 1197"/>
                <a:gd name="T2" fmla="+- 0 -18 -47"/>
                <a:gd name="T3" fmla="*/ -18 h 787"/>
                <a:gd name="T4" fmla="+- 0 10668 10029"/>
                <a:gd name="T5" fmla="*/ T4 w 1197"/>
                <a:gd name="T6" fmla="+- 0 -38 -47"/>
                <a:gd name="T7" fmla="*/ -38 h 787"/>
                <a:gd name="T8" fmla="+- 0 10531 10029"/>
                <a:gd name="T9" fmla="*/ T8 w 1197"/>
                <a:gd name="T10" fmla="+- 0 -46 -47"/>
                <a:gd name="T11" fmla="*/ -46 h 787"/>
                <a:gd name="T12" fmla="+- 0 10431 10029"/>
                <a:gd name="T13" fmla="*/ T12 w 1197"/>
                <a:gd name="T14" fmla="+- 0 -46 -47"/>
                <a:gd name="T15" fmla="*/ -46 h 787"/>
                <a:gd name="T16" fmla="+- 0 10228 10029"/>
                <a:gd name="T17" fmla="*/ T16 w 1197"/>
                <a:gd name="T18" fmla="+- 0 -38 -47"/>
                <a:gd name="T19" fmla="*/ -38 h 787"/>
                <a:gd name="T20" fmla="+- 0 10080 10029"/>
                <a:gd name="T21" fmla="*/ T20 w 1197"/>
                <a:gd name="T22" fmla="+- 0 80 -47"/>
                <a:gd name="T23" fmla="*/ 80 h 787"/>
                <a:gd name="T24" fmla="+- 0 10042 10029"/>
                <a:gd name="T25" fmla="*/ T24 w 1197"/>
                <a:gd name="T26" fmla="+- 0 348 -47"/>
                <a:gd name="T27" fmla="*/ 348 h 787"/>
                <a:gd name="T28" fmla="+- 0 10029 10029"/>
                <a:gd name="T29" fmla="*/ T28 w 1197"/>
                <a:gd name="T30" fmla="+- 0 535 -47"/>
                <a:gd name="T31" fmla="*/ 535 h 787"/>
                <a:gd name="T32" fmla="+- 0 10039 10029"/>
                <a:gd name="T33" fmla="*/ T32 w 1197"/>
                <a:gd name="T34" fmla="+- 0 673 -47"/>
                <a:gd name="T35" fmla="*/ 673 h 787"/>
                <a:gd name="T36" fmla="+- 0 10086 10029"/>
                <a:gd name="T37" fmla="*/ T36 w 1197"/>
                <a:gd name="T38" fmla="+- 0 740 -47"/>
                <a:gd name="T39" fmla="*/ 740 h 787"/>
                <a:gd name="T40" fmla="+- 0 10159 10029"/>
                <a:gd name="T41" fmla="*/ T40 w 1197"/>
                <a:gd name="T42" fmla="+- 0 726 -47"/>
                <a:gd name="T43" fmla="*/ 726 h 787"/>
                <a:gd name="T44" fmla="+- 0 10215 10029"/>
                <a:gd name="T45" fmla="*/ T44 w 1197"/>
                <a:gd name="T46" fmla="+- 0 680 -47"/>
                <a:gd name="T47" fmla="*/ 680 h 787"/>
                <a:gd name="T48" fmla="+- 0 10239 10029"/>
                <a:gd name="T49" fmla="*/ T48 w 1197"/>
                <a:gd name="T50" fmla="+- 0 635 -47"/>
                <a:gd name="T51" fmla="*/ 635 h 787"/>
                <a:gd name="T52" fmla="+- 0 10237 10029"/>
                <a:gd name="T53" fmla="*/ T52 w 1197"/>
                <a:gd name="T54" fmla="+- 0 606 -47"/>
                <a:gd name="T55" fmla="*/ 606 h 787"/>
                <a:gd name="T56" fmla="+- 0 10245 10029"/>
                <a:gd name="T57" fmla="*/ T56 w 1197"/>
                <a:gd name="T58" fmla="+- 0 515 -47"/>
                <a:gd name="T59" fmla="*/ 515 h 787"/>
                <a:gd name="T60" fmla="+- 0 10310 10029"/>
                <a:gd name="T61" fmla="*/ T60 w 1197"/>
                <a:gd name="T62" fmla="+- 0 383 -47"/>
                <a:gd name="T63" fmla="*/ 383 h 787"/>
                <a:gd name="T64" fmla="+- 0 10424 10029"/>
                <a:gd name="T65" fmla="*/ T64 w 1197"/>
                <a:gd name="T66" fmla="+- 0 292 -47"/>
                <a:gd name="T67" fmla="*/ 292 h 787"/>
                <a:gd name="T68" fmla="+- 0 10570 10029"/>
                <a:gd name="T69" fmla="*/ T68 w 1197"/>
                <a:gd name="T70" fmla="+- 0 258 -47"/>
                <a:gd name="T71" fmla="*/ 258 h 787"/>
                <a:gd name="T72" fmla="+- 0 10597 10029"/>
                <a:gd name="T73" fmla="*/ T72 w 1197"/>
                <a:gd name="T74" fmla="+- 0 259 -47"/>
                <a:gd name="T75" fmla="*/ 259 h 787"/>
                <a:gd name="T76" fmla="+- 0 10624 10029"/>
                <a:gd name="T77" fmla="*/ T76 w 1197"/>
                <a:gd name="T78" fmla="+- 0 262 -47"/>
                <a:gd name="T79" fmla="*/ 262 h 787"/>
                <a:gd name="T80" fmla="+- 0 10624 10029"/>
                <a:gd name="T81" fmla="*/ T80 w 1197"/>
                <a:gd name="T82" fmla="+- 0 249 -47"/>
                <a:gd name="T83" fmla="*/ 249 h 787"/>
                <a:gd name="T84" fmla="+- 0 10626 10029"/>
                <a:gd name="T85" fmla="*/ T84 w 1197"/>
                <a:gd name="T86" fmla="+- 0 223 -47"/>
                <a:gd name="T87" fmla="*/ 223 h 787"/>
                <a:gd name="T88" fmla="+- 0 10640 10029"/>
                <a:gd name="T89" fmla="*/ T88 w 1197"/>
                <a:gd name="T90" fmla="+- 0 156 -47"/>
                <a:gd name="T91" fmla="*/ 156 h 787"/>
                <a:gd name="T92" fmla="+- 0 10676 10029"/>
                <a:gd name="T93" fmla="*/ T92 w 1197"/>
                <a:gd name="T94" fmla="+- 0 77 -47"/>
                <a:gd name="T95" fmla="*/ 77 h 787"/>
                <a:gd name="T96" fmla="+- 0 10727 10029"/>
                <a:gd name="T97" fmla="*/ T96 w 1197"/>
                <a:gd name="T98" fmla="+- 0 19 -47"/>
                <a:gd name="T99" fmla="*/ 19 h 787"/>
                <a:gd name="T100" fmla="+- 0 11225 10029"/>
                <a:gd name="T101" fmla="*/ T100 w 1197"/>
                <a:gd name="T102" fmla="+- 0 51 -47"/>
                <a:gd name="T103" fmla="*/ 51 h 787"/>
                <a:gd name="T104" fmla="+- 0 11190 10029"/>
                <a:gd name="T105" fmla="*/ T104 w 1197"/>
                <a:gd name="T106" fmla="+- 0 -3 -47"/>
                <a:gd name="T107" fmla="*/ -3 h 787"/>
                <a:gd name="T108" fmla="+- 0 11060 10029"/>
                <a:gd name="T109" fmla="*/ T108 w 1197"/>
                <a:gd name="T110" fmla="+- 0 -13 -47"/>
                <a:gd name="T111" fmla="*/ -13 h 787"/>
                <a:gd name="T112" fmla="+- 0 10873 10029"/>
                <a:gd name="T113" fmla="*/ T112 w 1197"/>
                <a:gd name="T114" fmla="+- 0 4 -47"/>
                <a:gd name="T115" fmla="*/ 4 h 787"/>
                <a:gd name="T116" fmla="+- 0 10694 10029"/>
                <a:gd name="T117" fmla="*/ T116 w 1197"/>
                <a:gd name="T118" fmla="+- 0 131 -47"/>
                <a:gd name="T119" fmla="*/ 131 h 787"/>
                <a:gd name="T120" fmla="+- 0 10667 10029"/>
                <a:gd name="T121" fmla="*/ T120 w 1197"/>
                <a:gd name="T122" fmla="+- 0 241 -47"/>
                <a:gd name="T123" fmla="*/ 241 h 787"/>
                <a:gd name="T124" fmla="+- 0 10666 10029"/>
                <a:gd name="T125" fmla="*/ T124 w 1197"/>
                <a:gd name="T126" fmla="+- 0 272 -47"/>
                <a:gd name="T127" fmla="*/ 272 h 787"/>
                <a:gd name="T128" fmla="+- 0 10800 10029"/>
                <a:gd name="T129" fmla="*/ T128 w 1197"/>
                <a:gd name="T130" fmla="+- 0 350 -47"/>
                <a:gd name="T131" fmla="*/ 350 h 787"/>
                <a:gd name="T132" fmla="+- 0 10885 10029"/>
                <a:gd name="T133" fmla="*/ T132 w 1197"/>
                <a:gd name="T134" fmla="+- 0 479 -47"/>
                <a:gd name="T135" fmla="*/ 479 h 787"/>
                <a:gd name="T136" fmla="+- 0 10932 10029"/>
                <a:gd name="T137" fmla="*/ T136 w 1197"/>
                <a:gd name="T138" fmla="+- 0 401 -47"/>
                <a:gd name="T139" fmla="*/ 401 h 787"/>
                <a:gd name="T140" fmla="+- 0 10983 10029"/>
                <a:gd name="T141" fmla="*/ T140 w 1197"/>
                <a:gd name="T142" fmla="+- 0 274 -47"/>
                <a:gd name="T143" fmla="*/ 274 h 787"/>
                <a:gd name="T144" fmla="+- 0 11086 10029"/>
                <a:gd name="T145" fmla="*/ T144 w 1197"/>
                <a:gd name="T146" fmla="+- 0 175 -47"/>
                <a:gd name="T147" fmla="*/ 175 h 787"/>
                <a:gd name="T148" fmla="+- 0 11196 10029"/>
                <a:gd name="T149" fmla="*/ T148 w 1197"/>
                <a:gd name="T150" fmla="+- 0 96 -47"/>
                <a:gd name="T151" fmla="*/ 96 h 7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197" h="787">
                  <a:moveTo>
                    <a:pt x="729" y="44"/>
                  </a:moveTo>
                  <a:lnTo>
                    <a:pt x="704" y="29"/>
                  </a:lnTo>
                  <a:lnTo>
                    <a:pt x="674" y="17"/>
                  </a:lnTo>
                  <a:lnTo>
                    <a:pt x="639" y="9"/>
                  </a:lnTo>
                  <a:lnTo>
                    <a:pt x="599" y="4"/>
                  </a:lnTo>
                  <a:lnTo>
                    <a:pt x="502" y="1"/>
                  </a:lnTo>
                  <a:lnTo>
                    <a:pt x="437" y="0"/>
                  </a:lnTo>
                  <a:lnTo>
                    <a:pt x="402" y="1"/>
                  </a:lnTo>
                  <a:lnTo>
                    <a:pt x="391" y="2"/>
                  </a:lnTo>
                  <a:lnTo>
                    <a:pt x="199" y="9"/>
                  </a:lnTo>
                  <a:lnTo>
                    <a:pt x="98" y="42"/>
                  </a:lnTo>
                  <a:lnTo>
                    <a:pt x="51" y="127"/>
                  </a:lnTo>
                  <a:lnTo>
                    <a:pt x="25" y="291"/>
                  </a:lnTo>
                  <a:lnTo>
                    <a:pt x="13" y="395"/>
                  </a:lnTo>
                  <a:lnTo>
                    <a:pt x="4" y="493"/>
                  </a:lnTo>
                  <a:lnTo>
                    <a:pt x="0" y="582"/>
                  </a:lnTo>
                  <a:lnTo>
                    <a:pt x="1" y="659"/>
                  </a:lnTo>
                  <a:lnTo>
                    <a:pt x="10" y="720"/>
                  </a:lnTo>
                  <a:lnTo>
                    <a:pt x="29" y="764"/>
                  </a:lnTo>
                  <a:lnTo>
                    <a:pt x="57" y="787"/>
                  </a:lnTo>
                  <a:lnTo>
                    <a:pt x="99" y="786"/>
                  </a:lnTo>
                  <a:lnTo>
                    <a:pt x="130" y="773"/>
                  </a:lnTo>
                  <a:lnTo>
                    <a:pt x="159" y="753"/>
                  </a:lnTo>
                  <a:lnTo>
                    <a:pt x="186" y="727"/>
                  </a:lnTo>
                  <a:lnTo>
                    <a:pt x="213" y="696"/>
                  </a:lnTo>
                  <a:lnTo>
                    <a:pt x="210" y="682"/>
                  </a:lnTo>
                  <a:lnTo>
                    <a:pt x="209" y="668"/>
                  </a:lnTo>
                  <a:lnTo>
                    <a:pt x="208" y="653"/>
                  </a:lnTo>
                  <a:lnTo>
                    <a:pt x="207" y="639"/>
                  </a:lnTo>
                  <a:lnTo>
                    <a:pt x="216" y="562"/>
                  </a:lnTo>
                  <a:lnTo>
                    <a:pt x="241" y="492"/>
                  </a:lnTo>
                  <a:lnTo>
                    <a:pt x="281" y="430"/>
                  </a:lnTo>
                  <a:lnTo>
                    <a:pt x="333" y="378"/>
                  </a:lnTo>
                  <a:lnTo>
                    <a:pt x="395" y="339"/>
                  </a:lnTo>
                  <a:lnTo>
                    <a:pt x="465" y="313"/>
                  </a:lnTo>
                  <a:lnTo>
                    <a:pt x="541" y="305"/>
                  </a:lnTo>
                  <a:lnTo>
                    <a:pt x="555" y="305"/>
                  </a:lnTo>
                  <a:lnTo>
                    <a:pt x="568" y="306"/>
                  </a:lnTo>
                  <a:lnTo>
                    <a:pt x="582" y="307"/>
                  </a:lnTo>
                  <a:lnTo>
                    <a:pt x="595" y="309"/>
                  </a:lnTo>
                  <a:lnTo>
                    <a:pt x="595" y="305"/>
                  </a:lnTo>
                  <a:lnTo>
                    <a:pt x="595" y="296"/>
                  </a:lnTo>
                  <a:lnTo>
                    <a:pt x="596" y="289"/>
                  </a:lnTo>
                  <a:lnTo>
                    <a:pt x="597" y="270"/>
                  </a:lnTo>
                  <a:lnTo>
                    <a:pt x="601" y="241"/>
                  </a:lnTo>
                  <a:lnTo>
                    <a:pt x="611" y="203"/>
                  </a:lnTo>
                  <a:lnTo>
                    <a:pt x="627" y="160"/>
                  </a:lnTo>
                  <a:lnTo>
                    <a:pt x="647" y="124"/>
                  </a:lnTo>
                  <a:lnTo>
                    <a:pt x="670" y="93"/>
                  </a:lnTo>
                  <a:lnTo>
                    <a:pt x="698" y="66"/>
                  </a:lnTo>
                  <a:lnTo>
                    <a:pt x="729" y="44"/>
                  </a:lnTo>
                  <a:moveTo>
                    <a:pt x="1196" y="98"/>
                  </a:moveTo>
                  <a:lnTo>
                    <a:pt x="1193" y="64"/>
                  </a:lnTo>
                  <a:lnTo>
                    <a:pt x="1161" y="44"/>
                  </a:lnTo>
                  <a:lnTo>
                    <a:pt x="1105" y="35"/>
                  </a:lnTo>
                  <a:lnTo>
                    <a:pt x="1031" y="34"/>
                  </a:lnTo>
                  <a:lnTo>
                    <a:pt x="942" y="40"/>
                  </a:lnTo>
                  <a:lnTo>
                    <a:pt x="844" y="51"/>
                  </a:lnTo>
                  <a:lnTo>
                    <a:pt x="727" y="97"/>
                  </a:lnTo>
                  <a:lnTo>
                    <a:pt x="665" y="178"/>
                  </a:lnTo>
                  <a:lnTo>
                    <a:pt x="642" y="254"/>
                  </a:lnTo>
                  <a:lnTo>
                    <a:pt x="638" y="288"/>
                  </a:lnTo>
                  <a:lnTo>
                    <a:pt x="637" y="297"/>
                  </a:lnTo>
                  <a:lnTo>
                    <a:pt x="637" y="319"/>
                  </a:lnTo>
                  <a:lnTo>
                    <a:pt x="709" y="350"/>
                  </a:lnTo>
                  <a:lnTo>
                    <a:pt x="771" y="397"/>
                  </a:lnTo>
                  <a:lnTo>
                    <a:pt x="821" y="456"/>
                  </a:lnTo>
                  <a:lnTo>
                    <a:pt x="856" y="526"/>
                  </a:lnTo>
                  <a:lnTo>
                    <a:pt x="885" y="493"/>
                  </a:lnTo>
                  <a:lnTo>
                    <a:pt x="903" y="448"/>
                  </a:lnTo>
                  <a:lnTo>
                    <a:pt x="921" y="390"/>
                  </a:lnTo>
                  <a:lnTo>
                    <a:pt x="954" y="321"/>
                  </a:lnTo>
                  <a:lnTo>
                    <a:pt x="999" y="266"/>
                  </a:lnTo>
                  <a:lnTo>
                    <a:pt x="1057" y="222"/>
                  </a:lnTo>
                  <a:lnTo>
                    <a:pt x="1117" y="183"/>
                  </a:lnTo>
                  <a:lnTo>
                    <a:pt x="1167" y="143"/>
                  </a:lnTo>
                  <a:lnTo>
                    <a:pt x="1196" y="98"/>
                  </a:lnTo>
                </a:path>
              </a:pathLst>
            </a:custGeom>
            <a:solidFill>
              <a:srgbClr val="B3D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Y"/>
            </a:p>
          </p:txBody>
        </p:sp>
        <p:pic>
          <p:nvPicPr>
            <p:cNvPr id="12290" name="Picture 2">
              <a:extLst>
                <a:ext uri="{FF2B5EF4-FFF2-40B4-BE49-F238E27FC236}">
                  <a16:creationId xmlns:a16="http://schemas.microsoft.com/office/drawing/2014/main" id="{0AB76B70-A4BA-473F-BC31-C9B3098B5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" y="490"/>
              <a:ext cx="192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7">
            <a:extLst>
              <a:ext uri="{FF2B5EF4-FFF2-40B4-BE49-F238E27FC236}">
                <a16:creationId xmlns:a16="http://schemas.microsoft.com/office/drawing/2014/main" id="{EE18EE0E-2A80-4DD7-AB93-17DC7794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722"/>
            <a:ext cx="874330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+mn-lt"/>
                <a:ea typeface="Arial" panose="020B0604020202020204" pitchFamily="34" charset="0"/>
              </a:rPr>
              <a:t>ΣΗΜΑΝΤΙΚΟ ΖΗΤΗΜΑ | </a:t>
            </a:r>
            <a:r>
              <a:rPr kumimoji="0" lang="el-GR" altLang="en-CY" sz="2400" b="1" i="0" u="none" strike="noStrike" cap="none" normalizeH="0" baseline="0" dirty="0">
                <a:ln>
                  <a:noFill/>
                </a:ln>
                <a:solidFill>
                  <a:srgbClr val="B3D455"/>
                </a:solidFill>
                <a:effectLst/>
                <a:latin typeface="+mn-lt"/>
                <a:ea typeface="Arial" panose="020B0604020202020204" pitchFamily="34" charset="0"/>
              </a:rPr>
              <a:t>Απαιτούνται νέα εργαλεία και καινοτόμες στρατηγικές που θα υποστηρίζουν την επιτάχυνση της λήψης θεραπευτικής αγωγής για την Ηπατίτιδα C</a:t>
            </a:r>
            <a:endParaRPr kumimoji="0" lang="el-GR" altLang="en-CY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C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24CF01FA-EF09-4579-B42C-4073DC026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4" y="1723015"/>
            <a:ext cx="9564435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4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AAF6546-B1FB-45AB-AF8C-EFBD4E92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30" y="19247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FC2005-D496-4DED-B8E7-3380A923BB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45719"/>
            <a:ext cx="117867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DEB88-F221-4D01-B875-8BA6CE53CFF2}"/>
              </a:ext>
            </a:extLst>
          </p:cNvPr>
          <p:cNvSpPr txBox="1"/>
          <p:nvPr/>
        </p:nvSpPr>
        <p:spPr>
          <a:xfrm>
            <a:off x="110532" y="190643"/>
            <a:ext cx="8514303" cy="10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7995" marR="1722755" indent="-635">
              <a:lnSpc>
                <a:spcPct val="86000"/>
              </a:lnSpc>
              <a:spcBef>
                <a:spcPts val="5"/>
              </a:spcBef>
              <a:spcAft>
                <a:spcPts val="0"/>
              </a:spcAft>
            </a:pPr>
            <a:r>
              <a:rPr lang="el-GR" sz="2400" b="0" dirty="0">
                <a:solidFill>
                  <a:srgbClr val="77787B"/>
                </a:solidFill>
                <a:effectLst/>
                <a:latin typeface="+mn-lt"/>
                <a:ea typeface="Arial" panose="020B0604020202020204" pitchFamily="34" charset="0"/>
              </a:rPr>
              <a:t>ΣΗΜΑΝΤΙΚΟ ΖΗΤΗΜΑ | </a:t>
            </a:r>
            <a:r>
              <a:rPr lang="el-GR" sz="2400" b="1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Η υπερβολική δόση </a:t>
            </a:r>
            <a:r>
              <a:rPr lang="el-GR" sz="2400" b="1" spc="-15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συσχετίζεται ολοένα </a:t>
            </a:r>
            <a:r>
              <a:rPr lang="el-GR" sz="2400" b="1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και περισσότερο με τη γήρανση </a:t>
            </a:r>
            <a:r>
              <a:rPr lang="el-GR" sz="2400" b="1" spc="-15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του </a:t>
            </a:r>
            <a:r>
              <a:rPr lang="el-GR" sz="2400" b="1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πληθυσμού</a:t>
            </a:r>
            <a:endParaRPr lang="en-CY" sz="2400" b="1" dirty="0">
              <a:effectLst/>
              <a:latin typeface="+mn-lt"/>
              <a:ea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F8356B-5C60-4C8B-926B-A7B042252317}"/>
              </a:ext>
            </a:extLst>
          </p:cNvPr>
          <p:cNvGrpSpPr>
            <a:grpSpLocks/>
          </p:cNvGrpSpPr>
          <p:nvPr/>
        </p:nvGrpSpPr>
        <p:grpSpPr bwMode="auto">
          <a:xfrm>
            <a:off x="8624835" y="372944"/>
            <a:ext cx="696595" cy="696595"/>
            <a:chOff x="9627" y="-157"/>
            <a:chExt cx="1097" cy="1097"/>
          </a:xfrm>
        </p:grpSpPr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56B6CC9A-7CD7-4294-A354-6D8E66CEC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7" y="-157"/>
              <a:ext cx="1097" cy="1097"/>
            </a:xfrm>
            <a:custGeom>
              <a:avLst/>
              <a:gdLst>
                <a:gd name="T0" fmla="+- 0 10176 9627"/>
                <a:gd name="T1" fmla="*/ T0 w 1097"/>
                <a:gd name="T2" fmla="+- 0 -156 -156"/>
                <a:gd name="T3" fmla="*/ -156 h 1097"/>
                <a:gd name="T4" fmla="+- 0 10101 9627"/>
                <a:gd name="T5" fmla="*/ T4 w 1097"/>
                <a:gd name="T6" fmla="+- 0 -151 -156"/>
                <a:gd name="T7" fmla="*/ -151 h 1097"/>
                <a:gd name="T8" fmla="+- 0 10030 9627"/>
                <a:gd name="T9" fmla="*/ T8 w 1097"/>
                <a:gd name="T10" fmla="+- 0 -137 -156"/>
                <a:gd name="T11" fmla="*/ -137 h 1097"/>
                <a:gd name="T12" fmla="+- 0 9962 9627"/>
                <a:gd name="T13" fmla="*/ T12 w 1097"/>
                <a:gd name="T14" fmla="+- 0 -113 -156"/>
                <a:gd name="T15" fmla="*/ -113 h 1097"/>
                <a:gd name="T16" fmla="+- 0 9899 9627"/>
                <a:gd name="T17" fmla="*/ T16 w 1097"/>
                <a:gd name="T18" fmla="+- 0 -82 -156"/>
                <a:gd name="T19" fmla="*/ -82 h 1097"/>
                <a:gd name="T20" fmla="+- 0 9841 9627"/>
                <a:gd name="T21" fmla="*/ T20 w 1097"/>
                <a:gd name="T22" fmla="+- 0 -42 -156"/>
                <a:gd name="T23" fmla="*/ -42 h 1097"/>
                <a:gd name="T24" fmla="+- 0 9788 9627"/>
                <a:gd name="T25" fmla="*/ T24 w 1097"/>
                <a:gd name="T26" fmla="+- 0 4 -156"/>
                <a:gd name="T27" fmla="*/ 4 h 1097"/>
                <a:gd name="T28" fmla="+- 0 9742 9627"/>
                <a:gd name="T29" fmla="*/ T28 w 1097"/>
                <a:gd name="T30" fmla="+- 0 57 -156"/>
                <a:gd name="T31" fmla="*/ 57 h 1097"/>
                <a:gd name="T32" fmla="+- 0 9702 9627"/>
                <a:gd name="T33" fmla="*/ T32 w 1097"/>
                <a:gd name="T34" fmla="+- 0 115 -156"/>
                <a:gd name="T35" fmla="*/ 115 h 1097"/>
                <a:gd name="T36" fmla="+- 0 9671 9627"/>
                <a:gd name="T37" fmla="*/ T36 w 1097"/>
                <a:gd name="T38" fmla="+- 0 179 -156"/>
                <a:gd name="T39" fmla="*/ 179 h 1097"/>
                <a:gd name="T40" fmla="+- 0 9647 9627"/>
                <a:gd name="T41" fmla="*/ T40 w 1097"/>
                <a:gd name="T42" fmla="+- 0 246 -156"/>
                <a:gd name="T43" fmla="*/ 246 h 1097"/>
                <a:gd name="T44" fmla="+- 0 9632 9627"/>
                <a:gd name="T45" fmla="*/ T44 w 1097"/>
                <a:gd name="T46" fmla="+- 0 318 -156"/>
                <a:gd name="T47" fmla="*/ 318 h 1097"/>
                <a:gd name="T48" fmla="+- 0 9627 9627"/>
                <a:gd name="T49" fmla="*/ T48 w 1097"/>
                <a:gd name="T50" fmla="+- 0 392 -156"/>
                <a:gd name="T51" fmla="*/ 392 h 1097"/>
                <a:gd name="T52" fmla="+- 0 9632 9627"/>
                <a:gd name="T53" fmla="*/ T52 w 1097"/>
                <a:gd name="T54" fmla="+- 0 467 -156"/>
                <a:gd name="T55" fmla="*/ 467 h 1097"/>
                <a:gd name="T56" fmla="+- 0 9647 9627"/>
                <a:gd name="T57" fmla="*/ T56 w 1097"/>
                <a:gd name="T58" fmla="+- 0 538 -156"/>
                <a:gd name="T59" fmla="*/ 538 h 1097"/>
                <a:gd name="T60" fmla="+- 0 9671 9627"/>
                <a:gd name="T61" fmla="*/ T60 w 1097"/>
                <a:gd name="T62" fmla="+- 0 606 -156"/>
                <a:gd name="T63" fmla="*/ 606 h 1097"/>
                <a:gd name="T64" fmla="+- 0 9702 9627"/>
                <a:gd name="T65" fmla="*/ T64 w 1097"/>
                <a:gd name="T66" fmla="+- 0 669 -156"/>
                <a:gd name="T67" fmla="*/ 669 h 1097"/>
                <a:gd name="T68" fmla="+- 0 9742 9627"/>
                <a:gd name="T69" fmla="*/ T68 w 1097"/>
                <a:gd name="T70" fmla="+- 0 727 -156"/>
                <a:gd name="T71" fmla="*/ 727 h 1097"/>
                <a:gd name="T72" fmla="+- 0 9788 9627"/>
                <a:gd name="T73" fmla="*/ T72 w 1097"/>
                <a:gd name="T74" fmla="+- 0 780 -156"/>
                <a:gd name="T75" fmla="*/ 780 h 1097"/>
                <a:gd name="T76" fmla="+- 0 9841 9627"/>
                <a:gd name="T77" fmla="*/ T76 w 1097"/>
                <a:gd name="T78" fmla="+- 0 826 -156"/>
                <a:gd name="T79" fmla="*/ 826 h 1097"/>
                <a:gd name="T80" fmla="+- 0 9899 9627"/>
                <a:gd name="T81" fmla="*/ T80 w 1097"/>
                <a:gd name="T82" fmla="+- 0 866 -156"/>
                <a:gd name="T83" fmla="*/ 866 h 1097"/>
                <a:gd name="T84" fmla="+- 0 9962 9627"/>
                <a:gd name="T85" fmla="*/ T84 w 1097"/>
                <a:gd name="T86" fmla="+- 0 898 -156"/>
                <a:gd name="T87" fmla="*/ 898 h 1097"/>
                <a:gd name="T88" fmla="+- 0 10030 9627"/>
                <a:gd name="T89" fmla="*/ T88 w 1097"/>
                <a:gd name="T90" fmla="+- 0 921 -156"/>
                <a:gd name="T91" fmla="*/ 921 h 1097"/>
                <a:gd name="T92" fmla="+- 0 10101 9627"/>
                <a:gd name="T93" fmla="*/ T92 w 1097"/>
                <a:gd name="T94" fmla="+- 0 936 -156"/>
                <a:gd name="T95" fmla="*/ 936 h 1097"/>
                <a:gd name="T96" fmla="+- 0 10176 9627"/>
                <a:gd name="T97" fmla="*/ T96 w 1097"/>
                <a:gd name="T98" fmla="+- 0 941 -156"/>
                <a:gd name="T99" fmla="*/ 941 h 1097"/>
                <a:gd name="T100" fmla="+- 0 10250 9627"/>
                <a:gd name="T101" fmla="*/ T100 w 1097"/>
                <a:gd name="T102" fmla="+- 0 936 -156"/>
                <a:gd name="T103" fmla="*/ 936 h 1097"/>
                <a:gd name="T104" fmla="+- 0 10322 9627"/>
                <a:gd name="T105" fmla="*/ T104 w 1097"/>
                <a:gd name="T106" fmla="+- 0 921 -156"/>
                <a:gd name="T107" fmla="*/ 921 h 1097"/>
                <a:gd name="T108" fmla="+- 0 10389 9627"/>
                <a:gd name="T109" fmla="*/ T108 w 1097"/>
                <a:gd name="T110" fmla="+- 0 898 -156"/>
                <a:gd name="T111" fmla="*/ 898 h 1097"/>
                <a:gd name="T112" fmla="+- 0 10453 9627"/>
                <a:gd name="T113" fmla="*/ T112 w 1097"/>
                <a:gd name="T114" fmla="+- 0 866 -156"/>
                <a:gd name="T115" fmla="*/ 866 h 1097"/>
                <a:gd name="T116" fmla="+- 0 10511 9627"/>
                <a:gd name="T117" fmla="*/ T116 w 1097"/>
                <a:gd name="T118" fmla="+- 0 826 -156"/>
                <a:gd name="T119" fmla="*/ 826 h 1097"/>
                <a:gd name="T120" fmla="+- 0 10564 9627"/>
                <a:gd name="T121" fmla="*/ T120 w 1097"/>
                <a:gd name="T122" fmla="+- 0 780 -156"/>
                <a:gd name="T123" fmla="*/ 780 h 1097"/>
                <a:gd name="T124" fmla="+- 0 10610 9627"/>
                <a:gd name="T125" fmla="*/ T124 w 1097"/>
                <a:gd name="T126" fmla="+- 0 727 -156"/>
                <a:gd name="T127" fmla="*/ 727 h 1097"/>
                <a:gd name="T128" fmla="+- 0 10650 9627"/>
                <a:gd name="T129" fmla="*/ T128 w 1097"/>
                <a:gd name="T130" fmla="+- 0 669 -156"/>
                <a:gd name="T131" fmla="*/ 669 h 1097"/>
                <a:gd name="T132" fmla="+- 0 10681 9627"/>
                <a:gd name="T133" fmla="*/ T132 w 1097"/>
                <a:gd name="T134" fmla="+- 0 606 -156"/>
                <a:gd name="T135" fmla="*/ 606 h 1097"/>
                <a:gd name="T136" fmla="+- 0 10705 9627"/>
                <a:gd name="T137" fmla="*/ T136 w 1097"/>
                <a:gd name="T138" fmla="+- 0 538 -156"/>
                <a:gd name="T139" fmla="*/ 538 h 1097"/>
                <a:gd name="T140" fmla="+- 0 10719 9627"/>
                <a:gd name="T141" fmla="*/ T140 w 1097"/>
                <a:gd name="T142" fmla="+- 0 467 -156"/>
                <a:gd name="T143" fmla="*/ 467 h 1097"/>
                <a:gd name="T144" fmla="+- 0 10724 9627"/>
                <a:gd name="T145" fmla="*/ T144 w 1097"/>
                <a:gd name="T146" fmla="+- 0 392 -156"/>
                <a:gd name="T147" fmla="*/ 392 h 1097"/>
                <a:gd name="T148" fmla="+- 0 10719 9627"/>
                <a:gd name="T149" fmla="*/ T148 w 1097"/>
                <a:gd name="T150" fmla="+- 0 318 -156"/>
                <a:gd name="T151" fmla="*/ 318 h 1097"/>
                <a:gd name="T152" fmla="+- 0 10705 9627"/>
                <a:gd name="T153" fmla="*/ T152 w 1097"/>
                <a:gd name="T154" fmla="+- 0 246 -156"/>
                <a:gd name="T155" fmla="*/ 246 h 1097"/>
                <a:gd name="T156" fmla="+- 0 10681 9627"/>
                <a:gd name="T157" fmla="*/ T156 w 1097"/>
                <a:gd name="T158" fmla="+- 0 179 -156"/>
                <a:gd name="T159" fmla="*/ 179 h 1097"/>
                <a:gd name="T160" fmla="+- 0 10650 9627"/>
                <a:gd name="T161" fmla="*/ T160 w 1097"/>
                <a:gd name="T162" fmla="+- 0 115 -156"/>
                <a:gd name="T163" fmla="*/ 115 h 1097"/>
                <a:gd name="T164" fmla="+- 0 10610 9627"/>
                <a:gd name="T165" fmla="*/ T164 w 1097"/>
                <a:gd name="T166" fmla="+- 0 57 -156"/>
                <a:gd name="T167" fmla="*/ 57 h 1097"/>
                <a:gd name="T168" fmla="+- 0 10564 9627"/>
                <a:gd name="T169" fmla="*/ T168 w 1097"/>
                <a:gd name="T170" fmla="+- 0 4 -156"/>
                <a:gd name="T171" fmla="*/ 4 h 1097"/>
                <a:gd name="T172" fmla="+- 0 10511 9627"/>
                <a:gd name="T173" fmla="*/ T172 w 1097"/>
                <a:gd name="T174" fmla="+- 0 -42 -156"/>
                <a:gd name="T175" fmla="*/ -42 h 1097"/>
                <a:gd name="T176" fmla="+- 0 10453 9627"/>
                <a:gd name="T177" fmla="*/ T176 w 1097"/>
                <a:gd name="T178" fmla="+- 0 -82 -156"/>
                <a:gd name="T179" fmla="*/ -82 h 1097"/>
                <a:gd name="T180" fmla="+- 0 10389 9627"/>
                <a:gd name="T181" fmla="*/ T180 w 1097"/>
                <a:gd name="T182" fmla="+- 0 -113 -156"/>
                <a:gd name="T183" fmla="*/ -113 h 1097"/>
                <a:gd name="T184" fmla="+- 0 10322 9627"/>
                <a:gd name="T185" fmla="*/ T184 w 1097"/>
                <a:gd name="T186" fmla="+- 0 -137 -156"/>
                <a:gd name="T187" fmla="*/ -137 h 1097"/>
                <a:gd name="T188" fmla="+- 0 10250 9627"/>
                <a:gd name="T189" fmla="*/ T188 w 1097"/>
                <a:gd name="T190" fmla="+- 0 -151 -156"/>
                <a:gd name="T191" fmla="*/ -151 h 1097"/>
                <a:gd name="T192" fmla="+- 0 10176 9627"/>
                <a:gd name="T193" fmla="*/ T192 w 1097"/>
                <a:gd name="T194" fmla="+- 0 -156 -156"/>
                <a:gd name="T195" fmla="*/ -156 h 10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1097" h="1097">
                  <a:moveTo>
                    <a:pt x="549" y="0"/>
                  </a:moveTo>
                  <a:lnTo>
                    <a:pt x="474" y="5"/>
                  </a:lnTo>
                  <a:lnTo>
                    <a:pt x="403" y="19"/>
                  </a:lnTo>
                  <a:lnTo>
                    <a:pt x="335" y="43"/>
                  </a:lnTo>
                  <a:lnTo>
                    <a:pt x="272" y="74"/>
                  </a:lnTo>
                  <a:lnTo>
                    <a:pt x="214" y="114"/>
                  </a:lnTo>
                  <a:lnTo>
                    <a:pt x="161" y="160"/>
                  </a:lnTo>
                  <a:lnTo>
                    <a:pt x="115" y="213"/>
                  </a:lnTo>
                  <a:lnTo>
                    <a:pt x="75" y="271"/>
                  </a:lnTo>
                  <a:lnTo>
                    <a:pt x="44" y="335"/>
                  </a:lnTo>
                  <a:lnTo>
                    <a:pt x="20" y="402"/>
                  </a:lnTo>
                  <a:lnTo>
                    <a:pt x="5" y="474"/>
                  </a:lnTo>
                  <a:lnTo>
                    <a:pt x="0" y="548"/>
                  </a:lnTo>
                  <a:lnTo>
                    <a:pt x="5" y="623"/>
                  </a:lnTo>
                  <a:lnTo>
                    <a:pt x="20" y="694"/>
                  </a:lnTo>
                  <a:lnTo>
                    <a:pt x="44" y="762"/>
                  </a:lnTo>
                  <a:lnTo>
                    <a:pt x="75" y="825"/>
                  </a:lnTo>
                  <a:lnTo>
                    <a:pt x="115" y="883"/>
                  </a:lnTo>
                  <a:lnTo>
                    <a:pt x="161" y="936"/>
                  </a:lnTo>
                  <a:lnTo>
                    <a:pt x="214" y="982"/>
                  </a:lnTo>
                  <a:lnTo>
                    <a:pt x="272" y="1022"/>
                  </a:lnTo>
                  <a:lnTo>
                    <a:pt x="335" y="1054"/>
                  </a:lnTo>
                  <a:lnTo>
                    <a:pt x="403" y="1077"/>
                  </a:lnTo>
                  <a:lnTo>
                    <a:pt x="474" y="1092"/>
                  </a:lnTo>
                  <a:lnTo>
                    <a:pt x="549" y="1097"/>
                  </a:lnTo>
                  <a:lnTo>
                    <a:pt x="623" y="1092"/>
                  </a:lnTo>
                  <a:lnTo>
                    <a:pt x="695" y="1077"/>
                  </a:lnTo>
                  <a:lnTo>
                    <a:pt x="762" y="1054"/>
                  </a:lnTo>
                  <a:lnTo>
                    <a:pt x="826" y="1022"/>
                  </a:lnTo>
                  <a:lnTo>
                    <a:pt x="884" y="982"/>
                  </a:lnTo>
                  <a:lnTo>
                    <a:pt x="937" y="936"/>
                  </a:lnTo>
                  <a:lnTo>
                    <a:pt x="983" y="883"/>
                  </a:lnTo>
                  <a:lnTo>
                    <a:pt x="1023" y="825"/>
                  </a:lnTo>
                  <a:lnTo>
                    <a:pt x="1054" y="762"/>
                  </a:lnTo>
                  <a:lnTo>
                    <a:pt x="1078" y="694"/>
                  </a:lnTo>
                  <a:lnTo>
                    <a:pt x="1092" y="623"/>
                  </a:lnTo>
                  <a:lnTo>
                    <a:pt x="1097" y="548"/>
                  </a:lnTo>
                  <a:lnTo>
                    <a:pt x="1092" y="474"/>
                  </a:lnTo>
                  <a:lnTo>
                    <a:pt x="1078" y="402"/>
                  </a:lnTo>
                  <a:lnTo>
                    <a:pt x="1054" y="335"/>
                  </a:lnTo>
                  <a:lnTo>
                    <a:pt x="1023" y="271"/>
                  </a:lnTo>
                  <a:lnTo>
                    <a:pt x="983" y="213"/>
                  </a:lnTo>
                  <a:lnTo>
                    <a:pt x="937" y="160"/>
                  </a:lnTo>
                  <a:lnTo>
                    <a:pt x="884" y="114"/>
                  </a:lnTo>
                  <a:lnTo>
                    <a:pt x="826" y="74"/>
                  </a:lnTo>
                  <a:lnTo>
                    <a:pt x="762" y="43"/>
                  </a:lnTo>
                  <a:lnTo>
                    <a:pt x="695" y="19"/>
                  </a:lnTo>
                  <a:lnTo>
                    <a:pt x="623" y="5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7D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Y"/>
            </a:p>
          </p:txBody>
        </p:sp>
        <p:sp>
          <p:nvSpPr>
            <p:cNvPr id="20" name="AutoShape 28">
              <a:extLst>
                <a:ext uri="{FF2B5EF4-FFF2-40B4-BE49-F238E27FC236}">
                  <a16:creationId xmlns:a16="http://schemas.microsoft.com/office/drawing/2014/main" id="{AE3D6692-7DB0-4125-BE1D-9C4951E8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" y="70"/>
              <a:ext cx="915" cy="699"/>
            </a:xfrm>
            <a:custGeom>
              <a:avLst/>
              <a:gdLst>
                <a:gd name="T0" fmla="+- 0 9940 9745"/>
                <a:gd name="T1" fmla="*/ T0 w 915"/>
                <a:gd name="T2" fmla="+- 0 233 71"/>
                <a:gd name="T3" fmla="*/ 233 h 699"/>
                <a:gd name="T4" fmla="+- 0 9993 9745"/>
                <a:gd name="T5" fmla="*/ T4 w 915"/>
                <a:gd name="T6" fmla="+- 0 769 71"/>
                <a:gd name="T7" fmla="*/ 769 h 699"/>
                <a:gd name="T8" fmla="+- 0 10012 9745"/>
                <a:gd name="T9" fmla="*/ T8 w 915"/>
                <a:gd name="T10" fmla="+- 0 769 71"/>
                <a:gd name="T11" fmla="*/ 769 h 699"/>
                <a:gd name="T12" fmla="+- 0 10043 9745"/>
                <a:gd name="T13" fmla="*/ T12 w 915"/>
                <a:gd name="T14" fmla="+- 0 569 71"/>
                <a:gd name="T15" fmla="*/ 569 h 699"/>
                <a:gd name="T16" fmla="+- 0 9977 9745"/>
                <a:gd name="T17" fmla="*/ T16 w 915"/>
                <a:gd name="T18" fmla="+- 0 233 71"/>
                <a:gd name="T19" fmla="*/ 233 h 699"/>
                <a:gd name="T20" fmla="+- 0 10051 9745"/>
                <a:gd name="T21" fmla="*/ T20 w 915"/>
                <a:gd name="T22" fmla="+- 0 499 71"/>
                <a:gd name="T23" fmla="*/ 499 h 699"/>
                <a:gd name="T24" fmla="+- 0 10086 9745"/>
                <a:gd name="T25" fmla="*/ T24 w 915"/>
                <a:gd name="T26" fmla="+- 0 570 71"/>
                <a:gd name="T27" fmla="*/ 570 h 699"/>
                <a:gd name="T28" fmla="+- 0 10101 9745"/>
                <a:gd name="T29" fmla="*/ T28 w 915"/>
                <a:gd name="T30" fmla="+- 0 569 71"/>
                <a:gd name="T31" fmla="*/ 569 h 699"/>
                <a:gd name="T32" fmla="+- 0 10124 9745"/>
                <a:gd name="T33" fmla="*/ T32 w 915"/>
                <a:gd name="T34" fmla="+- 0 499 71"/>
                <a:gd name="T35" fmla="*/ 499 h 699"/>
                <a:gd name="T36" fmla="+- 0 10031 9745"/>
                <a:gd name="T37" fmla="*/ T36 w 915"/>
                <a:gd name="T38" fmla="+- 0 407 71"/>
                <a:gd name="T39" fmla="*/ 407 h 699"/>
                <a:gd name="T40" fmla="+- 0 10006 9745"/>
                <a:gd name="T41" fmla="*/ T40 w 915"/>
                <a:gd name="T42" fmla="+- 0 569 71"/>
                <a:gd name="T43" fmla="*/ 569 h 699"/>
                <a:gd name="T44" fmla="+- 0 10051 9745"/>
                <a:gd name="T45" fmla="*/ T44 w 915"/>
                <a:gd name="T46" fmla="+- 0 499 71"/>
                <a:gd name="T47" fmla="*/ 499 h 699"/>
                <a:gd name="T48" fmla="+- 0 10126 9745"/>
                <a:gd name="T49" fmla="*/ T48 w 915"/>
                <a:gd name="T50" fmla="+- 0 491 71"/>
                <a:gd name="T51" fmla="*/ 491 h 699"/>
                <a:gd name="T52" fmla="+- 0 10056 9745"/>
                <a:gd name="T53" fmla="*/ T52 w 915"/>
                <a:gd name="T54" fmla="+- 0 410 71"/>
                <a:gd name="T55" fmla="*/ 410 h 699"/>
                <a:gd name="T56" fmla="+- 0 9853 9745"/>
                <a:gd name="T57" fmla="*/ T56 w 915"/>
                <a:gd name="T58" fmla="+- 0 399 71"/>
                <a:gd name="T59" fmla="*/ 399 h 699"/>
                <a:gd name="T60" fmla="+- 0 9850 9745"/>
                <a:gd name="T61" fmla="*/ T60 w 915"/>
                <a:gd name="T62" fmla="+- 0 559 71"/>
                <a:gd name="T63" fmla="*/ 559 h 699"/>
                <a:gd name="T64" fmla="+- 0 9876 9745"/>
                <a:gd name="T65" fmla="*/ T64 w 915"/>
                <a:gd name="T66" fmla="+- 0 565 71"/>
                <a:gd name="T67" fmla="*/ 565 h 699"/>
                <a:gd name="T68" fmla="+- 0 9902 9745"/>
                <a:gd name="T69" fmla="*/ T68 w 915"/>
                <a:gd name="T70" fmla="+- 0 451 71"/>
                <a:gd name="T71" fmla="*/ 451 h 699"/>
                <a:gd name="T72" fmla="+- 0 9853 9745"/>
                <a:gd name="T73" fmla="*/ T72 w 915"/>
                <a:gd name="T74" fmla="+- 0 399 71"/>
                <a:gd name="T75" fmla="*/ 399 h 699"/>
                <a:gd name="T76" fmla="+- 0 9805 9745"/>
                <a:gd name="T77" fmla="*/ T76 w 915"/>
                <a:gd name="T78" fmla="+- 0 318 71"/>
                <a:gd name="T79" fmla="*/ 318 h 699"/>
                <a:gd name="T80" fmla="+- 0 9750 9745"/>
                <a:gd name="T81" fmla="*/ T80 w 915"/>
                <a:gd name="T82" fmla="+- 0 500 71"/>
                <a:gd name="T83" fmla="*/ 500 h 699"/>
                <a:gd name="T84" fmla="+- 0 9779 9745"/>
                <a:gd name="T85" fmla="*/ T84 w 915"/>
                <a:gd name="T86" fmla="+- 0 502 71"/>
                <a:gd name="T87" fmla="*/ 502 h 699"/>
                <a:gd name="T88" fmla="+- 0 9853 9745"/>
                <a:gd name="T89" fmla="*/ T88 w 915"/>
                <a:gd name="T90" fmla="+- 0 399 71"/>
                <a:gd name="T91" fmla="*/ 399 h 699"/>
                <a:gd name="T92" fmla="+- 0 9829 9745"/>
                <a:gd name="T93" fmla="*/ T92 w 915"/>
                <a:gd name="T94" fmla="+- 0 314 71"/>
                <a:gd name="T95" fmla="*/ 314 h 699"/>
                <a:gd name="T96" fmla="+- 0 10651 9745"/>
                <a:gd name="T97" fmla="*/ T96 w 915"/>
                <a:gd name="T98" fmla="+- 0 406 71"/>
                <a:gd name="T99" fmla="*/ 406 h 699"/>
                <a:gd name="T100" fmla="+- 0 10108 9745"/>
                <a:gd name="T101" fmla="*/ T100 w 915"/>
                <a:gd name="T102" fmla="+- 0 412 71"/>
                <a:gd name="T103" fmla="*/ 412 h 699"/>
                <a:gd name="T104" fmla="+- 0 10126 9745"/>
                <a:gd name="T105" fmla="*/ T104 w 915"/>
                <a:gd name="T106" fmla="+- 0 491 71"/>
                <a:gd name="T107" fmla="*/ 491 h 699"/>
                <a:gd name="T108" fmla="+- 0 10651 9745"/>
                <a:gd name="T109" fmla="*/ T108 w 915"/>
                <a:gd name="T110" fmla="+- 0 443 71"/>
                <a:gd name="T111" fmla="*/ 443 h 699"/>
                <a:gd name="T112" fmla="+- 0 10659 9745"/>
                <a:gd name="T113" fmla="*/ T112 w 915"/>
                <a:gd name="T114" fmla="+- 0 414 71"/>
                <a:gd name="T115" fmla="*/ 414 h 699"/>
                <a:gd name="T116" fmla="+- 0 9939 9745"/>
                <a:gd name="T117" fmla="*/ T116 w 915"/>
                <a:gd name="T118" fmla="+- 0 71 71"/>
                <a:gd name="T119" fmla="*/ 71 h 699"/>
                <a:gd name="T120" fmla="+- 0 9864 9745"/>
                <a:gd name="T121" fmla="*/ T120 w 915"/>
                <a:gd name="T122" fmla="+- 0 451 71"/>
                <a:gd name="T123" fmla="*/ 451 h 699"/>
                <a:gd name="T124" fmla="+- 0 9940 9745"/>
                <a:gd name="T125" fmla="*/ T124 w 915"/>
                <a:gd name="T126" fmla="+- 0 233 71"/>
                <a:gd name="T127" fmla="*/ 233 h 699"/>
                <a:gd name="T128" fmla="+- 0 9965 9745"/>
                <a:gd name="T129" fmla="*/ T128 w 915"/>
                <a:gd name="T130" fmla="+- 0 79 71"/>
                <a:gd name="T131" fmla="*/ 79 h 699"/>
                <a:gd name="T132" fmla="+- 0 9948 9745"/>
                <a:gd name="T133" fmla="*/ T132 w 915"/>
                <a:gd name="T134" fmla="+- 0 71 71"/>
                <a:gd name="T135" fmla="*/ 71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915" h="699">
                  <a:moveTo>
                    <a:pt x="232" y="162"/>
                  </a:moveTo>
                  <a:lnTo>
                    <a:pt x="195" y="162"/>
                  </a:lnTo>
                  <a:lnTo>
                    <a:pt x="240" y="691"/>
                  </a:lnTo>
                  <a:lnTo>
                    <a:pt x="248" y="698"/>
                  </a:lnTo>
                  <a:lnTo>
                    <a:pt x="257" y="698"/>
                  </a:lnTo>
                  <a:lnTo>
                    <a:pt x="267" y="698"/>
                  </a:lnTo>
                  <a:lnTo>
                    <a:pt x="275" y="691"/>
                  </a:lnTo>
                  <a:lnTo>
                    <a:pt x="298" y="498"/>
                  </a:lnTo>
                  <a:lnTo>
                    <a:pt x="261" y="498"/>
                  </a:lnTo>
                  <a:lnTo>
                    <a:pt x="232" y="162"/>
                  </a:lnTo>
                  <a:close/>
                  <a:moveTo>
                    <a:pt x="379" y="428"/>
                  </a:moveTo>
                  <a:lnTo>
                    <a:pt x="306" y="428"/>
                  </a:lnTo>
                  <a:lnTo>
                    <a:pt x="333" y="494"/>
                  </a:lnTo>
                  <a:lnTo>
                    <a:pt x="341" y="499"/>
                  </a:lnTo>
                  <a:lnTo>
                    <a:pt x="348" y="499"/>
                  </a:lnTo>
                  <a:lnTo>
                    <a:pt x="356" y="498"/>
                  </a:lnTo>
                  <a:lnTo>
                    <a:pt x="363" y="492"/>
                  </a:lnTo>
                  <a:lnTo>
                    <a:pt x="379" y="428"/>
                  </a:lnTo>
                  <a:close/>
                  <a:moveTo>
                    <a:pt x="303" y="334"/>
                  </a:moveTo>
                  <a:lnTo>
                    <a:pt x="286" y="336"/>
                  </a:lnTo>
                  <a:lnTo>
                    <a:pt x="279" y="343"/>
                  </a:lnTo>
                  <a:lnTo>
                    <a:pt x="261" y="498"/>
                  </a:lnTo>
                  <a:lnTo>
                    <a:pt x="298" y="498"/>
                  </a:lnTo>
                  <a:lnTo>
                    <a:pt x="306" y="428"/>
                  </a:lnTo>
                  <a:lnTo>
                    <a:pt x="379" y="428"/>
                  </a:lnTo>
                  <a:lnTo>
                    <a:pt x="381" y="420"/>
                  </a:lnTo>
                  <a:lnTo>
                    <a:pt x="343" y="420"/>
                  </a:lnTo>
                  <a:lnTo>
                    <a:pt x="311" y="339"/>
                  </a:lnTo>
                  <a:lnTo>
                    <a:pt x="303" y="334"/>
                  </a:lnTo>
                  <a:close/>
                  <a:moveTo>
                    <a:pt x="108" y="328"/>
                  </a:moveTo>
                  <a:lnTo>
                    <a:pt x="70" y="328"/>
                  </a:lnTo>
                  <a:lnTo>
                    <a:pt x="105" y="488"/>
                  </a:lnTo>
                  <a:lnTo>
                    <a:pt x="113" y="494"/>
                  </a:lnTo>
                  <a:lnTo>
                    <a:pt x="131" y="494"/>
                  </a:lnTo>
                  <a:lnTo>
                    <a:pt x="138" y="487"/>
                  </a:lnTo>
                  <a:lnTo>
                    <a:pt x="157" y="380"/>
                  </a:lnTo>
                  <a:lnTo>
                    <a:pt x="119" y="380"/>
                  </a:lnTo>
                  <a:lnTo>
                    <a:pt x="108" y="328"/>
                  </a:lnTo>
                  <a:close/>
                  <a:moveTo>
                    <a:pt x="68" y="242"/>
                  </a:moveTo>
                  <a:lnTo>
                    <a:pt x="60" y="247"/>
                  </a:lnTo>
                  <a:lnTo>
                    <a:pt x="0" y="418"/>
                  </a:lnTo>
                  <a:lnTo>
                    <a:pt x="5" y="429"/>
                  </a:lnTo>
                  <a:lnTo>
                    <a:pt x="24" y="436"/>
                  </a:lnTo>
                  <a:lnTo>
                    <a:pt x="34" y="431"/>
                  </a:lnTo>
                  <a:lnTo>
                    <a:pt x="70" y="328"/>
                  </a:lnTo>
                  <a:lnTo>
                    <a:pt x="108" y="328"/>
                  </a:lnTo>
                  <a:lnTo>
                    <a:pt x="91" y="249"/>
                  </a:lnTo>
                  <a:lnTo>
                    <a:pt x="84" y="243"/>
                  </a:lnTo>
                  <a:lnTo>
                    <a:pt x="68" y="242"/>
                  </a:lnTo>
                  <a:close/>
                  <a:moveTo>
                    <a:pt x="906" y="335"/>
                  </a:moveTo>
                  <a:lnTo>
                    <a:pt x="370" y="335"/>
                  </a:lnTo>
                  <a:lnTo>
                    <a:pt x="363" y="341"/>
                  </a:lnTo>
                  <a:lnTo>
                    <a:pt x="343" y="420"/>
                  </a:lnTo>
                  <a:lnTo>
                    <a:pt x="381" y="420"/>
                  </a:lnTo>
                  <a:lnTo>
                    <a:pt x="393" y="372"/>
                  </a:lnTo>
                  <a:lnTo>
                    <a:pt x="906" y="372"/>
                  </a:lnTo>
                  <a:lnTo>
                    <a:pt x="914" y="364"/>
                  </a:lnTo>
                  <a:lnTo>
                    <a:pt x="914" y="343"/>
                  </a:lnTo>
                  <a:lnTo>
                    <a:pt x="906" y="335"/>
                  </a:lnTo>
                  <a:close/>
                  <a:moveTo>
                    <a:pt x="194" y="0"/>
                  </a:moveTo>
                  <a:lnTo>
                    <a:pt x="185" y="6"/>
                  </a:lnTo>
                  <a:lnTo>
                    <a:pt x="119" y="380"/>
                  </a:lnTo>
                  <a:lnTo>
                    <a:pt x="157" y="380"/>
                  </a:lnTo>
                  <a:lnTo>
                    <a:pt x="195" y="162"/>
                  </a:lnTo>
                  <a:lnTo>
                    <a:pt x="232" y="162"/>
                  </a:lnTo>
                  <a:lnTo>
                    <a:pt x="220" y="8"/>
                  </a:lnTo>
                  <a:lnTo>
                    <a:pt x="212" y="1"/>
                  </a:lnTo>
                  <a:lnTo>
                    <a:pt x="203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Y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9F598F6-2273-4C1F-8865-E97D0FA4AD0A}"/>
              </a:ext>
            </a:extLst>
          </p:cNvPr>
          <p:cNvSpPr txBox="1"/>
          <p:nvPr/>
        </p:nvSpPr>
        <p:spPr>
          <a:xfrm>
            <a:off x="688982" y="1420090"/>
            <a:ext cx="10239270" cy="391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καταγράφηκαν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στην Ευρωπαϊκή Ένωση τουλάχιστον 8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 θάνατοι από υπερβολική δόση παράνομων ουσιών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οι περισσότεροι εκ των οποίων 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οφείλονται σε οπιοειδή, κυρίως ηρωίνη ή </a:t>
            </a:r>
            <a:r>
              <a:rPr lang="el-G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μεταβολίτες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της.</a:t>
            </a:r>
          </a:p>
          <a:p>
            <a:pPr lvl="0" algn="just">
              <a:lnSpc>
                <a:spcPct val="125000"/>
              </a:lnSpc>
              <a:spcAft>
                <a:spcPts val="600"/>
              </a:spcAft>
            </a:pPr>
            <a:endParaRPr lang="en-CY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Τα τρία τέταρτα (το 76 %) των </a:t>
            </a:r>
            <a:r>
              <a:rPr lang="el-GR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θανόντων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από υπερβολική δόση είναι άνδρες. Η μέση ηλικία των </a:t>
            </a:r>
            <a:r>
              <a:rPr lang="el-GR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θανόντων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στην Ευρώπη συνέχισε να αυξάνεται, αγγίζοντας τα 41,7 έτη το 2018.</a:t>
            </a:r>
          </a:p>
          <a:p>
            <a:pPr lvl="0" algn="just">
              <a:lnSpc>
                <a:spcPct val="125000"/>
              </a:lnSpc>
              <a:spcAft>
                <a:spcPts val="600"/>
              </a:spcAft>
            </a:pP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Μεταξύ 2012 και 2018, οι θάνατοι από υπερβολική δόση στην Ευρωπαϊκή Ένωση αυξήθηκαν σε όλες τις ηλικιακές ομάδες χρηστών με εξαίρεση τους ανήκοντες στην ομάδα 20-29 ετών.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just">
              <a:lnSpc>
                <a:spcPct val="125000"/>
              </a:lnSpc>
              <a:spcAft>
                <a:spcPts val="600"/>
              </a:spcAft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FC2005-D496-4DED-B8E7-3380A923BB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45719"/>
            <a:ext cx="117867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DEB88-F221-4D01-B875-8BA6CE53CFF2}"/>
              </a:ext>
            </a:extLst>
          </p:cNvPr>
          <p:cNvSpPr txBox="1"/>
          <p:nvPr/>
        </p:nvSpPr>
        <p:spPr>
          <a:xfrm>
            <a:off x="110532" y="190643"/>
            <a:ext cx="8514303" cy="10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7995" marR="1722755" indent="-635">
              <a:lnSpc>
                <a:spcPct val="86000"/>
              </a:lnSpc>
              <a:spcBef>
                <a:spcPts val="5"/>
              </a:spcBef>
              <a:spcAft>
                <a:spcPts val="0"/>
              </a:spcAft>
            </a:pPr>
            <a:r>
              <a:rPr lang="el-GR" sz="2400" b="0" dirty="0">
                <a:solidFill>
                  <a:srgbClr val="77787B"/>
                </a:solidFill>
                <a:effectLst/>
                <a:latin typeface="+mn-lt"/>
                <a:ea typeface="Arial" panose="020B0604020202020204" pitchFamily="34" charset="0"/>
              </a:rPr>
              <a:t>ΣΗΜΑΝΤΙΚΟ ΖΗΤΗΜΑ | </a:t>
            </a:r>
            <a:r>
              <a:rPr lang="el-GR" sz="2400" b="1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Η υπερβολική δόση </a:t>
            </a:r>
            <a:r>
              <a:rPr lang="el-GR" sz="2400" b="1" spc="-15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συσχετίζεται ολοένα </a:t>
            </a:r>
            <a:r>
              <a:rPr lang="el-GR" sz="2400" b="1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και περισσότερο με τη γήρανση </a:t>
            </a:r>
            <a:r>
              <a:rPr lang="el-GR" sz="2400" b="1" spc="-15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του </a:t>
            </a:r>
            <a:r>
              <a:rPr lang="el-GR" sz="2400" b="1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πληθυσμού</a:t>
            </a:r>
            <a:endParaRPr lang="en-CY" sz="2400" b="1" dirty="0">
              <a:effectLst/>
              <a:latin typeface="+mn-lt"/>
              <a:ea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F8356B-5C60-4C8B-926B-A7B042252317}"/>
              </a:ext>
            </a:extLst>
          </p:cNvPr>
          <p:cNvGrpSpPr>
            <a:grpSpLocks/>
          </p:cNvGrpSpPr>
          <p:nvPr/>
        </p:nvGrpSpPr>
        <p:grpSpPr bwMode="auto">
          <a:xfrm>
            <a:off x="8624835" y="372944"/>
            <a:ext cx="696595" cy="696595"/>
            <a:chOff x="9627" y="-157"/>
            <a:chExt cx="1097" cy="1097"/>
          </a:xfrm>
        </p:grpSpPr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56B6CC9A-7CD7-4294-A354-6D8E66CEC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7" y="-157"/>
              <a:ext cx="1097" cy="1097"/>
            </a:xfrm>
            <a:custGeom>
              <a:avLst/>
              <a:gdLst>
                <a:gd name="T0" fmla="+- 0 10176 9627"/>
                <a:gd name="T1" fmla="*/ T0 w 1097"/>
                <a:gd name="T2" fmla="+- 0 -156 -156"/>
                <a:gd name="T3" fmla="*/ -156 h 1097"/>
                <a:gd name="T4" fmla="+- 0 10101 9627"/>
                <a:gd name="T5" fmla="*/ T4 w 1097"/>
                <a:gd name="T6" fmla="+- 0 -151 -156"/>
                <a:gd name="T7" fmla="*/ -151 h 1097"/>
                <a:gd name="T8" fmla="+- 0 10030 9627"/>
                <a:gd name="T9" fmla="*/ T8 w 1097"/>
                <a:gd name="T10" fmla="+- 0 -137 -156"/>
                <a:gd name="T11" fmla="*/ -137 h 1097"/>
                <a:gd name="T12" fmla="+- 0 9962 9627"/>
                <a:gd name="T13" fmla="*/ T12 w 1097"/>
                <a:gd name="T14" fmla="+- 0 -113 -156"/>
                <a:gd name="T15" fmla="*/ -113 h 1097"/>
                <a:gd name="T16" fmla="+- 0 9899 9627"/>
                <a:gd name="T17" fmla="*/ T16 w 1097"/>
                <a:gd name="T18" fmla="+- 0 -82 -156"/>
                <a:gd name="T19" fmla="*/ -82 h 1097"/>
                <a:gd name="T20" fmla="+- 0 9841 9627"/>
                <a:gd name="T21" fmla="*/ T20 w 1097"/>
                <a:gd name="T22" fmla="+- 0 -42 -156"/>
                <a:gd name="T23" fmla="*/ -42 h 1097"/>
                <a:gd name="T24" fmla="+- 0 9788 9627"/>
                <a:gd name="T25" fmla="*/ T24 w 1097"/>
                <a:gd name="T26" fmla="+- 0 4 -156"/>
                <a:gd name="T27" fmla="*/ 4 h 1097"/>
                <a:gd name="T28" fmla="+- 0 9742 9627"/>
                <a:gd name="T29" fmla="*/ T28 w 1097"/>
                <a:gd name="T30" fmla="+- 0 57 -156"/>
                <a:gd name="T31" fmla="*/ 57 h 1097"/>
                <a:gd name="T32" fmla="+- 0 9702 9627"/>
                <a:gd name="T33" fmla="*/ T32 w 1097"/>
                <a:gd name="T34" fmla="+- 0 115 -156"/>
                <a:gd name="T35" fmla="*/ 115 h 1097"/>
                <a:gd name="T36" fmla="+- 0 9671 9627"/>
                <a:gd name="T37" fmla="*/ T36 w 1097"/>
                <a:gd name="T38" fmla="+- 0 179 -156"/>
                <a:gd name="T39" fmla="*/ 179 h 1097"/>
                <a:gd name="T40" fmla="+- 0 9647 9627"/>
                <a:gd name="T41" fmla="*/ T40 w 1097"/>
                <a:gd name="T42" fmla="+- 0 246 -156"/>
                <a:gd name="T43" fmla="*/ 246 h 1097"/>
                <a:gd name="T44" fmla="+- 0 9632 9627"/>
                <a:gd name="T45" fmla="*/ T44 w 1097"/>
                <a:gd name="T46" fmla="+- 0 318 -156"/>
                <a:gd name="T47" fmla="*/ 318 h 1097"/>
                <a:gd name="T48" fmla="+- 0 9627 9627"/>
                <a:gd name="T49" fmla="*/ T48 w 1097"/>
                <a:gd name="T50" fmla="+- 0 392 -156"/>
                <a:gd name="T51" fmla="*/ 392 h 1097"/>
                <a:gd name="T52" fmla="+- 0 9632 9627"/>
                <a:gd name="T53" fmla="*/ T52 w 1097"/>
                <a:gd name="T54" fmla="+- 0 467 -156"/>
                <a:gd name="T55" fmla="*/ 467 h 1097"/>
                <a:gd name="T56" fmla="+- 0 9647 9627"/>
                <a:gd name="T57" fmla="*/ T56 w 1097"/>
                <a:gd name="T58" fmla="+- 0 538 -156"/>
                <a:gd name="T59" fmla="*/ 538 h 1097"/>
                <a:gd name="T60" fmla="+- 0 9671 9627"/>
                <a:gd name="T61" fmla="*/ T60 w 1097"/>
                <a:gd name="T62" fmla="+- 0 606 -156"/>
                <a:gd name="T63" fmla="*/ 606 h 1097"/>
                <a:gd name="T64" fmla="+- 0 9702 9627"/>
                <a:gd name="T65" fmla="*/ T64 w 1097"/>
                <a:gd name="T66" fmla="+- 0 669 -156"/>
                <a:gd name="T67" fmla="*/ 669 h 1097"/>
                <a:gd name="T68" fmla="+- 0 9742 9627"/>
                <a:gd name="T69" fmla="*/ T68 w 1097"/>
                <a:gd name="T70" fmla="+- 0 727 -156"/>
                <a:gd name="T71" fmla="*/ 727 h 1097"/>
                <a:gd name="T72" fmla="+- 0 9788 9627"/>
                <a:gd name="T73" fmla="*/ T72 w 1097"/>
                <a:gd name="T74" fmla="+- 0 780 -156"/>
                <a:gd name="T75" fmla="*/ 780 h 1097"/>
                <a:gd name="T76" fmla="+- 0 9841 9627"/>
                <a:gd name="T77" fmla="*/ T76 w 1097"/>
                <a:gd name="T78" fmla="+- 0 826 -156"/>
                <a:gd name="T79" fmla="*/ 826 h 1097"/>
                <a:gd name="T80" fmla="+- 0 9899 9627"/>
                <a:gd name="T81" fmla="*/ T80 w 1097"/>
                <a:gd name="T82" fmla="+- 0 866 -156"/>
                <a:gd name="T83" fmla="*/ 866 h 1097"/>
                <a:gd name="T84" fmla="+- 0 9962 9627"/>
                <a:gd name="T85" fmla="*/ T84 w 1097"/>
                <a:gd name="T86" fmla="+- 0 898 -156"/>
                <a:gd name="T87" fmla="*/ 898 h 1097"/>
                <a:gd name="T88" fmla="+- 0 10030 9627"/>
                <a:gd name="T89" fmla="*/ T88 w 1097"/>
                <a:gd name="T90" fmla="+- 0 921 -156"/>
                <a:gd name="T91" fmla="*/ 921 h 1097"/>
                <a:gd name="T92" fmla="+- 0 10101 9627"/>
                <a:gd name="T93" fmla="*/ T92 w 1097"/>
                <a:gd name="T94" fmla="+- 0 936 -156"/>
                <a:gd name="T95" fmla="*/ 936 h 1097"/>
                <a:gd name="T96" fmla="+- 0 10176 9627"/>
                <a:gd name="T97" fmla="*/ T96 w 1097"/>
                <a:gd name="T98" fmla="+- 0 941 -156"/>
                <a:gd name="T99" fmla="*/ 941 h 1097"/>
                <a:gd name="T100" fmla="+- 0 10250 9627"/>
                <a:gd name="T101" fmla="*/ T100 w 1097"/>
                <a:gd name="T102" fmla="+- 0 936 -156"/>
                <a:gd name="T103" fmla="*/ 936 h 1097"/>
                <a:gd name="T104" fmla="+- 0 10322 9627"/>
                <a:gd name="T105" fmla="*/ T104 w 1097"/>
                <a:gd name="T106" fmla="+- 0 921 -156"/>
                <a:gd name="T107" fmla="*/ 921 h 1097"/>
                <a:gd name="T108" fmla="+- 0 10389 9627"/>
                <a:gd name="T109" fmla="*/ T108 w 1097"/>
                <a:gd name="T110" fmla="+- 0 898 -156"/>
                <a:gd name="T111" fmla="*/ 898 h 1097"/>
                <a:gd name="T112" fmla="+- 0 10453 9627"/>
                <a:gd name="T113" fmla="*/ T112 w 1097"/>
                <a:gd name="T114" fmla="+- 0 866 -156"/>
                <a:gd name="T115" fmla="*/ 866 h 1097"/>
                <a:gd name="T116" fmla="+- 0 10511 9627"/>
                <a:gd name="T117" fmla="*/ T116 w 1097"/>
                <a:gd name="T118" fmla="+- 0 826 -156"/>
                <a:gd name="T119" fmla="*/ 826 h 1097"/>
                <a:gd name="T120" fmla="+- 0 10564 9627"/>
                <a:gd name="T121" fmla="*/ T120 w 1097"/>
                <a:gd name="T122" fmla="+- 0 780 -156"/>
                <a:gd name="T123" fmla="*/ 780 h 1097"/>
                <a:gd name="T124" fmla="+- 0 10610 9627"/>
                <a:gd name="T125" fmla="*/ T124 w 1097"/>
                <a:gd name="T126" fmla="+- 0 727 -156"/>
                <a:gd name="T127" fmla="*/ 727 h 1097"/>
                <a:gd name="T128" fmla="+- 0 10650 9627"/>
                <a:gd name="T129" fmla="*/ T128 w 1097"/>
                <a:gd name="T130" fmla="+- 0 669 -156"/>
                <a:gd name="T131" fmla="*/ 669 h 1097"/>
                <a:gd name="T132" fmla="+- 0 10681 9627"/>
                <a:gd name="T133" fmla="*/ T132 w 1097"/>
                <a:gd name="T134" fmla="+- 0 606 -156"/>
                <a:gd name="T135" fmla="*/ 606 h 1097"/>
                <a:gd name="T136" fmla="+- 0 10705 9627"/>
                <a:gd name="T137" fmla="*/ T136 w 1097"/>
                <a:gd name="T138" fmla="+- 0 538 -156"/>
                <a:gd name="T139" fmla="*/ 538 h 1097"/>
                <a:gd name="T140" fmla="+- 0 10719 9627"/>
                <a:gd name="T141" fmla="*/ T140 w 1097"/>
                <a:gd name="T142" fmla="+- 0 467 -156"/>
                <a:gd name="T143" fmla="*/ 467 h 1097"/>
                <a:gd name="T144" fmla="+- 0 10724 9627"/>
                <a:gd name="T145" fmla="*/ T144 w 1097"/>
                <a:gd name="T146" fmla="+- 0 392 -156"/>
                <a:gd name="T147" fmla="*/ 392 h 1097"/>
                <a:gd name="T148" fmla="+- 0 10719 9627"/>
                <a:gd name="T149" fmla="*/ T148 w 1097"/>
                <a:gd name="T150" fmla="+- 0 318 -156"/>
                <a:gd name="T151" fmla="*/ 318 h 1097"/>
                <a:gd name="T152" fmla="+- 0 10705 9627"/>
                <a:gd name="T153" fmla="*/ T152 w 1097"/>
                <a:gd name="T154" fmla="+- 0 246 -156"/>
                <a:gd name="T155" fmla="*/ 246 h 1097"/>
                <a:gd name="T156" fmla="+- 0 10681 9627"/>
                <a:gd name="T157" fmla="*/ T156 w 1097"/>
                <a:gd name="T158" fmla="+- 0 179 -156"/>
                <a:gd name="T159" fmla="*/ 179 h 1097"/>
                <a:gd name="T160" fmla="+- 0 10650 9627"/>
                <a:gd name="T161" fmla="*/ T160 w 1097"/>
                <a:gd name="T162" fmla="+- 0 115 -156"/>
                <a:gd name="T163" fmla="*/ 115 h 1097"/>
                <a:gd name="T164" fmla="+- 0 10610 9627"/>
                <a:gd name="T165" fmla="*/ T164 w 1097"/>
                <a:gd name="T166" fmla="+- 0 57 -156"/>
                <a:gd name="T167" fmla="*/ 57 h 1097"/>
                <a:gd name="T168" fmla="+- 0 10564 9627"/>
                <a:gd name="T169" fmla="*/ T168 w 1097"/>
                <a:gd name="T170" fmla="+- 0 4 -156"/>
                <a:gd name="T171" fmla="*/ 4 h 1097"/>
                <a:gd name="T172" fmla="+- 0 10511 9627"/>
                <a:gd name="T173" fmla="*/ T172 w 1097"/>
                <a:gd name="T174" fmla="+- 0 -42 -156"/>
                <a:gd name="T175" fmla="*/ -42 h 1097"/>
                <a:gd name="T176" fmla="+- 0 10453 9627"/>
                <a:gd name="T177" fmla="*/ T176 w 1097"/>
                <a:gd name="T178" fmla="+- 0 -82 -156"/>
                <a:gd name="T179" fmla="*/ -82 h 1097"/>
                <a:gd name="T180" fmla="+- 0 10389 9627"/>
                <a:gd name="T181" fmla="*/ T180 w 1097"/>
                <a:gd name="T182" fmla="+- 0 -113 -156"/>
                <a:gd name="T183" fmla="*/ -113 h 1097"/>
                <a:gd name="T184" fmla="+- 0 10322 9627"/>
                <a:gd name="T185" fmla="*/ T184 w 1097"/>
                <a:gd name="T186" fmla="+- 0 -137 -156"/>
                <a:gd name="T187" fmla="*/ -137 h 1097"/>
                <a:gd name="T188" fmla="+- 0 10250 9627"/>
                <a:gd name="T189" fmla="*/ T188 w 1097"/>
                <a:gd name="T190" fmla="+- 0 -151 -156"/>
                <a:gd name="T191" fmla="*/ -151 h 1097"/>
                <a:gd name="T192" fmla="+- 0 10176 9627"/>
                <a:gd name="T193" fmla="*/ T192 w 1097"/>
                <a:gd name="T194" fmla="+- 0 -156 -156"/>
                <a:gd name="T195" fmla="*/ -156 h 10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1097" h="1097">
                  <a:moveTo>
                    <a:pt x="549" y="0"/>
                  </a:moveTo>
                  <a:lnTo>
                    <a:pt x="474" y="5"/>
                  </a:lnTo>
                  <a:lnTo>
                    <a:pt x="403" y="19"/>
                  </a:lnTo>
                  <a:lnTo>
                    <a:pt x="335" y="43"/>
                  </a:lnTo>
                  <a:lnTo>
                    <a:pt x="272" y="74"/>
                  </a:lnTo>
                  <a:lnTo>
                    <a:pt x="214" y="114"/>
                  </a:lnTo>
                  <a:lnTo>
                    <a:pt x="161" y="160"/>
                  </a:lnTo>
                  <a:lnTo>
                    <a:pt x="115" y="213"/>
                  </a:lnTo>
                  <a:lnTo>
                    <a:pt x="75" y="271"/>
                  </a:lnTo>
                  <a:lnTo>
                    <a:pt x="44" y="335"/>
                  </a:lnTo>
                  <a:lnTo>
                    <a:pt x="20" y="402"/>
                  </a:lnTo>
                  <a:lnTo>
                    <a:pt x="5" y="474"/>
                  </a:lnTo>
                  <a:lnTo>
                    <a:pt x="0" y="548"/>
                  </a:lnTo>
                  <a:lnTo>
                    <a:pt x="5" y="623"/>
                  </a:lnTo>
                  <a:lnTo>
                    <a:pt x="20" y="694"/>
                  </a:lnTo>
                  <a:lnTo>
                    <a:pt x="44" y="762"/>
                  </a:lnTo>
                  <a:lnTo>
                    <a:pt x="75" y="825"/>
                  </a:lnTo>
                  <a:lnTo>
                    <a:pt x="115" y="883"/>
                  </a:lnTo>
                  <a:lnTo>
                    <a:pt x="161" y="936"/>
                  </a:lnTo>
                  <a:lnTo>
                    <a:pt x="214" y="982"/>
                  </a:lnTo>
                  <a:lnTo>
                    <a:pt x="272" y="1022"/>
                  </a:lnTo>
                  <a:lnTo>
                    <a:pt x="335" y="1054"/>
                  </a:lnTo>
                  <a:lnTo>
                    <a:pt x="403" y="1077"/>
                  </a:lnTo>
                  <a:lnTo>
                    <a:pt x="474" y="1092"/>
                  </a:lnTo>
                  <a:lnTo>
                    <a:pt x="549" y="1097"/>
                  </a:lnTo>
                  <a:lnTo>
                    <a:pt x="623" y="1092"/>
                  </a:lnTo>
                  <a:lnTo>
                    <a:pt x="695" y="1077"/>
                  </a:lnTo>
                  <a:lnTo>
                    <a:pt x="762" y="1054"/>
                  </a:lnTo>
                  <a:lnTo>
                    <a:pt x="826" y="1022"/>
                  </a:lnTo>
                  <a:lnTo>
                    <a:pt x="884" y="982"/>
                  </a:lnTo>
                  <a:lnTo>
                    <a:pt x="937" y="936"/>
                  </a:lnTo>
                  <a:lnTo>
                    <a:pt x="983" y="883"/>
                  </a:lnTo>
                  <a:lnTo>
                    <a:pt x="1023" y="825"/>
                  </a:lnTo>
                  <a:lnTo>
                    <a:pt x="1054" y="762"/>
                  </a:lnTo>
                  <a:lnTo>
                    <a:pt x="1078" y="694"/>
                  </a:lnTo>
                  <a:lnTo>
                    <a:pt x="1092" y="623"/>
                  </a:lnTo>
                  <a:lnTo>
                    <a:pt x="1097" y="548"/>
                  </a:lnTo>
                  <a:lnTo>
                    <a:pt x="1092" y="474"/>
                  </a:lnTo>
                  <a:lnTo>
                    <a:pt x="1078" y="402"/>
                  </a:lnTo>
                  <a:lnTo>
                    <a:pt x="1054" y="335"/>
                  </a:lnTo>
                  <a:lnTo>
                    <a:pt x="1023" y="271"/>
                  </a:lnTo>
                  <a:lnTo>
                    <a:pt x="983" y="213"/>
                  </a:lnTo>
                  <a:lnTo>
                    <a:pt x="937" y="160"/>
                  </a:lnTo>
                  <a:lnTo>
                    <a:pt x="884" y="114"/>
                  </a:lnTo>
                  <a:lnTo>
                    <a:pt x="826" y="74"/>
                  </a:lnTo>
                  <a:lnTo>
                    <a:pt x="762" y="43"/>
                  </a:lnTo>
                  <a:lnTo>
                    <a:pt x="695" y="19"/>
                  </a:lnTo>
                  <a:lnTo>
                    <a:pt x="623" y="5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7D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Y"/>
            </a:p>
          </p:txBody>
        </p:sp>
        <p:sp>
          <p:nvSpPr>
            <p:cNvPr id="20" name="AutoShape 28">
              <a:extLst>
                <a:ext uri="{FF2B5EF4-FFF2-40B4-BE49-F238E27FC236}">
                  <a16:creationId xmlns:a16="http://schemas.microsoft.com/office/drawing/2014/main" id="{AE3D6692-7DB0-4125-BE1D-9C4951E8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" y="70"/>
              <a:ext cx="915" cy="699"/>
            </a:xfrm>
            <a:custGeom>
              <a:avLst/>
              <a:gdLst>
                <a:gd name="T0" fmla="+- 0 9940 9745"/>
                <a:gd name="T1" fmla="*/ T0 w 915"/>
                <a:gd name="T2" fmla="+- 0 233 71"/>
                <a:gd name="T3" fmla="*/ 233 h 699"/>
                <a:gd name="T4" fmla="+- 0 9993 9745"/>
                <a:gd name="T5" fmla="*/ T4 w 915"/>
                <a:gd name="T6" fmla="+- 0 769 71"/>
                <a:gd name="T7" fmla="*/ 769 h 699"/>
                <a:gd name="T8" fmla="+- 0 10012 9745"/>
                <a:gd name="T9" fmla="*/ T8 w 915"/>
                <a:gd name="T10" fmla="+- 0 769 71"/>
                <a:gd name="T11" fmla="*/ 769 h 699"/>
                <a:gd name="T12" fmla="+- 0 10043 9745"/>
                <a:gd name="T13" fmla="*/ T12 w 915"/>
                <a:gd name="T14" fmla="+- 0 569 71"/>
                <a:gd name="T15" fmla="*/ 569 h 699"/>
                <a:gd name="T16" fmla="+- 0 9977 9745"/>
                <a:gd name="T17" fmla="*/ T16 w 915"/>
                <a:gd name="T18" fmla="+- 0 233 71"/>
                <a:gd name="T19" fmla="*/ 233 h 699"/>
                <a:gd name="T20" fmla="+- 0 10051 9745"/>
                <a:gd name="T21" fmla="*/ T20 w 915"/>
                <a:gd name="T22" fmla="+- 0 499 71"/>
                <a:gd name="T23" fmla="*/ 499 h 699"/>
                <a:gd name="T24" fmla="+- 0 10086 9745"/>
                <a:gd name="T25" fmla="*/ T24 w 915"/>
                <a:gd name="T26" fmla="+- 0 570 71"/>
                <a:gd name="T27" fmla="*/ 570 h 699"/>
                <a:gd name="T28" fmla="+- 0 10101 9745"/>
                <a:gd name="T29" fmla="*/ T28 w 915"/>
                <a:gd name="T30" fmla="+- 0 569 71"/>
                <a:gd name="T31" fmla="*/ 569 h 699"/>
                <a:gd name="T32" fmla="+- 0 10124 9745"/>
                <a:gd name="T33" fmla="*/ T32 w 915"/>
                <a:gd name="T34" fmla="+- 0 499 71"/>
                <a:gd name="T35" fmla="*/ 499 h 699"/>
                <a:gd name="T36" fmla="+- 0 10031 9745"/>
                <a:gd name="T37" fmla="*/ T36 w 915"/>
                <a:gd name="T38" fmla="+- 0 407 71"/>
                <a:gd name="T39" fmla="*/ 407 h 699"/>
                <a:gd name="T40" fmla="+- 0 10006 9745"/>
                <a:gd name="T41" fmla="*/ T40 w 915"/>
                <a:gd name="T42" fmla="+- 0 569 71"/>
                <a:gd name="T43" fmla="*/ 569 h 699"/>
                <a:gd name="T44" fmla="+- 0 10051 9745"/>
                <a:gd name="T45" fmla="*/ T44 w 915"/>
                <a:gd name="T46" fmla="+- 0 499 71"/>
                <a:gd name="T47" fmla="*/ 499 h 699"/>
                <a:gd name="T48" fmla="+- 0 10126 9745"/>
                <a:gd name="T49" fmla="*/ T48 w 915"/>
                <a:gd name="T50" fmla="+- 0 491 71"/>
                <a:gd name="T51" fmla="*/ 491 h 699"/>
                <a:gd name="T52" fmla="+- 0 10056 9745"/>
                <a:gd name="T53" fmla="*/ T52 w 915"/>
                <a:gd name="T54" fmla="+- 0 410 71"/>
                <a:gd name="T55" fmla="*/ 410 h 699"/>
                <a:gd name="T56" fmla="+- 0 9853 9745"/>
                <a:gd name="T57" fmla="*/ T56 w 915"/>
                <a:gd name="T58" fmla="+- 0 399 71"/>
                <a:gd name="T59" fmla="*/ 399 h 699"/>
                <a:gd name="T60" fmla="+- 0 9850 9745"/>
                <a:gd name="T61" fmla="*/ T60 w 915"/>
                <a:gd name="T62" fmla="+- 0 559 71"/>
                <a:gd name="T63" fmla="*/ 559 h 699"/>
                <a:gd name="T64" fmla="+- 0 9876 9745"/>
                <a:gd name="T65" fmla="*/ T64 w 915"/>
                <a:gd name="T66" fmla="+- 0 565 71"/>
                <a:gd name="T67" fmla="*/ 565 h 699"/>
                <a:gd name="T68" fmla="+- 0 9902 9745"/>
                <a:gd name="T69" fmla="*/ T68 w 915"/>
                <a:gd name="T70" fmla="+- 0 451 71"/>
                <a:gd name="T71" fmla="*/ 451 h 699"/>
                <a:gd name="T72" fmla="+- 0 9853 9745"/>
                <a:gd name="T73" fmla="*/ T72 w 915"/>
                <a:gd name="T74" fmla="+- 0 399 71"/>
                <a:gd name="T75" fmla="*/ 399 h 699"/>
                <a:gd name="T76" fmla="+- 0 9805 9745"/>
                <a:gd name="T77" fmla="*/ T76 w 915"/>
                <a:gd name="T78" fmla="+- 0 318 71"/>
                <a:gd name="T79" fmla="*/ 318 h 699"/>
                <a:gd name="T80" fmla="+- 0 9750 9745"/>
                <a:gd name="T81" fmla="*/ T80 w 915"/>
                <a:gd name="T82" fmla="+- 0 500 71"/>
                <a:gd name="T83" fmla="*/ 500 h 699"/>
                <a:gd name="T84" fmla="+- 0 9779 9745"/>
                <a:gd name="T85" fmla="*/ T84 w 915"/>
                <a:gd name="T86" fmla="+- 0 502 71"/>
                <a:gd name="T87" fmla="*/ 502 h 699"/>
                <a:gd name="T88" fmla="+- 0 9853 9745"/>
                <a:gd name="T89" fmla="*/ T88 w 915"/>
                <a:gd name="T90" fmla="+- 0 399 71"/>
                <a:gd name="T91" fmla="*/ 399 h 699"/>
                <a:gd name="T92" fmla="+- 0 9829 9745"/>
                <a:gd name="T93" fmla="*/ T92 w 915"/>
                <a:gd name="T94" fmla="+- 0 314 71"/>
                <a:gd name="T95" fmla="*/ 314 h 699"/>
                <a:gd name="T96" fmla="+- 0 10651 9745"/>
                <a:gd name="T97" fmla="*/ T96 w 915"/>
                <a:gd name="T98" fmla="+- 0 406 71"/>
                <a:gd name="T99" fmla="*/ 406 h 699"/>
                <a:gd name="T100" fmla="+- 0 10108 9745"/>
                <a:gd name="T101" fmla="*/ T100 w 915"/>
                <a:gd name="T102" fmla="+- 0 412 71"/>
                <a:gd name="T103" fmla="*/ 412 h 699"/>
                <a:gd name="T104" fmla="+- 0 10126 9745"/>
                <a:gd name="T105" fmla="*/ T104 w 915"/>
                <a:gd name="T106" fmla="+- 0 491 71"/>
                <a:gd name="T107" fmla="*/ 491 h 699"/>
                <a:gd name="T108" fmla="+- 0 10651 9745"/>
                <a:gd name="T109" fmla="*/ T108 w 915"/>
                <a:gd name="T110" fmla="+- 0 443 71"/>
                <a:gd name="T111" fmla="*/ 443 h 699"/>
                <a:gd name="T112" fmla="+- 0 10659 9745"/>
                <a:gd name="T113" fmla="*/ T112 w 915"/>
                <a:gd name="T114" fmla="+- 0 414 71"/>
                <a:gd name="T115" fmla="*/ 414 h 699"/>
                <a:gd name="T116" fmla="+- 0 9939 9745"/>
                <a:gd name="T117" fmla="*/ T116 w 915"/>
                <a:gd name="T118" fmla="+- 0 71 71"/>
                <a:gd name="T119" fmla="*/ 71 h 699"/>
                <a:gd name="T120" fmla="+- 0 9864 9745"/>
                <a:gd name="T121" fmla="*/ T120 w 915"/>
                <a:gd name="T122" fmla="+- 0 451 71"/>
                <a:gd name="T123" fmla="*/ 451 h 699"/>
                <a:gd name="T124" fmla="+- 0 9940 9745"/>
                <a:gd name="T125" fmla="*/ T124 w 915"/>
                <a:gd name="T126" fmla="+- 0 233 71"/>
                <a:gd name="T127" fmla="*/ 233 h 699"/>
                <a:gd name="T128" fmla="+- 0 9965 9745"/>
                <a:gd name="T129" fmla="*/ T128 w 915"/>
                <a:gd name="T130" fmla="+- 0 79 71"/>
                <a:gd name="T131" fmla="*/ 79 h 699"/>
                <a:gd name="T132" fmla="+- 0 9948 9745"/>
                <a:gd name="T133" fmla="*/ T132 w 915"/>
                <a:gd name="T134" fmla="+- 0 71 71"/>
                <a:gd name="T135" fmla="*/ 71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915" h="699">
                  <a:moveTo>
                    <a:pt x="232" y="162"/>
                  </a:moveTo>
                  <a:lnTo>
                    <a:pt x="195" y="162"/>
                  </a:lnTo>
                  <a:lnTo>
                    <a:pt x="240" y="691"/>
                  </a:lnTo>
                  <a:lnTo>
                    <a:pt x="248" y="698"/>
                  </a:lnTo>
                  <a:lnTo>
                    <a:pt x="257" y="698"/>
                  </a:lnTo>
                  <a:lnTo>
                    <a:pt x="267" y="698"/>
                  </a:lnTo>
                  <a:lnTo>
                    <a:pt x="275" y="691"/>
                  </a:lnTo>
                  <a:lnTo>
                    <a:pt x="298" y="498"/>
                  </a:lnTo>
                  <a:lnTo>
                    <a:pt x="261" y="498"/>
                  </a:lnTo>
                  <a:lnTo>
                    <a:pt x="232" y="162"/>
                  </a:lnTo>
                  <a:close/>
                  <a:moveTo>
                    <a:pt x="379" y="428"/>
                  </a:moveTo>
                  <a:lnTo>
                    <a:pt x="306" y="428"/>
                  </a:lnTo>
                  <a:lnTo>
                    <a:pt x="333" y="494"/>
                  </a:lnTo>
                  <a:lnTo>
                    <a:pt x="341" y="499"/>
                  </a:lnTo>
                  <a:lnTo>
                    <a:pt x="348" y="499"/>
                  </a:lnTo>
                  <a:lnTo>
                    <a:pt x="356" y="498"/>
                  </a:lnTo>
                  <a:lnTo>
                    <a:pt x="363" y="492"/>
                  </a:lnTo>
                  <a:lnTo>
                    <a:pt x="379" y="428"/>
                  </a:lnTo>
                  <a:close/>
                  <a:moveTo>
                    <a:pt x="303" y="334"/>
                  </a:moveTo>
                  <a:lnTo>
                    <a:pt x="286" y="336"/>
                  </a:lnTo>
                  <a:lnTo>
                    <a:pt x="279" y="343"/>
                  </a:lnTo>
                  <a:lnTo>
                    <a:pt x="261" y="498"/>
                  </a:lnTo>
                  <a:lnTo>
                    <a:pt x="298" y="498"/>
                  </a:lnTo>
                  <a:lnTo>
                    <a:pt x="306" y="428"/>
                  </a:lnTo>
                  <a:lnTo>
                    <a:pt x="379" y="428"/>
                  </a:lnTo>
                  <a:lnTo>
                    <a:pt x="381" y="420"/>
                  </a:lnTo>
                  <a:lnTo>
                    <a:pt x="343" y="420"/>
                  </a:lnTo>
                  <a:lnTo>
                    <a:pt x="311" y="339"/>
                  </a:lnTo>
                  <a:lnTo>
                    <a:pt x="303" y="334"/>
                  </a:lnTo>
                  <a:close/>
                  <a:moveTo>
                    <a:pt x="108" y="328"/>
                  </a:moveTo>
                  <a:lnTo>
                    <a:pt x="70" y="328"/>
                  </a:lnTo>
                  <a:lnTo>
                    <a:pt x="105" y="488"/>
                  </a:lnTo>
                  <a:lnTo>
                    <a:pt x="113" y="494"/>
                  </a:lnTo>
                  <a:lnTo>
                    <a:pt x="131" y="494"/>
                  </a:lnTo>
                  <a:lnTo>
                    <a:pt x="138" y="487"/>
                  </a:lnTo>
                  <a:lnTo>
                    <a:pt x="157" y="380"/>
                  </a:lnTo>
                  <a:lnTo>
                    <a:pt x="119" y="380"/>
                  </a:lnTo>
                  <a:lnTo>
                    <a:pt x="108" y="328"/>
                  </a:lnTo>
                  <a:close/>
                  <a:moveTo>
                    <a:pt x="68" y="242"/>
                  </a:moveTo>
                  <a:lnTo>
                    <a:pt x="60" y="247"/>
                  </a:lnTo>
                  <a:lnTo>
                    <a:pt x="0" y="418"/>
                  </a:lnTo>
                  <a:lnTo>
                    <a:pt x="5" y="429"/>
                  </a:lnTo>
                  <a:lnTo>
                    <a:pt x="24" y="436"/>
                  </a:lnTo>
                  <a:lnTo>
                    <a:pt x="34" y="431"/>
                  </a:lnTo>
                  <a:lnTo>
                    <a:pt x="70" y="328"/>
                  </a:lnTo>
                  <a:lnTo>
                    <a:pt x="108" y="328"/>
                  </a:lnTo>
                  <a:lnTo>
                    <a:pt x="91" y="249"/>
                  </a:lnTo>
                  <a:lnTo>
                    <a:pt x="84" y="243"/>
                  </a:lnTo>
                  <a:lnTo>
                    <a:pt x="68" y="242"/>
                  </a:lnTo>
                  <a:close/>
                  <a:moveTo>
                    <a:pt x="906" y="335"/>
                  </a:moveTo>
                  <a:lnTo>
                    <a:pt x="370" y="335"/>
                  </a:lnTo>
                  <a:lnTo>
                    <a:pt x="363" y="341"/>
                  </a:lnTo>
                  <a:lnTo>
                    <a:pt x="343" y="420"/>
                  </a:lnTo>
                  <a:lnTo>
                    <a:pt x="381" y="420"/>
                  </a:lnTo>
                  <a:lnTo>
                    <a:pt x="393" y="372"/>
                  </a:lnTo>
                  <a:lnTo>
                    <a:pt x="906" y="372"/>
                  </a:lnTo>
                  <a:lnTo>
                    <a:pt x="914" y="364"/>
                  </a:lnTo>
                  <a:lnTo>
                    <a:pt x="914" y="343"/>
                  </a:lnTo>
                  <a:lnTo>
                    <a:pt x="906" y="335"/>
                  </a:lnTo>
                  <a:close/>
                  <a:moveTo>
                    <a:pt x="194" y="0"/>
                  </a:moveTo>
                  <a:lnTo>
                    <a:pt x="185" y="6"/>
                  </a:lnTo>
                  <a:lnTo>
                    <a:pt x="119" y="380"/>
                  </a:lnTo>
                  <a:lnTo>
                    <a:pt x="157" y="380"/>
                  </a:lnTo>
                  <a:lnTo>
                    <a:pt x="195" y="162"/>
                  </a:lnTo>
                  <a:lnTo>
                    <a:pt x="232" y="162"/>
                  </a:lnTo>
                  <a:lnTo>
                    <a:pt x="220" y="8"/>
                  </a:lnTo>
                  <a:lnTo>
                    <a:pt x="212" y="1"/>
                  </a:lnTo>
                  <a:lnTo>
                    <a:pt x="203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Y"/>
            </a:p>
          </p:txBody>
        </p:sp>
      </p:grp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FE79D4-7691-4C7A-82DC-C3C475FE6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0" y="1476102"/>
            <a:ext cx="10745700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9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FC2005-D496-4DED-B8E7-3380A923BB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45719"/>
            <a:ext cx="117867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DEB88-F221-4D01-B875-8BA6CE53CFF2}"/>
              </a:ext>
            </a:extLst>
          </p:cNvPr>
          <p:cNvSpPr txBox="1"/>
          <p:nvPr/>
        </p:nvSpPr>
        <p:spPr>
          <a:xfrm>
            <a:off x="110532" y="190643"/>
            <a:ext cx="8514303" cy="10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7995" marR="1722755" indent="-635">
              <a:lnSpc>
                <a:spcPct val="86000"/>
              </a:lnSpc>
              <a:spcBef>
                <a:spcPts val="5"/>
              </a:spcBef>
              <a:spcAft>
                <a:spcPts val="0"/>
              </a:spcAft>
            </a:pPr>
            <a:r>
              <a:rPr lang="el-GR" sz="2400" b="0" dirty="0">
                <a:solidFill>
                  <a:srgbClr val="77787B"/>
                </a:solidFill>
                <a:effectLst/>
                <a:latin typeface="+mn-lt"/>
                <a:ea typeface="Arial" panose="020B0604020202020204" pitchFamily="34" charset="0"/>
              </a:rPr>
              <a:t>ΣΗΜΑΝΤΙΚΟ ΖΗΤΗΜΑ | </a:t>
            </a:r>
            <a:r>
              <a:rPr lang="el-GR" sz="2400" b="1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Η υπερβολική δόση </a:t>
            </a:r>
            <a:r>
              <a:rPr lang="el-GR" sz="2400" b="1" spc="-15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συσχετίζεται ολοένα </a:t>
            </a:r>
            <a:r>
              <a:rPr lang="el-GR" sz="2400" b="1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και περισσότερο με τη γήρανση </a:t>
            </a:r>
            <a:r>
              <a:rPr lang="el-GR" sz="2400" b="1" spc="-15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του </a:t>
            </a:r>
            <a:r>
              <a:rPr lang="el-GR" sz="2400" b="1" dirty="0">
                <a:solidFill>
                  <a:srgbClr val="7DA7D9"/>
                </a:solidFill>
                <a:effectLst/>
                <a:latin typeface="+mn-lt"/>
                <a:ea typeface="Arial" panose="020B0604020202020204" pitchFamily="34" charset="0"/>
              </a:rPr>
              <a:t>πληθυσμού</a:t>
            </a:r>
            <a:endParaRPr lang="en-CY" sz="2400" b="1" dirty="0">
              <a:effectLst/>
              <a:latin typeface="+mn-lt"/>
              <a:ea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F8356B-5C60-4C8B-926B-A7B042252317}"/>
              </a:ext>
            </a:extLst>
          </p:cNvPr>
          <p:cNvGrpSpPr>
            <a:grpSpLocks/>
          </p:cNvGrpSpPr>
          <p:nvPr/>
        </p:nvGrpSpPr>
        <p:grpSpPr bwMode="auto">
          <a:xfrm>
            <a:off x="8624835" y="372944"/>
            <a:ext cx="696595" cy="696595"/>
            <a:chOff x="9627" y="-157"/>
            <a:chExt cx="1097" cy="1097"/>
          </a:xfrm>
        </p:grpSpPr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56B6CC9A-7CD7-4294-A354-6D8E66CEC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7" y="-157"/>
              <a:ext cx="1097" cy="1097"/>
            </a:xfrm>
            <a:custGeom>
              <a:avLst/>
              <a:gdLst>
                <a:gd name="T0" fmla="+- 0 10176 9627"/>
                <a:gd name="T1" fmla="*/ T0 w 1097"/>
                <a:gd name="T2" fmla="+- 0 -156 -156"/>
                <a:gd name="T3" fmla="*/ -156 h 1097"/>
                <a:gd name="T4" fmla="+- 0 10101 9627"/>
                <a:gd name="T5" fmla="*/ T4 w 1097"/>
                <a:gd name="T6" fmla="+- 0 -151 -156"/>
                <a:gd name="T7" fmla="*/ -151 h 1097"/>
                <a:gd name="T8" fmla="+- 0 10030 9627"/>
                <a:gd name="T9" fmla="*/ T8 w 1097"/>
                <a:gd name="T10" fmla="+- 0 -137 -156"/>
                <a:gd name="T11" fmla="*/ -137 h 1097"/>
                <a:gd name="T12" fmla="+- 0 9962 9627"/>
                <a:gd name="T13" fmla="*/ T12 w 1097"/>
                <a:gd name="T14" fmla="+- 0 -113 -156"/>
                <a:gd name="T15" fmla="*/ -113 h 1097"/>
                <a:gd name="T16" fmla="+- 0 9899 9627"/>
                <a:gd name="T17" fmla="*/ T16 w 1097"/>
                <a:gd name="T18" fmla="+- 0 -82 -156"/>
                <a:gd name="T19" fmla="*/ -82 h 1097"/>
                <a:gd name="T20" fmla="+- 0 9841 9627"/>
                <a:gd name="T21" fmla="*/ T20 w 1097"/>
                <a:gd name="T22" fmla="+- 0 -42 -156"/>
                <a:gd name="T23" fmla="*/ -42 h 1097"/>
                <a:gd name="T24" fmla="+- 0 9788 9627"/>
                <a:gd name="T25" fmla="*/ T24 w 1097"/>
                <a:gd name="T26" fmla="+- 0 4 -156"/>
                <a:gd name="T27" fmla="*/ 4 h 1097"/>
                <a:gd name="T28" fmla="+- 0 9742 9627"/>
                <a:gd name="T29" fmla="*/ T28 w 1097"/>
                <a:gd name="T30" fmla="+- 0 57 -156"/>
                <a:gd name="T31" fmla="*/ 57 h 1097"/>
                <a:gd name="T32" fmla="+- 0 9702 9627"/>
                <a:gd name="T33" fmla="*/ T32 w 1097"/>
                <a:gd name="T34" fmla="+- 0 115 -156"/>
                <a:gd name="T35" fmla="*/ 115 h 1097"/>
                <a:gd name="T36" fmla="+- 0 9671 9627"/>
                <a:gd name="T37" fmla="*/ T36 w 1097"/>
                <a:gd name="T38" fmla="+- 0 179 -156"/>
                <a:gd name="T39" fmla="*/ 179 h 1097"/>
                <a:gd name="T40" fmla="+- 0 9647 9627"/>
                <a:gd name="T41" fmla="*/ T40 w 1097"/>
                <a:gd name="T42" fmla="+- 0 246 -156"/>
                <a:gd name="T43" fmla="*/ 246 h 1097"/>
                <a:gd name="T44" fmla="+- 0 9632 9627"/>
                <a:gd name="T45" fmla="*/ T44 w 1097"/>
                <a:gd name="T46" fmla="+- 0 318 -156"/>
                <a:gd name="T47" fmla="*/ 318 h 1097"/>
                <a:gd name="T48" fmla="+- 0 9627 9627"/>
                <a:gd name="T49" fmla="*/ T48 w 1097"/>
                <a:gd name="T50" fmla="+- 0 392 -156"/>
                <a:gd name="T51" fmla="*/ 392 h 1097"/>
                <a:gd name="T52" fmla="+- 0 9632 9627"/>
                <a:gd name="T53" fmla="*/ T52 w 1097"/>
                <a:gd name="T54" fmla="+- 0 467 -156"/>
                <a:gd name="T55" fmla="*/ 467 h 1097"/>
                <a:gd name="T56" fmla="+- 0 9647 9627"/>
                <a:gd name="T57" fmla="*/ T56 w 1097"/>
                <a:gd name="T58" fmla="+- 0 538 -156"/>
                <a:gd name="T59" fmla="*/ 538 h 1097"/>
                <a:gd name="T60" fmla="+- 0 9671 9627"/>
                <a:gd name="T61" fmla="*/ T60 w 1097"/>
                <a:gd name="T62" fmla="+- 0 606 -156"/>
                <a:gd name="T63" fmla="*/ 606 h 1097"/>
                <a:gd name="T64" fmla="+- 0 9702 9627"/>
                <a:gd name="T65" fmla="*/ T64 w 1097"/>
                <a:gd name="T66" fmla="+- 0 669 -156"/>
                <a:gd name="T67" fmla="*/ 669 h 1097"/>
                <a:gd name="T68" fmla="+- 0 9742 9627"/>
                <a:gd name="T69" fmla="*/ T68 w 1097"/>
                <a:gd name="T70" fmla="+- 0 727 -156"/>
                <a:gd name="T71" fmla="*/ 727 h 1097"/>
                <a:gd name="T72" fmla="+- 0 9788 9627"/>
                <a:gd name="T73" fmla="*/ T72 w 1097"/>
                <a:gd name="T74" fmla="+- 0 780 -156"/>
                <a:gd name="T75" fmla="*/ 780 h 1097"/>
                <a:gd name="T76" fmla="+- 0 9841 9627"/>
                <a:gd name="T77" fmla="*/ T76 w 1097"/>
                <a:gd name="T78" fmla="+- 0 826 -156"/>
                <a:gd name="T79" fmla="*/ 826 h 1097"/>
                <a:gd name="T80" fmla="+- 0 9899 9627"/>
                <a:gd name="T81" fmla="*/ T80 w 1097"/>
                <a:gd name="T82" fmla="+- 0 866 -156"/>
                <a:gd name="T83" fmla="*/ 866 h 1097"/>
                <a:gd name="T84" fmla="+- 0 9962 9627"/>
                <a:gd name="T85" fmla="*/ T84 w 1097"/>
                <a:gd name="T86" fmla="+- 0 898 -156"/>
                <a:gd name="T87" fmla="*/ 898 h 1097"/>
                <a:gd name="T88" fmla="+- 0 10030 9627"/>
                <a:gd name="T89" fmla="*/ T88 w 1097"/>
                <a:gd name="T90" fmla="+- 0 921 -156"/>
                <a:gd name="T91" fmla="*/ 921 h 1097"/>
                <a:gd name="T92" fmla="+- 0 10101 9627"/>
                <a:gd name="T93" fmla="*/ T92 w 1097"/>
                <a:gd name="T94" fmla="+- 0 936 -156"/>
                <a:gd name="T95" fmla="*/ 936 h 1097"/>
                <a:gd name="T96" fmla="+- 0 10176 9627"/>
                <a:gd name="T97" fmla="*/ T96 w 1097"/>
                <a:gd name="T98" fmla="+- 0 941 -156"/>
                <a:gd name="T99" fmla="*/ 941 h 1097"/>
                <a:gd name="T100" fmla="+- 0 10250 9627"/>
                <a:gd name="T101" fmla="*/ T100 w 1097"/>
                <a:gd name="T102" fmla="+- 0 936 -156"/>
                <a:gd name="T103" fmla="*/ 936 h 1097"/>
                <a:gd name="T104" fmla="+- 0 10322 9627"/>
                <a:gd name="T105" fmla="*/ T104 w 1097"/>
                <a:gd name="T106" fmla="+- 0 921 -156"/>
                <a:gd name="T107" fmla="*/ 921 h 1097"/>
                <a:gd name="T108" fmla="+- 0 10389 9627"/>
                <a:gd name="T109" fmla="*/ T108 w 1097"/>
                <a:gd name="T110" fmla="+- 0 898 -156"/>
                <a:gd name="T111" fmla="*/ 898 h 1097"/>
                <a:gd name="T112" fmla="+- 0 10453 9627"/>
                <a:gd name="T113" fmla="*/ T112 w 1097"/>
                <a:gd name="T114" fmla="+- 0 866 -156"/>
                <a:gd name="T115" fmla="*/ 866 h 1097"/>
                <a:gd name="T116" fmla="+- 0 10511 9627"/>
                <a:gd name="T117" fmla="*/ T116 w 1097"/>
                <a:gd name="T118" fmla="+- 0 826 -156"/>
                <a:gd name="T119" fmla="*/ 826 h 1097"/>
                <a:gd name="T120" fmla="+- 0 10564 9627"/>
                <a:gd name="T121" fmla="*/ T120 w 1097"/>
                <a:gd name="T122" fmla="+- 0 780 -156"/>
                <a:gd name="T123" fmla="*/ 780 h 1097"/>
                <a:gd name="T124" fmla="+- 0 10610 9627"/>
                <a:gd name="T125" fmla="*/ T124 w 1097"/>
                <a:gd name="T126" fmla="+- 0 727 -156"/>
                <a:gd name="T127" fmla="*/ 727 h 1097"/>
                <a:gd name="T128" fmla="+- 0 10650 9627"/>
                <a:gd name="T129" fmla="*/ T128 w 1097"/>
                <a:gd name="T130" fmla="+- 0 669 -156"/>
                <a:gd name="T131" fmla="*/ 669 h 1097"/>
                <a:gd name="T132" fmla="+- 0 10681 9627"/>
                <a:gd name="T133" fmla="*/ T132 w 1097"/>
                <a:gd name="T134" fmla="+- 0 606 -156"/>
                <a:gd name="T135" fmla="*/ 606 h 1097"/>
                <a:gd name="T136" fmla="+- 0 10705 9627"/>
                <a:gd name="T137" fmla="*/ T136 w 1097"/>
                <a:gd name="T138" fmla="+- 0 538 -156"/>
                <a:gd name="T139" fmla="*/ 538 h 1097"/>
                <a:gd name="T140" fmla="+- 0 10719 9627"/>
                <a:gd name="T141" fmla="*/ T140 w 1097"/>
                <a:gd name="T142" fmla="+- 0 467 -156"/>
                <a:gd name="T143" fmla="*/ 467 h 1097"/>
                <a:gd name="T144" fmla="+- 0 10724 9627"/>
                <a:gd name="T145" fmla="*/ T144 w 1097"/>
                <a:gd name="T146" fmla="+- 0 392 -156"/>
                <a:gd name="T147" fmla="*/ 392 h 1097"/>
                <a:gd name="T148" fmla="+- 0 10719 9627"/>
                <a:gd name="T149" fmla="*/ T148 w 1097"/>
                <a:gd name="T150" fmla="+- 0 318 -156"/>
                <a:gd name="T151" fmla="*/ 318 h 1097"/>
                <a:gd name="T152" fmla="+- 0 10705 9627"/>
                <a:gd name="T153" fmla="*/ T152 w 1097"/>
                <a:gd name="T154" fmla="+- 0 246 -156"/>
                <a:gd name="T155" fmla="*/ 246 h 1097"/>
                <a:gd name="T156" fmla="+- 0 10681 9627"/>
                <a:gd name="T157" fmla="*/ T156 w 1097"/>
                <a:gd name="T158" fmla="+- 0 179 -156"/>
                <a:gd name="T159" fmla="*/ 179 h 1097"/>
                <a:gd name="T160" fmla="+- 0 10650 9627"/>
                <a:gd name="T161" fmla="*/ T160 w 1097"/>
                <a:gd name="T162" fmla="+- 0 115 -156"/>
                <a:gd name="T163" fmla="*/ 115 h 1097"/>
                <a:gd name="T164" fmla="+- 0 10610 9627"/>
                <a:gd name="T165" fmla="*/ T164 w 1097"/>
                <a:gd name="T166" fmla="+- 0 57 -156"/>
                <a:gd name="T167" fmla="*/ 57 h 1097"/>
                <a:gd name="T168" fmla="+- 0 10564 9627"/>
                <a:gd name="T169" fmla="*/ T168 w 1097"/>
                <a:gd name="T170" fmla="+- 0 4 -156"/>
                <a:gd name="T171" fmla="*/ 4 h 1097"/>
                <a:gd name="T172" fmla="+- 0 10511 9627"/>
                <a:gd name="T173" fmla="*/ T172 w 1097"/>
                <a:gd name="T174" fmla="+- 0 -42 -156"/>
                <a:gd name="T175" fmla="*/ -42 h 1097"/>
                <a:gd name="T176" fmla="+- 0 10453 9627"/>
                <a:gd name="T177" fmla="*/ T176 w 1097"/>
                <a:gd name="T178" fmla="+- 0 -82 -156"/>
                <a:gd name="T179" fmla="*/ -82 h 1097"/>
                <a:gd name="T180" fmla="+- 0 10389 9627"/>
                <a:gd name="T181" fmla="*/ T180 w 1097"/>
                <a:gd name="T182" fmla="+- 0 -113 -156"/>
                <a:gd name="T183" fmla="*/ -113 h 1097"/>
                <a:gd name="T184" fmla="+- 0 10322 9627"/>
                <a:gd name="T185" fmla="*/ T184 w 1097"/>
                <a:gd name="T186" fmla="+- 0 -137 -156"/>
                <a:gd name="T187" fmla="*/ -137 h 1097"/>
                <a:gd name="T188" fmla="+- 0 10250 9627"/>
                <a:gd name="T189" fmla="*/ T188 w 1097"/>
                <a:gd name="T190" fmla="+- 0 -151 -156"/>
                <a:gd name="T191" fmla="*/ -151 h 1097"/>
                <a:gd name="T192" fmla="+- 0 10176 9627"/>
                <a:gd name="T193" fmla="*/ T192 w 1097"/>
                <a:gd name="T194" fmla="+- 0 -156 -156"/>
                <a:gd name="T195" fmla="*/ -156 h 10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1097" h="1097">
                  <a:moveTo>
                    <a:pt x="549" y="0"/>
                  </a:moveTo>
                  <a:lnTo>
                    <a:pt x="474" y="5"/>
                  </a:lnTo>
                  <a:lnTo>
                    <a:pt x="403" y="19"/>
                  </a:lnTo>
                  <a:lnTo>
                    <a:pt x="335" y="43"/>
                  </a:lnTo>
                  <a:lnTo>
                    <a:pt x="272" y="74"/>
                  </a:lnTo>
                  <a:lnTo>
                    <a:pt x="214" y="114"/>
                  </a:lnTo>
                  <a:lnTo>
                    <a:pt x="161" y="160"/>
                  </a:lnTo>
                  <a:lnTo>
                    <a:pt x="115" y="213"/>
                  </a:lnTo>
                  <a:lnTo>
                    <a:pt x="75" y="271"/>
                  </a:lnTo>
                  <a:lnTo>
                    <a:pt x="44" y="335"/>
                  </a:lnTo>
                  <a:lnTo>
                    <a:pt x="20" y="402"/>
                  </a:lnTo>
                  <a:lnTo>
                    <a:pt x="5" y="474"/>
                  </a:lnTo>
                  <a:lnTo>
                    <a:pt x="0" y="548"/>
                  </a:lnTo>
                  <a:lnTo>
                    <a:pt x="5" y="623"/>
                  </a:lnTo>
                  <a:lnTo>
                    <a:pt x="20" y="694"/>
                  </a:lnTo>
                  <a:lnTo>
                    <a:pt x="44" y="762"/>
                  </a:lnTo>
                  <a:lnTo>
                    <a:pt x="75" y="825"/>
                  </a:lnTo>
                  <a:lnTo>
                    <a:pt x="115" y="883"/>
                  </a:lnTo>
                  <a:lnTo>
                    <a:pt x="161" y="936"/>
                  </a:lnTo>
                  <a:lnTo>
                    <a:pt x="214" y="982"/>
                  </a:lnTo>
                  <a:lnTo>
                    <a:pt x="272" y="1022"/>
                  </a:lnTo>
                  <a:lnTo>
                    <a:pt x="335" y="1054"/>
                  </a:lnTo>
                  <a:lnTo>
                    <a:pt x="403" y="1077"/>
                  </a:lnTo>
                  <a:lnTo>
                    <a:pt x="474" y="1092"/>
                  </a:lnTo>
                  <a:lnTo>
                    <a:pt x="549" y="1097"/>
                  </a:lnTo>
                  <a:lnTo>
                    <a:pt x="623" y="1092"/>
                  </a:lnTo>
                  <a:lnTo>
                    <a:pt x="695" y="1077"/>
                  </a:lnTo>
                  <a:lnTo>
                    <a:pt x="762" y="1054"/>
                  </a:lnTo>
                  <a:lnTo>
                    <a:pt x="826" y="1022"/>
                  </a:lnTo>
                  <a:lnTo>
                    <a:pt x="884" y="982"/>
                  </a:lnTo>
                  <a:lnTo>
                    <a:pt x="937" y="936"/>
                  </a:lnTo>
                  <a:lnTo>
                    <a:pt x="983" y="883"/>
                  </a:lnTo>
                  <a:lnTo>
                    <a:pt x="1023" y="825"/>
                  </a:lnTo>
                  <a:lnTo>
                    <a:pt x="1054" y="762"/>
                  </a:lnTo>
                  <a:lnTo>
                    <a:pt x="1078" y="694"/>
                  </a:lnTo>
                  <a:lnTo>
                    <a:pt x="1092" y="623"/>
                  </a:lnTo>
                  <a:lnTo>
                    <a:pt x="1097" y="548"/>
                  </a:lnTo>
                  <a:lnTo>
                    <a:pt x="1092" y="474"/>
                  </a:lnTo>
                  <a:lnTo>
                    <a:pt x="1078" y="402"/>
                  </a:lnTo>
                  <a:lnTo>
                    <a:pt x="1054" y="335"/>
                  </a:lnTo>
                  <a:lnTo>
                    <a:pt x="1023" y="271"/>
                  </a:lnTo>
                  <a:lnTo>
                    <a:pt x="983" y="213"/>
                  </a:lnTo>
                  <a:lnTo>
                    <a:pt x="937" y="160"/>
                  </a:lnTo>
                  <a:lnTo>
                    <a:pt x="884" y="114"/>
                  </a:lnTo>
                  <a:lnTo>
                    <a:pt x="826" y="74"/>
                  </a:lnTo>
                  <a:lnTo>
                    <a:pt x="762" y="43"/>
                  </a:lnTo>
                  <a:lnTo>
                    <a:pt x="695" y="19"/>
                  </a:lnTo>
                  <a:lnTo>
                    <a:pt x="623" y="5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7D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Y"/>
            </a:p>
          </p:txBody>
        </p:sp>
        <p:sp>
          <p:nvSpPr>
            <p:cNvPr id="20" name="AutoShape 28">
              <a:extLst>
                <a:ext uri="{FF2B5EF4-FFF2-40B4-BE49-F238E27FC236}">
                  <a16:creationId xmlns:a16="http://schemas.microsoft.com/office/drawing/2014/main" id="{AE3D6692-7DB0-4125-BE1D-9C4951E8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4" y="70"/>
              <a:ext cx="915" cy="699"/>
            </a:xfrm>
            <a:custGeom>
              <a:avLst/>
              <a:gdLst>
                <a:gd name="T0" fmla="+- 0 9940 9745"/>
                <a:gd name="T1" fmla="*/ T0 w 915"/>
                <a:gd name="T2" fmla="+- 0 233 71"/>
                <a:gd name="T3" fmla="*/ 233 h 699"/>
                <a:gd name="T4" fmla="+- 0 9993 9745"/>
                <a:gd name="T5" fmla="*/ T4 w 915"/>
                <a:gd name="T6" fmla="+- 0 769 71"/>
                <a:gd name="T7" fmla="*/ 769 h 699"/>
                <a:gd name="T8" fmla="+- 0 10012 9745"/>
                <a:gd name="T9" fmla="*/ T8 w 915"/>
                <a:gd name="T10" fmla="+- 0 769 71"/>
                <a:gd name="T11" fmla="*/ 769 h 699"/>
                <a:gd name="T12" fmla="+- 0 10043 9745"/>
                <a:gd name="T13" fmla="*/ T12 w 915"/>
                <a:gd name="T14" fmla="+- 0 569 71"/>
                <a:gd name="T15" fmla="*/ 569 h 699"/>
                <a:gd name="T16" fmla="+- 0 9977 9745"/>
                <a:gd name="T17" fmla="*/ T16 w 915"/>
                <a:gd name="T18" fmla="+- 0 233 71"/>
                <a:gd name="T19" fmla="*/ 233 h 699"/>
                <a:gd name="T20" fmla="+- 0 10051 9745"/>
                <a:gd name="T21" fmla="*/ T20 w 915"/>
                <a:gd name="T22" fmla="+- 0 499 71"/>
                <a:gd name="T23" fmla="*/ 499 h 699"/>
                <a:gd name="T24" fmla="+- 0 10086 9745"/>
                <a:gd name="T25" fmla="*/ T24 w 915"/>
                <a:gd name="T26" fmla="+- 0 570 71"/>
                <a:gd name="T27" fmla="*/ 570 h 699"/>
                <a:gd name="T28" fmla="+- 0 10101 9745"/>
                <a:gd name="T29" fmla="*/ T28 w 915"/>
                <a:gd name="T30" fmla="+- 0 569 71"/>
                <a:gd name="T31" fmla="*/ 569 h 699"/>
                <a:gd name="T32" fmla="+- 0 10124 9745"/>
                <a:gd name="T33" fmla="*/ T32 w 915"/>
                <a:gd name="T34" fmla="+- 0 499 71"/>
                <a:gd name="T35" fmla="*/ 499 h 699"/>
                <a:gd name="T36" fmla="+- 0 10031 9745"/>
                <a:gd name="T37" fmla="*/ T36 w 915"/>
                <a:gd name="T38" fmla="+- 0 407 71"/>
                <a:gd name="T39" fmla="*/ 407 h 699"/>
                <a:gd name="T40" fmla="+- 0 10006 9745"/>
                <a:gd name="T41" fmla="*/ T40 w 915"/>
                <a:gd name="T42" fmla="+- 0 569 71"/>
                <a:gd name="T43" fmla="*/ 569 h 699"/>
                <a:gd name="T44" fmla="+- 0 10051 9745"/>
                <a:gd name="T45" fmla="*/ T44 w 915"/>
                <a:gd name="T46" fmla="+- 0 499 71"/>
                <a:gd name="T47" fmla="*/ 499 h 699"/>
                <a:gd name="T48" fmla="+- 0 10126 9745"/>
                <a:gd name="T49" fmla="*/ T48 w 915"/>
                <a:gd name="T50" fmla="+- 0 491 71"/>
                <a:gd name="T51" fmla="*/ 491 h 699"/>
                <a:gd name="T52" fmla="+- 0 10056 9745"/>
                <a:gd name="T53" fmla="*/ T52 w 915"/>
                <a:gd name="T54" fmla="+- 0 410 71"/>
                <a:gd name="T55" fmla="*/ 410 h 699"/>
                <a:gd name="T56" fmla="+- 0 9853 9745"/>
                <a:gd name="T57" fmla="*/ T56 w 915"/>
                <a:gd name="T58" fmla="+- 0 399 71"/>
                <a:gd name="T59" fmla="*/ 399 h 699"/>
                <a:gd name="T60" fmla="+- 0 9850 9745"/>
                <a:gd name="T61" fmla="*/ T60 w 915"/>
                <a:gd name="T62" fmla="+- 0 559 71"/>
                <a:gd name="T63" fmla="*/ 559 h 699"/>
                <a:gd name="T64" fmla="+- 0 9876 9745"/>
                <a:gd name="T65" fmla="*/ T64 w 915"/>
                <a:gd name="T66" fmla="+- 0 565 71"/>
                <a:gd name="T67" fmla="*/ 565 h 699"/>
                <a:gd name="T68" fmla="+- 0 9902 9745"/>
                <a:gd name="T69" fmla="*/ T68 w 915"/>
                <a:gd name="T70" fmla="+- 0 451 71"/>
                <a:gd name="T71" fmla="*/ 451 h 699"/>
                <a:gd name="T72" fmla="+- 0 9853 9745"/>
                <a:gd name="T73" fmla="*/ T72 w 915"/>
                <a:gd name="T74" fmla="+- 0 399 71"/>
                <a:gd name="T75" fmla="*/ 399 h 699"/>
                <a:gd name="T76" fmla="+- 0 9805 9745"/>
                <a:gd name="T77" fmla="*/ T76 w 915"/>
                <a:gd name="T78" fmla="+- 0 318 71"/>
                <a:gd name="T79" fmla="*/ 318 h 699"/>
                <a:gd name="T80" fmla="+- 0 9750 9745"/>
                <a:gd name="T81" fmla="*/ T80 w 915"/>
                <a:gd name="T82" fmla="+- 0 500 71"/>
                <a:gd name="T83" fmla="*/ 500 h 699"/>
                <a:gd name="T84" fmla="+- 0 9779 9745"/>
                <a:gd name="T85" fmla="*/ T84 w 915"/>
                <a:gd name="T86" fmla="+- 0 502 71"/>
                <a:gd name="T87" fmla="*/ 502 h 699"/>
                <a:gd name="T88" fmla="+- 0 9853 9745"/>
                <a:gd name="T89" fmla="*/ T88 w 915"/>
                <a:gd name="T90" fmla="+- 0 399 71"/>
                <a:gd name="T91" fmla="*/ 399 h 699"/>
                <a:gd name="T92" fmla="+- 0 9829 9745"/>
                <a:gd name="T93" fmla="*/ T92 w 915"/>
                <a:gd name="T94" fmla="+- 0 314 71"/>
                <a:gd name="T95" fmla="*/ 314 h 699"/>
                <a:gd name="T96" fmla="+- 0 10651 9745"/>
                <a:gd name="T97" fmla="*/ T96 w 915"/>
                <a:gd name="T98" fmla="+- 0 406 71"/>
                <a:gd name="T99" fmla="*/ 406 h 699"/>
                <a:gd name="T100" fmla="+- 0 10108 9745"/>
                <a:gd name="T101" fmla="*/ T100 w 915"/>
                <a:gd name="T102" fmla="+- 0 412 71"/>
                <a:gd name="T103" fmla="*/ 412 h 699"/>
                <a:gd name="T104" fmla="+- 0 10126 9745"/>
                <a:gd name="T105" fmla="*/ T104 w 915"/>
                <a:gd name="T106" fmla="+- 0 491 71"/>
                <a:gd name="T107" fmla="*/ 491 h 699"/>
                <a:gd name="T108" fmla="+- 0 10651 9745"/>
                <a:gd name="T109" fmla="*/ T108 w 915"/>
                <a:gd name="T110" fmla="+- 0 443 71"/>
                <a:gd name="T111" fmla="*/ 443 h 699"/>
                <a:gd name="T112" fmla="+- 0 10659 9745"/>
                <a:gd name="T113" fmla="*/ T112 w 915"/>
                <a:gd name="T114" fmla="+- 0 414 71"/>
                <a:gd name="T115" fmla="*/ 414 h 699"/>
                <a:gd name="T116" fmla="+- 0 9939 9745"/>
                <a:gd name="T117" fmla="*/ T116 w 915"/>
                <a:gd name="T118" fmla="+- 0 71 71"/>
                <a:gd name="T119" fmla="*/ 71 h 699"/>
                <a:gd name="T120" fmla="+- 0 9864 9745"/>
                <a:gd name="T121" fmla="*/ T120 w 915"/>
                <a:gd name="T122" fmla="+- 0 451 71"/>
                <a:gd name="T123" fmla="*/ 451 h 699"/>
                <a:gd name="T124" fmla="+- 0 9940 9745"/>
                <a:gd name="T125" fmla="*/ T124 w 915"/>
                <a:gd name="T126" fmla="+- 0 233 71"/>
                <a:gd name="T127" fmla="*/ 233 h 699"/>
                <a:gd name="T128" fmla="+- 0 9965 9745"/>
                <a:gd name="T129" fmla="*/ T128 w 915"/>
                <a:gd name="T130" fmla="+- 0 79 71"/>
                <a:gd name="T131" fmla="*/ 79 h 699"/>
                <a:gd name="T132" fmla="+- 0 9948 9745"/>
                <a:gd name="T133" fmla="*/ T132 w 915"/>
                <a:gd name="T134" fmla="+- 0 71 71"/>
                <a:gd name="T135" fmla="*/ 71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915" h="699">
                  <a:moveTo>
                    <a:pt x="232" y="162"/>
                  </a:moveTo>
                  <a:lnTo>
                    <a:pt x="195" y="162"/>
                  </a:lnTo>
                  <a:lnTo>
                    <a:pt x="240" y="691"/>
                  </a:lnTo>
                  <a:lnTo>
                    <a:pt x="248" y="698"/>
                  </a:lnTo>
                  <a:lnTo>
                    <a:pt x="257" y="698"/>
                  </a:lnTo>
                  <a:lnTo>
                    <a:pt x="267" y="698"/>
                  </a:lnTo>
                  <a:lnTo>
                    <a:pt x="275" y="691"/>
                  </a:lnTo>
                  <a:lnTo>
                    <a:pt x="298" y="498"/>
                  </a:lnTo>
                  <a:lnTo>
                    <a:pt x="261" y="498"/>
                  </a:lnTo>
                  <a:lnTo>
                    <a:pt x="232" y="162"/>
                  </a:lnTo>
                  <a:close/>
                  <a:moveTo>
                    <a:pt x="379" y="428"/>
                  </a:moveTo>
                  <a:lnTo>
                    <a:pt x="306" y="428"/>
                  </a:lnTo>
                  <a:lnTo>
                    <a:pt x="333" y="494"/>
                  </a:lnTo>
                  <a:lnTo>
                    <a:pt x="341" y="499"/>
                  </a:lnTo>
                  <a:lnTo>
                    <a:pt x="348" y="499"/>
                  </a:lnTo>
                  <a:lnTo>
                    <a:pt x="356" y="498"/>
                  </a:lnTo>
                  <a:lnTo>
                    <a:pt x="363" y="492"/>
                  </a:lnTo>
                  <a:lnTo>
                    <a:pt x="379" y="428"/>
                  </a:lnTo>
                  <a:close/>
                  <a:moveTo>
                    <a:pt x="303" y="334"/>
                  </a:moveTo>
                  <a:lnTo>
                    <a:pt x="286" y="336"/>
                  </a:lnTo>
                  <a:lnTo>
                    <a:pt x="279" y="343"/>
                  </a:lnTo>
                  <a:lnTo>
                    <a:pt x="261" y="498"/>
                  </a:lnTo>
                  <a:lnTo>
                    <a:pt x="298" y="498"/>
                  </a:lnTo>
                  <a:lnTo>
                    <a:pt x="306" y="428"/>
                  </a:lnTo>
                  <a:lnTo>
                    <a:pt x="379" y="428"/>
                  </a:lnTo>
                  <a:lnTo>
                    <a:pt x="381" y="420"/>
                  </a:lnTo>
                  <a:lnTo>
                    <a:pt x="343" y="420"/>
                  </a:lnTo>
                  <a:lnTo>
                    <a:pt x="311" y="339"/>
                  </a:lnTo>
                  <a:lnTo>
                    <a:pt x="303" y="334"/>
                  </a:lnTo>
                  <a:close/>
                  <a:moveTo>
                    <a:pt x="108" y="328"/>
                  </a:moveTo>
                  <a:lnTo>
                    <a:pt x="70" y="328"/>
                  </a:lnTo>
                  <a:lnTo>
                    <a:pt x="105" y="488"/>
                  </a:lnTo>
                  <a:lnTo>
                    <a:pt x="113" y="494"/>
                  </a:lnTo>
                  <a:lnTo>
                    <a:pt x="131" y="494"/>
                  </a:lnTo>
                  <a:lnTo>
                    <a:pt x="138" y="487"/>
                  </a:lnTo>
                  <a:lnTo>
                    <a:pt x="157" y="380"/>
                  </a:lnTo>
                  <a:lnTo>
                    <a:pt x="119" y="380"/>
                  </a:lnTo>
                  <a:lnTo>
                    <a:pt x="108" y="328"/>
                  </a:lnTo>
                  <a:close/>
                  <a:moveTo>
                    <a:pt x="68" y="242"/>
                  </a:moveTo>
                  <a:lnTo>
                    <a:pt x="60" y="247"/>
                  </a:lnTo>
                  <a:lnTo>
                    <a:pt x="0" y="418"/>
                  </a:lnTo>
                  <a:lnTo>
                    <a:pt x="5" y="429"/>
                  </a:lnTo>
                  <a:lnTo>
                    <a:pt x="24" y="436"/>
                  </a:lnTo>
                  <a:lnTo>
                    <a:pt x="34" y="431"/>
                  </a:lnTo>
                  <a:lnTo>
                    <a:pt x="70" y="328"/>
                  </a:lnTo>
                  <a:lnTo>
                    <a:pt x="108" y="328"/>
                  </a:lnTo>
                  <a:lnTo>
                    <a:pt x="91" y="249"/>
                  </a:lnTo>
                  <a:lnTo>
                    <a:pt x="84" y="243"/>
                  </a:lnTo>
                  <a:lnTo>
                    <a:pt x="68" y="242"/>
                  </a:lnTo>
                  <a:close/>
                  <a:moveTo>
                    <a:pt x="906" y="335"/>
                  </a:moveTo>
                  <a:lnTo>
                    <a:pt x="370" y="335"/>
                  </a:lnTo>
                  <a:lnTo>
                    <a:pt x="363" y="341"/>
                  </a:lnTo>
                  <a:lnTo>
                    <a:pt x="343" y="420"/>
                  </a:lnTo>
                  <a:lnTo>
                    <a:pt x="381" y="420"/>
                  </a:lnTo>
                  <a:lnTo>
                    <a:pt x="393" y="372"/>
                  </a:lnTo>
                  <a:lnTo>
                    <a:pt x="906" y="372"/>
                  </a:lnTo>
                  <a:lnTo>
                    <a:pt x="914" y="364"/>
                  </a:lnTo>
                  <a:lnTo>
                    <a:pt x="914" y="343"/>
                  </a:lnTo>
                  <a:lnTo>
                    <a:pt x="906" y="335"/>
                  </a:lnTo>
                  <a:close/>
                  <a:moveTo>
                    <a:pt x="194" y="0"/>
                  </a:moveTo>
                  <a:lnTo>
                    <a:pt x="185" y="6"/>
                  </a:lnTo>
                  <a:lnTo>
                    <a:pt x="119" y="380"/>
                  </a:lnTo>
                  <a:lnTo>
                    <a:pt x="157" y="380"/>
                  </a:lnTo>
                  <a:lnTo>
                    <a:pt x="195" y="162"/>
                  </a:lnTo>
                  <a:lnTo>
                    <a:pt x="232" y="162"/>
                  </a:lnTo>
                  <a:lnTo>
                    <a:pt x="220" y="8"/>
                  </a:lnTo>
                  <a:lnTo>
                    <a:pt x="212" y="1"/>
                  </a:lnTo>
                  <a:lnTo>
                    <a:pt x="203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Y"/>
            </a:p>
          </p:txBody>
        </p:sp>
      </p:grp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2B10FDD-616C-47F5-96F7-2A0F3DF59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4" y="1221317"/>
            <a:ext cx="9091160" cy="55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1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FC2005-D496-4DED-B8E7-3380A923BB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45719"/>
            <a:ext cx="117867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93343-1B04-40AC-84FA-0CA52CB7F1D0}"/>
              </a:ext>
            </a:extLst>
          </p:cNvPr>
          <p:cNvSpPr txBox="1"/>
          <p:nvPr/>
        </p:nvSpPr>
        <p:spPr>
          <a:xfrm>
            <a:off x="301451" y="228865"/>
            <a:ext cx="7204668" cy="10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31365" indent="-635">
              <a:lnSpc>
                <a:spcPct val="86000"/>
              </a:lnSpc>
              <a:spcBef>
                <a:spcPts val="5"/>
              </a:spcBef>
              <a:spcAft>
                <a:spcPts val="800"/>
              </a:spcAft>
            </a:pP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</a:t>
            </a:r>
            <a:r>
              <a:rPr lang="el-GR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n-CY" sz="2400" spc="-25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ΖΗΤΗΜΑ</a:t>
            </a:r>
            <a:r>
              <a:rPr lang="en-CY" sz="2400" spc="-25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CY" sz="2400" spc="-25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</a:t>
            </a:r>
            <a:r>
              <a:rPr lang="en-CY" sz="2400" b="1" spc="-27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νέες</a:t>
            </a:r>
            <a:r>
              <a:rPr lang="en-CY" sz="2400" b="1" spc="-27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ψυχοδραστικές</a:t>
            </a:r>
            <a:r>
              <a:rPr lang="en-CY" sz="2400" b="1" spc="-280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ουσίες</a:t>
            </a:r>
            <a:r>
              <a:rPr lang="en-CY" sz="2400" b="1" spc="-27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CY" sz="2400" b="1" spc="-1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έχουν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καταστεί</a:t>
            </a:r>
            <a:r>
              <a:rPr lang="en-CY" sz="2400" b="1" spc="-140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</a:t>
            </a:r>
            <a:r>
              <a:rPr lang="en-CY" sz="2400" b="1" spc="-13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πιο</a:t>
            </a:r>
            <a:r>
              <a:rPr lang="en-CY" sz="2400" b="1" spc="-13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επίμονο</a:t>
            </a:r>
            <a:r>
              <a:rPr lang="en-CY" sz="2400" b="1" spc="-13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πρόβλημα</a:t>
            </a:r>
            <a:endParaRPr lang="en-CY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63A58B-3540-4C1C-B9E6-2F49F00EC0D5}"/>
              </a:ext>
            </a:extLst>
          </p:cNvPr>
          <p:cNvGrpSpPr>
            <a:grpSpLocks/>
          </p:cNvGrpSpPr>
          <p:nvPr/>
        </p:nvGrpSpPr>
        <p:grpSpPr bwMode="auto">
          <a:xfrm>
            <a:off x="7935463" y="378105"/>
            <a:ext cx="801370" cy="748665"/>
            <a:chOff x="9567" y="-136"/>
            <a:chExt cx="1262" cy="1179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0BF5EB23-A270-431E-89AB-9ADD973E7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" y="-136"/>
              <a:ext cx="1262" cy="1179"/>
            </a:xfrm>
            <a:custGeom>
              <a:avLst/>
              <a:gdLst>
                <a:gd name="T0" fmla="+- 0 10443 9568"/>
                <a:gd name="T1" fmla="*/ T0 w 1262"/>
                <a:gd name="T2" fmla="+- 0 916 -136"/>
                <a:gd name="T3" fmla="*/ 916 h 1179"/>
                <a:gd name="T4" fmla="+- 0 10249 9568"/>
                <a:gd name="T5" fmla="*/ T4 w 1262"/>
                <a:gd name="T6" fmla="+- 0 721 -136"/>
                <a:gd name="T7" fmla="*/ 721 h 1179"/>
                <a:gd name="T8" fmla="+- 0 10001 9568"/>
                <a:gd name="T9" fmla="*/ T8 w 1262"/>
                <a:gd name="T10" fmla="+- 0 878 -136"/>
                <a:gd name="T11" fmla="*/ 878 h 1179"/>
                <a:gd name="T12" fmla="+- 0 9829 9568"/>
                <a:gd name="T13" fmla="*/ T12 w 1262"/>
                <a:gd name="T14" fmla="+- 0 938 -136"/>
                <a:gd name="T15" fmla="*/ 938 h 1179"/>
                <a:gd name="T16" fmla="+- 0 10604 9568"/>
                <a:gd name="T17" fmla="*/ T16 w 1262"/>
                <a:gd name="T18" fmla="+- 0 1043 -136"/>
                <a:gd name="T19" fmla="*/ 1043 h 1179"/>
                <a:gd name="T20" fmla="+- 0 10630 9568"/>
                <a:gd name="T21" fmla="*/ T20 w 1262"/>
                <a:gd name="T22" fmla="+- 0 155 -136"/>
                <a:gd name="T23" fmla="*/ 155 h 1179"/>
                <a:gd name="T24" fmla="+- 0 10458 9568"/>
                <a:gd name="T25" fmla="*/ T24 w 1262"/>
                <a:gd name="T26" fmla="+- 0 67 -136"/>
                <a:gd name="T27" fmla="*/ 67 h 1179"/>
                <a:gd name="T28" fmla="+- 0 10438 9568"/>
                <a:gd name="T29" fmla="*/ T28 w 1262"/>
                <a:gd name="T30" fmla="+- 0 -136 -136"/>
                <a:gd name="T31" fmla="*/ -136 h 1179"/>
                <a:gd name="T32" fmla="+- 0 10404 9568"/>
                <a:gd name="T33" fmla="*/ T32 w 1262"/>
                <a:gd name="T34" fmla="+- 0 -124 -136"/>
                <a:gd name="T35" fmla="*/ -124 h 1179"/>
                <a:gd name="T36" fmla="+- 0 10225 9568"/>
                <a:gd name="T37" fmla="*/ T36 w 1262"/>
                <a:gd name="T38" fmla="+- 0 183 -136"/>
                <a:gd name="T39" fmla="*/ 183 h 1179"/>
                <a:gd name="T40" fmla="+- 0 10215 9568"/>
                <a:gd name="T41" fmla="*/ T40 w 1262"/>
                <a:gd name="T42" fmla="+- 0 442 -136"/>
                <a:gd name="T43" fmla="*/ 442 h 1179"/>
                <a:gd name="T44" fmla="+- 0 9835 9568"/>
                <a:gd name="T45" fmla="*/ T44 w 1262"/>
                <a:gd name="T46" fmla="+- 0 461 -136"/>
                <a:gd name="T47" fmla="*/ 461 h 1179"/>
                <a:gd name="T48" fmla="+- 0 9882 9568"/>
                <a:gd name="T49" fmla="*/ T48 w 1262"/>
                <a:gd name="T50" fmla="+- 0 204 -136"/>
                <a:gd name="T51" fmla="*/ 204 h 1179"/>
                <a:gd name="T52" fmla="+- 0 10204 9568"/>
                <a:gd name="T53" fmla="*/ T52 w 1262"/>
                <a:gd name="T54" fmla="+- 0 222 -136"/>
                <a:gd name="T55" fmla="*/ 222 h 1179"/>
                <a:gd name="T56" fmla="+- 0 10215 9568"/>
                <a:gd name="T57" fmla="*/ T56 w 1262"/>
                <a:gd name="T58" fmla="+- 0 178 -136"/>
                <a:gd name="T59" fmla="*/ 178 h 1179"/>
                <a:gd name="T60" fmla="+- 0 10010 9568"/>
                <a:gd name="T61" fmla="*/ T60 w 1262"/>
                <a:gd name="T62" fmla="+- 0 73 -136"/>
                <a:gd name="T63" fmla="*/ 73 h 1179"/>
                <a:gd name="T64" fmla="+- 0 9800 9568"/>
                <a:gd name="T65" fmla="*/ T64 w 1262"/>
                <a:gd name="T66" fmla="+- 0 204 -136"/>
                <a:gd name="T67" fmla="*/ 204 h 1179"/>
                <a:gd name="T68" fmla="+- 0 9579 9568"/>
                <a:gd name="T69" fmla="*/ T68 w 1262"/>
                <a:gd name="T70" fmla="+- 0 101 -136"/>
                <a:gd name="T71" fmla="*/ 101 h 1179"/>
                <a:gd name="T72" fmla="+- 0 9572 9568"/>
                <a:gd name="T73" fmla="*/ T72 w 1262"/>
                <a:gd name="T74" fmla="+- 0 136 -136"/>
                <a:gd name="T75" fmla="*/ 136 h 1179"/>
                <a:gd name="T76" fmla="+- 0 9792 9568"/>
                <a:gd name="T77" fmla="*/ T76 w 1262"/>
                <a:gd name="T78" fmla="+- 0 484 -136"/>
                <a:gd name="T79" fmla="*/ 484 h 1179"/>
                <a:gd name="T80" fmla="+- 0 10025 9568"/>
                <a:gd name="T81" fmla="*/ T80 w 1262"/>
                <a:gd name="T82" fmla="+- 0 608 -136"/>
                <a:gd name="T83" fmla="*/ 608 h 1179"/>
                <a:gd name="T84" fmla="+- 0 10036 9568"/>
                <a:gd name="T85" fmla="*/ T84 w 1262"/>
                <a:gd name="T86" fmla="+- 0 609 -136"/>
                <a:gd name="T87" fmla="*/ 609 h 1179"/>
                <a:gd name="T88" fmla="+- 0 10112 9568"/>
                <a:gd name="T89" fmla="*/ T88 w 1262"/>
                <a:gd name="T90" fmla="+- 0 561 -136"/>
                <a:gd name="T91" fmla="*/ 561 h 1179"/>
                <a:gd name="T92" fmla="+- 0 10261 9568"/>
                <a:gd name="T93" fmla="*/ T92 w 1262"/>
                <a:gd name="T94" fmla="+- 0 460 -136"/>
                <a:gd name="T95" fmla="*/ 460 h 1179"/>
                <a:gd name="T96" fmla="+- 0 10308 9568"/>
                <a:gd name="T97" fmla="*/ T96 w 1262"/>
                <a:gd name="T98" fmla="+- 0 183 -136"/>
                <a:gd name="T99" fmla="*/ 183 h 1179"/>
                <a:gd name="T100" fmla="+- 0 10602 9568"/>
                <a:gd name="T101" fmla="*/ T100 w 1262"/>
                <a:gd name="T102" fmla="+- 0 190 -136"/>
                <a:gd name="T103" fmla="*/ 190 h 1179"/>
                <a:gd name="T104" fmla="+- 0 10617 9568"/>
                <a:gd name="T105" fmla="*/ T104 w 1262"/>
                <a:gd name="T106" fmla="+- 0 191 -136"/>
                <a:gd name="T107" fmla="*/ 191 h 1179"/>
                <a:gd name="T108" fmla="+- 0 10634 9568"/>
                <a:gd name="T109" fmla="*/ T108 w 1262"/>
                <a:gd name="T110" fmla="+- 0 168 -136"/>
                <a:gd name="T111" fmla="*/ 168 h 1179"/>
                <a:gd name="T112" fmla="+- 0 10436 9568"/>
                <a:gd name="T113" fmla="*/ T112 w 1262"/>
                <a:gd name="T114" fmla="+- 0 380 -136"/>
                <a:gd name="T115" fmla="*/ 380 h 1179"/>
                <a:gd name="T116" fmla="+- 0 10398 9568"/>
                <a:gd name="T117" fmla="*/ T116 w 1262"/>
                <a:gd name="T118" fmla="+- 0 443 -136"/>
                <a:gd name="T119" fmla="*/ 443 h 1179"/>
                <a:gd name="T120" fmla="+- 0 10384 9568"/>
                <a:gd name="T121" fmla="*/ T120 w 1262"/>
                <a:gd name="T122" fmla="+- 0 517 -136"/>
                <a:gd name="T123" fmla="*/ 517 h 1179"/>
                <a:gd name="T124" fmla="+- 0 10425 9568"/>
                <a:gd name="T125" fmla="*/ T124 w 1262"/>
                <a:gd name="T126" fmla="+- 0 647 -136"/>
                <a:gd name="T127" fmla="*/ 647 h 1179"/>
                <a:gd name="T128" fmla="+- 0 10534 9568"/>
                <a:gd name="T129" fmla="*/ T128 w 1262"/>
                <a:gd name="T130" fmla="+- 0 727 -136"/>
                <a:gd name="T131" fmla="*/ 727 h 1179"/>
                <a:gd name="T132" fmla="+- 0 10643 9568"/>
                <a:gd name="T133" fmla="*/ T132 w 1262"/>
                <a:gd name="T134" fmla="+- 0 737 -136"/>
                <a:gd name="T135" fmla="*/ 737 h 1179"/>
                <a:gd name="T136" fmla="+- 0 10713 9568"/>
                <a:gd name="T137" fmla="*/ T136 w 1262"/>
                <a:gd name="T138" fmla="+- 0 713 -136"/>
                <a:gd name="T139" fmla="*/ 713 h 1179"/>
                <a:gd name="T140" fmla="+- 0 10829 9568"/>
                <a:gd name="T141" fmla="*/ T140 w 1262"/>
                <a:gd name="T142" fmla="+- 0 513 -136"/>
                <a:gd name="T143" fmla="*/ 513 h 1179"/>
                <a:gd name="T144" fmla="+- 0 10828 9568"/>
                <a:gd name="T145" fmla="*/ T144 w 1262"/>
                <a:gd name="T146" fmla="+- 0 493 -136"/>
                <a:gd name="T147" fmla="*/ 493 h 1179"/>
                <a:gd name="T148" fmla="+- 0 10823 9568"/>
                <a:gd name="T149" fmla="*/ T148 w 1262"/>
                <a:gd name="T150" fmla="+- 0 466 -136"/>
                <a:gd name="T151" fmla="*/ 466 h 1179"/>
                <a:gd name="T152" fmla="+- 0 10814 9568"/>
                <a:gd name="T153" fmla="*/ T152 w 1262"/>
                <a:gd name="T154" fmla="+- 0 441 -136"/>
                <a:gd name="T155" fmla="*/ 441 h 1179"/>
                <a:gd name="T156" fmla="+- 0 10795 9568"/>
                <a:gd name="T157" fmla="*/ T156 w 1262"/>
                <a:gd name="T158" fmla="+- 0 404 -136"/>
                <a:gd name="T159" fmla="*/ 404 h 1179"/>
                <a:gd name="T160" fmla="+- 0 10770 9568"/>
                <a:gd name="T161" fmla="*/ T160 w 1262"/>
                <a:gd name="T162" fmla="+- 0 371 -136"/>
                <a:gd name="T163" fmla="*/ 371 h 1179"/>
                <a:gd name="T164" fmla="+- 0 10735 9568"/>
                <a:gd name="T165" fmla="*/ T164 w 1262"/>
                <a:gd name="T166" fmla="+- 0 341 -136"/>
                <a:gd name="T167" fmla="*/ 341 h 1179"/>
                <a:gd name="T168" fmla="+- 0 10694 9568"/>
                <a:gd name="T169" fmla="*/ T168 w 1262"/>
                <a:gd name="T170" fmla="+- 0 318 -136"/>
                <a:gd name="T171" fmla="*/ 318 h 1179"/>
                <a:gd name="T172" fmla="+- 0 10668 9568"/>
                <a:gd name="T173" fmla="*/ T172 w 1262"/>
                <a:gd name="T174" fmla="+- 0 309 -136"/>
                <a:gd name="T175" fmla="*/ 309 h 1179"/>
                <a:gd name="T176" fmla="+- 0 10640 9568"/>
                <a:gd name="T177" fmla="*/ T176 w 1262"/>
                <a:gd name="T178" fmla="+- 0 304 -136"/>
                <a:gd name="T179" fmla="*/ 304 h 1179"/>
                <a:gd name="T180" fmla="+- 0 10620 9568"/>
                <a:gd name="T181" fmla="*/ T180 w 1262"/>
                <a:gd name="T182" fmla="+- 0 301 -136"/>
                <a:gd name="T183" fmla="*/ 301 h 1179"/>
                <a:gd name="T184" fmla="+- 0 10603 9568"/>
                <a:gd name="T185" fmla="*/ T184 w 1262"/>
                <a:gd name="T186" fmla="+- 0 301 -136"/>
                <a:gd name="T187" fmla="*/ 301 h 1179"/>
                <a:gd name="T188" fmla="+- 0 10564 9568"/>
                <a:gd name="T189" fmla="*/ T188 w 1262"/>
                <a:gd name="T190" fmla="+- 0 305 -136"/>
                <a:gd name="T191" fmla="*/ 305 h 1179"/>
                <a:gd name="T192" fmla="+- 0 10498 9568"/>
                <a:gd name="T193" fmla="*/ T192 w 1262"/>
                <a:gd name="T194" fmla="+- 0 329 -136"/>
                <a:gd name="T195" fmla="*/ 329 h 1179"/>
                <a:gd name="T196" fmla="+- 0 10778 9568"/>
                <a:gd name="T197" fmla="*/ T196 w 1262"/>
                <a:gd name="T198" fmla="+- 0 660 -136"/>
                <a:gd name="T199" fmla="*/ 660 h 1179"/>
                <a:gd name="T200" fmla="+- 0 10813 9568"/>
                <a:gd name="T201" fmla="*/ T200 w 1262"/>
                <a:gd name="T202" fmla="+- 0 602 -136"/>
                <a:gd name="T203" fmla="*/ 602 h 1179"/>
                <a:gd name="T204" fmla="+- 0 10829 9568"/>
                <a:gd name="T205" fmla="*/ T204 w 1262"/>
                <a:gd name="T206" fmla="+- 0 534 -136"/>
                <a:gd name="T207" fmla="*/ 534 h 1179"/>
                <a:gd name="T208" fmla="+- 0 10829 9568"/>
                <a:gd name="T209" fmla="*/ T208 w 1262"/>
                <a:gd name="T210" fmla="+- 0 527 -136"/>
                <a:gd name="T211" fmla="*/ 527 h 11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1262" h="1179">
                  <a:moveTo>
                    <a:pt x="1036" y="1179"/>
                  </a:moveTo>
                  <a:lnTo>
                    <a:pt x="875" y="1052"/>
                  </a:lnTo>
                  <a:lnTo>
                    <a:pt x="725" y="975"/>
                  </a:lnTo>
                  <a:lnTo>
                    <a:pt x="681" y="857"/>
                  </a:lnTo>
                  <a:lnTo>
                    <a:pt x="529" y="826"/>
                  </a:lnTo>
                  <a:lnTo>
                    <a:pt x="433" y="1014"/>
                  </a:lnTo>
                  <a:lnTo>
                    <a:pt x="261" y="1014"/>
                  </a:lnTo>
                  <a:lnTo>
                    <a:pt x="261" y="1074"/>
                  </a:lnTo>
                  <a:lnTo>
                    <a:pt x="134" y="1179"/>
                  </a:lnTo>
                  <a:lnTo>
                    <a:pt x="1036" y="1179"/>
                  </a:lnTo>
                  <a:moveTo>
                    <a:pt x="1066" y="304"/>
                  </a:moveTo>
                  <a:lnTo>
                    <a:pt x="1062" y="291"/>
                  </a:lnTo>
                  <a:lnTo>
                    <a:pt x="962" y="240"/>
                  </a:lnTo>
                  <a:lnTo>
                    <a:pt x="890" y="203"/>
                  </a:lnTo>
                  <a:lnTo>
                    <a:pt x="880" y="10"/>
                  </a:lnTo>
                  <a:lnTo>
                    <a:pt x="870" y="0"/>
                  </a:lnTo>
                  <a:lnTo>
                    <a:pt x="845" y="2"/>
                  </a:lnTo>
                  <a:lnTo>
                    <a:pt x="836" y="12"/>
                  </a:lnTo>
                  <a:lnTo>
                    <a:pt x="845" y="200"/>
                  </a:lnTo>
                  <a:lnTo>
                    <a:pt x="657" y="319"/>
                  </a:lnTo>
                  <a:lnTo>
                    <a:pt x="647" y="314"/>
                  </a:lnTo>
                  <a:lnTo>
                    <a:pt x="647" y="578"/>
                  </a:lnTo>
                  <a:lnTo>
                    <a:pt x="463" y="697"/>
                  </a:lnTo>
                  <a:lnTo>
                    <a:pt x="267" y="597"/>
                  </a:lnTo>
                  <a:lnTo>
                    <a:pt x="256" y="377"/>
                  </a:lnTo>
                  <a:lnTo>
                    <a:pt x="314" y="340"/>
                  </a:lnTo>
                  <a:lnTo>
                    <a:pt x="441" y="258"/>
                  </a:lnTo>
                  <a:lnTo>
                    <a:pt x="636" y="358"/>
                  </a:lnTo>
                  <a:lnTo>
                    <a:pt x="647" y="578"/>
                  </a:lnTo>
                  <a:lnTo>
                    <a:pt x="647" y="314"/>
                  </a:lnTo>
                  <a:lnTo>
                    <a:pt x="538" y="258"/>
                  </a:lnTo>
                  <a:lnTo>
                    <a:pt x="442" y="209"/>
                  </a:lnTo>
                  <a:lnTo>
                    <a:pt x="434" y="209"/>
                  </a:lnTo>
                  <a:lnTo>
                    <a:pt x="232" y="340"/>
                  </a:lnTo>
                  <a:lnTo>
                    <a:pt x="24" y="233"/>
                  </a:lnTo>
                  <a:lnTo>
                    <a:pt x="11" y="237"/>
                  </a:lnTo>
                  <a:lnTo>
                    <a:pt x="0" y="259"/>
                  </a:lnTo>
                  <a:lnTo>
                    <a:pt x="4" y="272"/>
                  </a:lnTo>
                  <a:lnTo>
                    <a:pt x="212" y="379"/>
                  </a:lnTo>
                  <a:lnTo>
                    <a:pt x="224" y="620"/>
                  </a:lnTo>
                  <a:lnTo>
                    <a:pt x="228" y="627"/>
                  </a:lnTo>
                  <a:lnTo>
                    <a:pt x="457" y="744"/>
                  </a:lnTo>
                  <a:lnTo>
                    <a:pt x="460" y="745"/>
                  </a:lnTo>
                  <a:lnTo>
                    <a:pt x="468" y="745"/>
                  </a:lnTo>
                  <a:lnTo>
                    <a:pt x="472" y="744"/>
                  </a:lnTo>
                  <a:lnTo>
                    <a:pt x="544" y="697"/>
                  </a:lnTo>
                  <a:lnTo>
                    <a:pt x="689" y="604"/>
                  </a:lnTo>
                  <a:lnTo>
                    <a:pt x="693" y="596"/>
                  </a:lnTo>
                  <a:lnTo>
                    <a:pt x="681" y="356"/>
                  </a:lnTo>
                  <a:lnTo>
                    <a:pt x="740" y="319"/>
                  </a:lnTo>
                  <a:lnTo>
                    <a:pt x="865" y="240"/>
                  </a:lnTo>
                  <a:lnTo>
                    <a:pt x="1034" y="326"/>
                  </a:lnTo>
                  <a:lnTo>
                    <a:pt x="1037" y="327"/>
                  </a:lnTo>
                  <a:lnTo>
                    <a:pt x="1049" y="327"/>
                  </a:lnTo>
                  <a:lnTo>
                    <a:pt x="1057" y="323"/>
                  </a:lnTo>
                  <a:lnTo>
                    <a:pt x="1066" y="304"/>
                  </a:lnTo>
                  <a:moveTo>
                    <a:pt x="1176" y="829"/>
                  </a:moveTo>
                  <a:lnTo>
                    <a:pt x="868" y="516"/>
                  </a:lnTo>
                  <a:lnTo>
                    <a:pt x="846" y="546"/>
                  </a:lnTo>
                  <a:lnTo>
                    <a:pt x="830" y="579"/>
                  </a:lnTo>
                  <a:lnTo>
                    <a:pt x="820" y="615"/>
                  </a:lnTo>
                  <a:lnTo>
                    <a:pt x="816" y="653"/>
                  </a:lnTo>
                  <a:lnTo>
                    <a:pt x="827" y="723"/>
                  </a:lnTo>
                  <a:lnTo>
                    <a:pt x="857" y="783"/>
                  </a:lnTo>
                  <a:lnTo>
                    <a:pt x="905" y="831"/>
                  </a:lnTo>
                  <a:lnTo>
                    <a:pt x="966" y="863"/>
                  </a:lnTo>
                  <a:lnTo>
                    <a:pt x="1036" y="876"/>
                  </a:lnTo>
                  <a:lnTo>
                    <a:pt x="1075" y="873"/>
                  </a:lnTo>
                  <a:lnTo>
                    <a:pt x="1111" y="864"/>
                  </a:lnTo>
                  <a:lnTo>
                    <a:pt x="1145" y="849"/>
                  </a:lnTo>
                  <a:lnTo>
                    <a:pt x="1176" y="829"/>
                  </a:lnTo>
                  <a:moveTo>
                    <a:pt x="1261" y="649"/>
                  </a:moveTo>
                  <a:lnTo>
                    <a:pt x="1261" y="639"/>
                  </a:lnTo>
                  <a:lnTo>
                    <a:pt x="1260" y="629"/>
                  </a:lnTo>
                  <a:lnTo>
                    <a:pt x="1258" y="616"/>
                  </a:lnTo>
                  <a:lnTo>
                    <a:pt x="1255" y="602"/>
                  </a:lnTo>
                  <a:lnTo>
                    <a:pt x="1251" y="589"/>
                  </a:lnTo>
                  <a:lnTo>
                    <a:pt x="1246" y="577"/>
                  </a:lnTo>
                  <a:lnTo>
                    <a:pt x="1237" y="558"/>
                  </a:lnTo>
                  <a:lnTo>
                    <a:pt x="1227" y="540"/>
                  </a:lnTo>
                  <a:lnTo>
                    <a:pt x="1215" y="523"/>
                  </a:lnTo>
                  <a:lnTo>
                    <a:pt x="1202" y="507"/>
                  </a:lnTo>
                  <a:lnTo>
                    <a:pt x="1185" y="491"/>
                  </a:lnTo>
                  <a:lnTo>
                    <a:pt x="1167" y="477"/>
                  </a:lnTo>
                  <a:lnTo>
                    <a:pt x="1147" y="465"/>
                  </a:lnTo>
                  <a:lnTo>
                    <a:pt x="1126" y="454"/>
                  </a:lnTo>
                  <a:lnTo>
                    <a:pt x="1113" y="450"/>
                  </a:lnTo>
                  <a:lnTo>
                    <a:pt x="1100" y="445"/>
                  </a:lnTo>
                  <a:lnTo>
                    <a:pt x="1086" y="442"/>
                  </a:lnTo>
                  <a:lnTo>
                    <a:pt x="1072" y="440"/>
                  </a:lnTo>
                  <a:lnTo>
                    <a:pt x="1062" y="438"/>
                  </a:lnTo>
                  <a:lnTo>
                    <a:pt x="1052" y="437"/>
                  </a:lnTo>
                  <a:lnTo>
                    <a:pt x="1039" y="437"/>
                  </a:lnTo>
                  <a:lnTo>
                    <a:pt x="1035" y="437"/>
                  </a:lnTo>
                  <a:lnTo>
                    <a:pt x="1032" y="437"/>
                  </a:lnTo>
                  <a:lnTo>
                    <a:pt x="996" y="441"/>
                  </a:lnTo>
                  <a:lnTo>
                    <a:pt x="962" y="451"/>
                  </a:lnTo>
                  <a:lnTo>
                    <a:pt x="930" y="465"/>
                  </a:lnTo>
                  <a:lnTo>
                    <a:pt x="901" y="484"/>
                  </a:lnTo>
                  <a:lnTo>
                    <a:pt x="1210" y="796"/>
                  </a:lnTo>
                  <a:lnTo>
                    <a:pt x="1230" y="769"/>
                  </a:lnTo>
                  <a:lnTo>
                    <a:pt x="1245" y="738"/>
                  </a:lnTo>
                  <a:lnTo>
                    <a:pt x="1256" y="705"/>
                  </a:lnTo>
                  <a:lnTo>
                    <a:pt x="1261" y="670"/>
                  </a:lnTo>
                  <a:lnTo>
                    <a:pt x="1261" y="666"/>
                  </a:lnTo>
                  <a:lnTo>
                    <a:pt x="1261" y="663"/>
                  </a:lnTo>
                  <a:lnTo>
                    <a:pt x="1261" y="649"/>
                  </a:lnTo>
                </a:path>
              </a:pathLst>
            </a:custGeom>
            <a:solidFill>
              <a:srgbClr val="FEC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Y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CC7A51-85CB-466C-B8A6-78B9F5D80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1" y="222"/>
              <a:ext cx="2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00CD439-90F3-4D1A-9446-0506C0095A7B}"/>
              </a:ext>
            </a:extLst>
          </p:cNvPr>
          <p:cNvSpPr txBox="1"/>
          <p:nvPr/>
        </p:nvSpPr>
        <p:spPr>
          <a:xfrm>
            <a:off x="914399" y="1479345"/>
            <a:ext cx="9756950" cy="3490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Στ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α τέλη του 2019, το EMCDDA παρακολουθούσε πάνω από 790 νέες ψυχοδραστικές ουσίες, εκ των οποίων 53 αναφέρθηκαν για πρώτη φορά στην Ευρώπη το 2019</a:t>
            </a: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25000"/>
              </a:lnSpc>
              <a:spcAft>
                <a:spcPts val="600"/>
              </a:spcAft>
            </a:pP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Στις κατασχέσεις νέων ψυχοδραστικών ουσιών στην Ευρώπη κυριαρχούν συνήθως τα συνθετικά κανναβινοειδή και οι καθινόνες, τα οποία από κοινού αντιπροσωπεύουν το 77% του συνολικού αριθμού των κατασχέσεων που αναφέρθηκαν το 2018</a:t>
            </a: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25000"/>
              </a:lnSpc>
              <a:spcAft>
                <a:spcPts val="600"/>
              </a:spcAft>
            </a:pP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2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εμφάνιση νέων συνθετικών οπιοειδών αποτελεί ανησυχητικό παράδειγμα της συνεχιζόμενης προσαρμοστικότητας της αγοράς</a:t>
            </a: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8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2DB532D-31DB-4D4B-841E-65F6EE228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AA5E1D-6DA4-46A4-A29F-0C4152CCF4A4}"/>
              </a:ext>
            </a:extLst>
          </p:cNvPr>
          <p:cNvSpPr>
            <a:spLocks/>
          </p:cNvSpPr>
          <p:nvPr/>
        </p:nvSpPr>
        <p:spPr bwMode="auto">
          <a:xfrm>
            <a:off x="9766028" y="493777"/>
            <a:ext cx="1026160" cy="602867"/>
          </a:xfrm>
          <a:custGeom>
            <a:avLst/>
            <a:gdLst>
              <a:gd name="T0" fmla="+- 0 10046 9581"/>
              <a:gd name="T1" fmla="*/ T0 w 1616"/>
              <a:gd name="T2" fmla="+- 0 326 67"/>
              <a:gd name="T3" fmla="*/ 326 h 818"/>
              <a:gd name="T4" fmla="+- 0 9876 9581"/>
              <a:gd name="T5" fmla="*/ T4 w 1616"/>
              <a:gd name="T6" fmla="+- 0 322 67"/>
              <a:gd name="T7" fmla="*/ 322 h 818"/>
              <a:gd name="T8" fmla="+- 0 9859 9581"/>
              <a:gd name="T9" fmla="*/ T8 w 1616"/>
              <a:gd name="T10" fmla="+- 0 422 67"/>
              <a:gd name="T11" fmla="*/ 422 h 818"/>
              <a:gd name="T12" fmla="+- 0 9889 9581"/>
              <a:gd name="T13" fmla="*/ T12 w 1616"/>
              <a:gd name="T14" fmla="+- 0 452 67"/>
              <a:gd name="T15" fmla="*/ 452 h 818"/>
              <a:gd name="T16" fmla="+- 0 10054 9581"/>
              <a:gd name="T17" fmla="*/ T16 w 1616"/>
              <a:gd name="T18" fmla="+- 0 432 67"/>
              <a:gd name="T19" fmla="*/ 432 h 818"/>
              <a:gd name="T20" fmla="+- 0 10054 9581"/>
              <a:gd name="T21" fmla="*/ T20 w 1616"/>
              <a:gd name="T22" fmla="+- 0 491 67"/>
              <a:gd name="T23" fmla="*/ 491 h 818"/>
              <a:gd name="T24" fmla="+- 0 9889 9581"/>
              <a:gd name="T25" fmla="*/ T24 w 1616"/>
              <a:gd name="T26" fmla="+- 0 474 67"/>
              <a:gd name="T27" fmla="*/ 474 h 818"/>
              <a:gd name="T28" fmla="+- 0 9860 9581"/>
              <a:gd name="T29" fmla="*/ T28 w 1616"/>
              <a:gd name="T30" fmla="+- 0 504 67"/>
              <a:gd name="T31" fmla="*/ 504 h 818"/>
              <a:gd name="T32" fmla="+- 0 9879 9581"/>
              <a:gd name="T33" fmla="*/ T32 w 1616"/>
              <a:gd name="T34" fmla="+- 0 605 67"/>
              <a:gd name="T35" fmla="*/ 605 h 818"/>
              <a:gd name="T36" fmla="+- 0 10049 9581"/>
              <a:gd name="T37" fmla="*/ T36 w 1616"/>
              <a:gd name="T38" fmla="+- 0 597 67"/>
              <a:gd name="T39" fmla="*/ 597 h 818"/>
              <a:gd name="T40" fmla="+- 0 10280 9581"/>
              <a:gd name="T41" fmla="*/ T40 w 1616"/>
              <a:gd name="T42" fmla="+- 0 345 67"/>
              <a:gd name="T43" fmla="*/ 345 h 818"/>
              <a:gd name="T44" fmla="+- 0 10250 9581"/>
              <a:gd name="T45" fmla="*/ T44 w 1616"/>
              <a:gd name="T46" fmla="+- 0 316 67"/>
              <a:gd name="T47" fmla="*/ 316 h 818"/>
              <a:gd name="T48" fmla="+- 0 10085 9581"/>
              <a:gd name="T49" fmla="*/ T48 w 1616"/>
              <a:gd name="T50" fmla="+- 0 335 67"/>
              <a:gd name="T51" fmla="*/ 335 h 818"/>
              <a:gd name="T52" fmla="+- 0 10093 9581"/>
              <a:gd name="T53" fmla="*/ T52 w 1616"/>
              <a:gd name="T54" fmla="+- 0 441 67"/>
              <a:gd name="T55" fmla="*/ 441 h 818"/>
              <a:gd name="T56" fmla="+- 0 10263 9581"/>
              <a:gd name="T57" fmla="*/ T56 w 1616"/>
              <a:gd name="T58" fmla="+- 0 446 67"/>
              <a:gd name="T59" fmla="*/ 446 h 818"/>
              <a:gd name="T60" fmla="+- 0 10282 9581"/>
              <a:gd name="T61" fmla="*/ T60 w 1616"/>
              <a:gd name="T62" fmla="+- 0 573 67"/>
              <a:gd name="T63" fmla="*/ 573 h 818"/>
              <a:gd name="T64" fmla="+- 0 10263 9581"/>
              <a:gd name="T65" fmla="*/ T64 w 1616"/>
              <a:gd name="T66" fmla="+- 0 473 67"/>
              <a:gd name="T67" fmla="*/ 473 h 818"/>
              <a:gd name="T68" fmla="+- 0 10093 9581"/>
              <a:gd name="T69" fmla="*/ T68 w 1616"/>
              <a:gd name="T70" fmla="+- 0 481 67"/>
              <a:gd name="T71" fmla="*/ 481 h 818"/>
              <a:gd name="T72" fmla="+- 0 10088 9581"/>
              <a:gd name="T73" fmla="*/ T72 w 1616"/>
              <a:gd name="T74" fmla="+- 0 587 67"/>
              <a:gd name="T75" fmla="*/ 587 h 818"/>
              <a:gd name="T76" fmla="+- 0 10253 9581"/>
              <a:gd name="T77" fmla="*/ T76 w 1616"/>
              <a:gd name="T78" fmla="+- 0 603 67"/>
              <a:gd name="T79" fmla="*/ 603 h 818"/>
              <a:gd name="T80" fmla="+- 0 10282 9581"/>
              <a:gd name="T81" fmla="*/ T80 w 1616"/>
              <a:gd name="T82" fmla="+- 0 573 67"/>
              <a:gd name="T83" fmla="*/ 573 h 818"/>
              <a:gd name="T84" fmla="+- 0 10496 9581"/>
              <a:gd name="T85" fmla="*/ T84 w 1616"/>
              <a:gd name="T86" fmla="+- 0 322 67"/>
              <a:gd name="T87" fmla="*/ 322 h 818"/>
              <a:gd name="T88" fmla="+- 0 10326 9581"/>
              <a:gd name="T89" fmla="*/ T88 w 1616"/>
              <a:gd name="T90" fmla="+- 0 317 67"/>
              <a:gd name="T91" fmla="*/ 317 h 818"/>
              <a:gd name="T92" fmla="+- 0 10309 9581"/>
              <a:gd name="T93" fmla="*/ T92 w 1616"/>
              <a:gd name="T94" fmla="+- 0 418 67"/>
              <a:gd name="T95" fmla="*/ 418 h 818"/>
              <a:gd name="T96" fmla="+- 0 10339 9581"/>
              <a:gd name="T97" fmla="*/ T96 w 1616"/>
              <a:gd name="T98" fmla="+- 0 447 67"/>
              <a:gd name="T99" fmla="*/ 447 h 818"/>
              <a:gd name="T100" fmla="+- 0 10504 9581"/>
              <a:gd name="T101" fmla="*/ T100 w 1616"/>
              <a:gd name="T102" fmla="+- 0 427 67"/>
              <a:gd name="T103" fmla="*/ 427 h 818"/>
              <a:gd name="T104" fmla="+- 0 10504 9581"/>
              <a:gd name="T105" fmla="*/ T104 w 1616"/>
              <a:gd name="T106" fmla="+- 0 486 67"/>
              <a:gd name="T107" fmla="*/ 486 h 818"/>
              <a:gd name="T108" fmla="+- 0 10339 9581"/>
              <a:gd name="T109" fmla="*/ T108 w 1616"/>
              <a:gd name="T110" fmla="+- 0 470 67"/>
              <a:gd name="T111" fmla="*/ 470 h 818"/>
              <a:gd name="T112" fmla="+- 0 10310 9581"/>
              <a:gd name="T113" fmla="*/ T112 w 1616"/>
              <a:gd name="T114" fmla="+- 0 500 67"/>
              <a:gd name="T115" fmla="*/ 500 h 818"/>
              <a:gd name="T116" fmla="+- 0 10329 9581"/>
              <a:gd name="T117" fmla="*/ T116 w 1616"/>
              <a:gd name="T118" fmla="+- 0 600 67"/>
              <a:gd name="T119" fmla="*/ 600 h 818"/>
              <a:gd name="T120" fmla="+- 0 10499 9581"/>
              <a:gd name="T121" fmla="*/ T120 w 1616"/>
              <a:gd name="T122" fmla="+- 0 592 67"/>
              <a:gd name="T123" fmla="*/ 592 h 818"/>
              <a:gd name="T124" fmla="+- 0 10727 9581"/>
              <a:gd name="T125" fmla="*/ T124 w 1616"/>
              <a:gd name="T126" fmla="+- 0 341 67"/>
              <a:gd name="T127" fmla="*/ 341 h 818"/>
              <a:gd name="T128" fmla="+- 0 10697 9581"/>
              <a:gd name="T129" fmla="*/ T128 w 1616"/>
              <a:gd name="T130" fmla="+- 0 311 67"/>
              <a:gd name="T131" fmla="*/ 311 h 818"/>
              <a:gd name="T132" fmla="+- 0 10532 9581"/>
              <a:gd name="T133" fmla="*/ T132 w 1616"/>
              <a:gd name="T134" fmla="+- 0 331 67"/>
              <a:gd name="T135" fmla="*/ 331 h 818"/>
              <a:gd name="T136" fmla="+- 0 10539 9581"/>
              <a:gd name="T137" fmla="*/ T136 w 1616"/>
              <a:gd name="T138" fmla="+- 0 437 67"/>
              <a:gd name="T139" fmla="*/ 437 h 818"/>
              <a:gd name="T140" fmla="+- 0 10710 9581"/>
              <a:gd name="T141" fmla="*/ T140 w 1616"/>
              <a:gd name="T142" fmla="+- 0 441 67"/>
              <a:gd name="T143" fmla="*/ 441 h 818"/>
              <a:gd name="T144" fmla="+- 0 10729 9581"/>
              <a:gd name="T145" fmla="*/ T144 w 1616"/>
              <a:gd name="T146" fmla="+- 0 569 67"/>
              <a:gd name="T147" fmla="*/ 569 h 818"/>
              <a:gd name="T148" fmla="+- 0 10710 9581"/>
              <a:gd name="T149" fmla="*/ T148 w 1616"/>
              <a:gd name="T150" fmla="+- 0 469 67"/>
              <a:gd name="T151" fmla="*/ 469 h 818"/>
              <a:gd name="T152" fmla="+- 0 10540 9581"/>
              <a:gd name="T153" fmla="*/ T152 w 1616"/>
              <a:gd name="T154" fmla="+- 0 477 67"/>
              <a:gd name="T155" fmla="*/ 477 h 818"/>
              <a:gd name="T156" fmla="+- 0 10535 9581"/>
              <a:gd name="T157" fmla="*/ T156 w 1616"/>
              <a:gd name="T158" fmla="+- 0 582 67"/>
              <a:gd name="T159" fmla="*/ 582 h 818"/>
              <a:gd name="T160" fmla="+- 0 10700 9581"/>
              <a:gd name="T161" fmla="*/ T160 w 1616"/>
              <a:gd name="T162" fmla="+- 0 599 67"/>
              <a:gd name="T163" fmla="*/ 599 h 818"/>
              <a:gd name="T164" fmla="+- 0 10729 9581"/>
              <a:gd name="T165" fmla="*/ T164 w 1616"/>
              <a:gd name="T166" fmla="+- 0 569 67"/>
              <a:gd name="T167" fmla="*/ 569 h 818"/>
              <a:gd name="T168" fmla="+- 0 11171 9581"/>
              <a:gd name="T169" fmla="*/ T168 w 1616"/>
              <a:gd name="T170" fmla="+- 0 525 67"/>
              <a:gd name="T171" fmla="*/ 525 h 818"/>
              <a:gd name="T172" fmla="+- 0 11128 9581"/>
              <a:gd name="T173" fmla="*/ T172 w 1616"/>
              <a:gd name="T174" fmla="+- 0 317 67"/>
              <a:gd name="T175" fmla="*/ 317 h 818"/>
              <a:gd name="T176" fmla="+- 0 11128 9581"/>
              <a:gd name="T177" fmla="*/ T176 w 1616"/>
              <a:gd name="T178" fmla="+- 0 309 67"/>
              <a:gd name="T179" fmla="*/ 309 h 818"/>
              <a:gd name="T180" fmla="+- 0 11103 9581"/>
              <a:gd name="T181" fmla="*/ T180 w 1616"/>
              <a:gd name="T182" fmla="+- 0 140 67"/>
              <a:gd name="T183" fmla="*/ 140 h 818"/>
              <a:gd name="T184" fmla="+- 0 11086 9581"/>
              <a:gd name="T185" fmla="*/ T184 w 1616"/>
              <a:gd name="T186" fmla="+- 0 402 67"/>
              <a:gd name="T187" fmla="*/ 402 h 818"/>
              <a:gd name="T188" fmla="+- 0 10993 9581"/>
              <a:gd name="T189" fmla="*/ T188 w 1616"/>
              <a:gd name="T190" fmla="+- 0 325 67"/>
              <a:gd name="T191" fmla="*/ 325 h 818"/>
              <a:gd name="T192" fmla="+- 0 11086 9581"/>
              <a:gd name="T193" fmla="*/ T192 w 1616"/>
              <a:gd name="T194" fmla="+- 0 402 67"/>
              <a:gd name="T195" fmla="*/ 402 h 818"/>
              <a:gd name="T196" fmla="+- 0 10989 9581"/>
              <a:gd name="T197" fmla="*/ T196 w 1616"/>
              <a:gd name="T198" fmla="+- 0 67 67"/>
              <a:gd name="T199" fmla="*/ 67 h 818"/>
              <a:gd name="T200" fmla="+- 0 10958 9581"/>
              <a:gd name="T201" fmla="*/ T200 w 1616"/>
              <a:gd name="T202" fmla="+- 0 138 67"/>
              <a:gd name="T203" fmla="*/ 138 h 818"/>
              <a:gd name="T204" fmla="+- 0 10921 9581"/>
              <a:gd name="T205" fmla="*/ T204 w 1616"/>
              <a:gd name="T206" fmla="+- 0 177 67"/>
              <a:gd name="T207" fmla="*/ 177 h 818"/>
              <a:gd name="T208" fmla="+- 0 10846 9581"/>
              <a:gd name="T209" fmla="*/ T208 w 1616"/>
              <a:gd name="T210" fmla="+- 0 291 67"/>
              <a:gd name="T211" fmla="*/ 291 h 818"/>
              <a:gd name="T212" fmla="+- 0 10837 9581"/>
              <a:gd name="T213" fmla="*/ T212 w 1616"/>
              <a:gd name="T214" fmla="+- 0 528 67"/>
              <a:gd name="T215" fmla="*/ 528 h 818"/>
              <a:gd name="T216" fmla="+- 0 10766 9581"/>
              <a:gd name="T217" fmla="*/ T216 w 1616"/>
              <a:gd name="T218" fmla="+- 0 547 67"/>
              <a:gd name="T219" fmla="*/ 547 h 818"/>
              <a:gd name="T220" fmla="+- 0 10751 9581"/>
              <a:gd name="T221" fmla="*/ T220 w 1616"/>
              <a:gd name="T222" fmla="+- 0 627 67"/>
              <a:gd name="T223" fmla="*/ 627 h 818"/>
              <a:gd name="T224" fmla="+- 0 9760 9581"/>
              <a:gd name="T225" fmla="*/ T224 w 1616"/>
              <a:gd name="T226" fmla="+- 0 542 67"/>
              <a:gd name="T227" fmla="*/ 542 h 818"/>
              <a:gd name="T228" fmla="+- 0 9584 9581"/>
              <a:gd name="T229" fmla="*/ T228 w 1616"/>
              <a:gd name="T230" fmla="+- 0 555 67"/>
              <a:gd name="T231" fmla="*/ 555 h 818"/>
              <a:gd name="T232" fmla="+- 0 9928 9581"/>
              <a:gd name="T233" fmla="*/ T232 w 1616"/>
              <a:gd name="T234" fmla="+- 0 879 67"/>
              <a:gd name="T235" fmla="*/ 879 h 818"/>
              <a:gd name="T236" fmla="+- 0 11101 9581"/>
              <a:gd name="T237" fmla="*/ T236 w 1616"/>
              <a:gd name="T238" fmla="+- 0 851 67"/>
              <a:gd name="T239" fmla="*/ 851 h 8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</a:cxnLst>
            <a:rect l="0" t="0" r="r" b="b"/>
            <a:pathLst>
              <a:path w="1616" h="818">
                <a:moveTo>
                  <a:pt x="475" y="353"/>
                </a:moveTo>
                <a:lnTo>
                  <a:pt x="474" y="280"/>
                </a:lnTo>
                <a:lnTo>
                  <a:pt x="472" y="269"/>
                </a:lnTo>
                <a:lnTo>
                  <a:pt x="465" y="259"/>
                </a:lnTo>
                <a:lnTo>
                  <a:pt x="456" y="253"/>
                </a:lnTo>
                <a:lnTo>
                  <a:pt x="444" y="251"/>
                </a:lnTo>
                <a:lnTo>
                  <a:pt x="307" y="252"/>
                </a:lnTo>
                <a:lnTo>
                  <a:pt x="295" y="255"/>
                </a:lnTo>
                <a:lnTo>
                  <a:pt x="286" y="261"/>
                </a:lnTo>
                <a:lnTo>
                  <a:pt x="279" y="271"/>
                </a:lnTo>
                <a:lnTo>
                  <a:pt x="277" y="282"/>
                </a:lnTo>
                <a:lnTo>
                  <a:pt x="278" y="355"/>
                </a:lnTo>
                <a:lnTo>
                  <a:pt x="280" y="367"/>
                </a:lnTo>
                <a:lnTo>
                  <a:pt x="287" y="376"/>
                </a:lnTo>
                <a:lnTo>
                  <a:pt x="296" y="383"/>
                </a:lnTo>
                <a:lnTo>
                  <a:pt x="308" y="385"/>
                </a:lnTo>
                <a:lnTo>
                  <a:pt x="446" y="383"/>
                </a:lnTo>
                <a:lnTo>
                  <a:pt x="457" y="381"/>
                </a:lnTo>
                <a:lnTo>
                  <a:pt x="466" y="375"/>
                </a:lnTo>
                <a:lnTo>
                  <a:pt x="473" y="365"/>
                </a:lnTo>
                <a:lnTo>
                  <a:pt x="475" y="353"/>
                </a:lnTo>
                <a:moveTo>
                  <a:pt x="477" y="509"/>
                </a:moveTo>
                <a:lnTo>
                  <a:pt x="476" y="436"/>
                </a:lnTo>
                <a:lnTo>
                  <a:pt x="473" y="424"/>
                </a:lnTo>
                <a:lnTo>
                  <a:pt x="467" y="415"/>
                </a:lnTo>
                <a:lnTo>
                  <a:pt x="457" y="408"/>
                </a:lnTo>
                <a:lnTo>
                  <a:pt x="446" y="406"/>
                </a:lnTo>
                <a:lnTo>
                  <a:pt x="308" y="407"/>
                </a:lnTo>
                <a:lnTo>
                  <a:pt x="297" y="410"/>
                </a:lnTo>
                <a:lnTo>
                  <a:pt x="287" y="416"/>
                </a:lnTo>
                <a:lnTo>
                  <a:pt x="281" y="426"/>
                </a:lnTo>
                <a:lnTo>
                  <a:pt x="279" y="437"/>
                </a:lnTo>
                <a:lnTo>
                  <a:pt x="280" y="511"/>
                </a:lnTo>
                <a:lnTo>
                  <a:pt x="282" y="522"/>
                </a:lnTo>
                <a:lnTo>
                  <a:pt x="288" y="532"/>
                </a:lnTo>
                <a:lnTo>
                  <a:pt x="298" y="538"/>
                </a:lnTo>
                <a:lnTo>
                  <a:pt x="310" y="540"/>
                </a:lnTo>
                <a:lnTo>
                  <a:pt x="447" y="539"/>
                </a:lnTo>
                <a:lnTo>
                  <a:pt x="459" y="536"/>
                </a:lnTo>
                <a:lnTo>
                  <a:pt x="468" y="530"/>
                </a:lnTo>
                <a:lnTo>
                  <a:pt x="474" y="520"/>
                </a:lnTo>
                <a:lnTo>
                  <a:pt x="477" y="509"/>
                </a:lnTo>
                <a:moveTo>
                  <a:pt x="700" y="351"/>
                </a:moveTo>
                <a:lnTo>
                  <a:pt x="699" y="278"/>
                </a:lnTo>
                <a:lnTo>
                  <a:pt x="697" y="266"/>
                </a:lnTo>
                <a:lnTo>
                  <a:pt x="690" y="257"/>
                </a:lnTo>
                <a:lnTo>
                  <a:pt x="681" y="251"/>
                </a:lnTo>
                <a:lnTo>
                  <a:pt x="669" y="249"/>
                </a:lnTo>
                <a:lnTo>
                  <a:pt x="532" y="250"/>
                </a:lnTo>
                <a:lnTo>
                  <a:pt x="520" y="252"/>
                </a:lnTo>
                <a:lnTo>
                  <a:pt x="511" y="259"/>
                </a:lnTo>
                <a:lnTo>
                  <a:pt x="504" y="268"/>
                </a:lnTo>
                <a:lnTo>
                  <a:pt x="502" y="280"/>
                </a:lnTo>
                <a:lnTo>
                  <a:pt x="503" y="353"/>
                </a:lnTo>
                <a:lnTo>
                  <a:pt x="505" y="365"/>
                </a:lnTo>
                <a:lnTo>
                  <a:pt x="512" y="374"/>
                </a:lnTo>
                <a:lnTo>
                  <a:pt x="521" y="380"/>
                </a:lnTo>
                <a:lnTo>
                  <a:pt x="533" y="383"/>
                </a:lnTo>
                <a:lnTo>
                  <a:pt x="670" y="381"/>
                </a:lnTo>
                <a:lnTo>
                  <a:pt x="682" y="379"/>
                </a:lnTo>
                <a:lnTo>
                  <a:pt x="691" y="372"/>
                </a:lnTo>
                <a:lnTo>
                  <a:pt x="698" y="363"/>
                </a:lnTo>
                <a:lnTo>
                  <a:pt x="700" y="351"/>
                </a:lnTo>
                <a:moveTo>
                  <a:pt x="701" y="506"/>
                </a:moveTo>
                <a:lnTo>
                  <a:pt x="701" y="433"/>
                </a:lnTo>
                <a:lnTo>
                  <a:pt x="698" y="422"/>
                </a:lnTo>
                <a:lnTo>
                  <a:pt x="692" y="412"/>
                </a:lnTo>
                <a:lnTo>
                  <a:pt x="682" y="406"/>
                </a:lnTo>
                <a:lnTo>
                  <a:pt x="671" y="404"/>
                </a:lnTo>
                <a:lnTo>
                  <a:pt x="533" y="405"/>
                </a:lnTo>
                <a:lnTo>
                  <a:pt x="522" y="408"/>
                </a:lnTo>
                <a:lnTo>
                  <a:pt x="512" y="414"/>
                </a:lnTo>
                <a:lnTo>
                  <a:pt x="506" y="424"/>
                </a:lnTo>
                <a:lnTo>
                  <a:pt x="504" y="435"/>
                </a:lnTo>
                <a:lnTo>
                  <a:pt x="504" y="508"/>
                </a:lnTo>
                <a:lnTo>
                  <a:pt x="507" y="520"/>
                </a:lnTo>
                <a:lnTo>
                  <a:pt x="513" y="529"/>
                </a:lnTo>
                <a:lnTo>
                  <a:pt x="523" y="536"/>
                </a:lnTo>
                <a:lnTo>
                  <a:pt x="534" y="538"/>
                </a:lnTo>
                <a:lnTo>
                  <a:pt x="672" y="536"/>
                </a:lnTo>
                <a:lnTo>
                  <a:pt x="684" y="534"/>
                </a:lnTo>
                <a:lnTo>
                  <a:pt x="693" y="527"/>
                </a:lnTo>
                <a:lnTo>
                  <a:pt x="699" y="518"/>
                </a:lnTo>
                <a:lnTo>
                  <a:pt x="701" y="506"/>
                </a:lnTo>
                <a:moveTo>
                  <a:pt x="925" y="349"/>
                </a:moveTo>
                <a:lnTo>
                  <a:pt x="924" y="276"/>
                </a:lnTo>
                <a:lnTo>
                  <a:pt x="922" y="264"/>
                </a:lnTo>
                <a:lnTo>
                  <a:pt x="915" y="255"/>
                </a:lnTo>
                <a:lnTo>
                  <a:pt x="906" y="249"/>
                </a:lnTo>
                <a:lnTo>
                  <a:pt x="894" y="246"/>
                </a:lnTo>
                <a:lnTo>
                  <a:pt x="757" y="248"/>
                </a:lnTo>
                <a:lnTo>
                  <a:pt x="745" y="250"/>
                </a:lnTo>
                <a:lnTo>
                  <a:pt x="736" y="257"/>
                </a:lnTo>
                <a:lnTo>
                  <a:pt x="729" y="266"/>
                </a:lnTo>
                <a:lnTo>
                  <a:pt x="727" y="278"/>
                </a:lnTo>
                <a:lnTo>
                  <a:pt x="728" y="351"/>
                </a:lnTo>
                <a:lnTo>
                  <a:pt x="730" y="362"/>
                </a:lnTo>
                <a:lnTo>
                  <a:pt x="737" y="372"/>
                </a:lnTo>
                <a:lnTo>
                  <a:pt x="746" y="378"/>
                </a:lnTo>
                <a:lnTo>
                  <a:pt x="758" y="380"/>
                </a:lnTo>
                <a:lnTo>
                  <a:pt x="895" y="379"/>
                </a:lnTo>
                <a:lnTo>
                  <a:pt x="907" y="376"/>
                </a:lnTo>
                <a:lnTo>
                  <a:pt x="916" y="370"/>
                </a:lnTo>
                <a:lnTo>
                  <a:pt x="923" y="360"/>
                </a:lnTo>
                <a:lnTo>
                  <a:pt x="925" y="349"/>
                </a:lnTo>
                <a:moveTo>
                  <a:pt x="926" y="504"/>
                </a:moveTo>
                <a:lnTo>
                  <a:pt x="926" y="431"/>
                </a:lnTo>
                <a:lnTo>
                  <a:pt x="923" y="419"/>
                </a:lnTo>
                <a:lnTo>
                  <a:pt x="917" y="410"/>
                </a:lnTo>
                <a:lnTo>
                  <a:pt x="907" y="404"/>
                </a:lnTo>
                <a:lnTo>
                  <a:pt x="896" y="402"/>
                </a:lnTo>
                <a:lnTo>
                  <a:pt x="758" y="403"/>
                </a:lnTo>
                <a:lnTo>
                  <a:pt x="747" y="405"/>
                </a:lnTo>
                <a:lnTo>
                  <a:pt x="737" y="412"/>
                </a:lnTo>
                <a:lnTo>
                  <a:pt x="731" y="421"/>
                </a:lnTo>
                <a:lnTo>
                  <a:pt x="729" y="433"/>
                </a:lnTo>
                <a:lnTo>
                  <a:pt x="729" y="506"/>
                </a:lnTo>
                <a:lnTo>
                  <a:pt x="732" y="518"/>
                </a:lnTo>
                <a:lnTo>
                  <a:pt x="738" y="527"/>
                </a:lnTo>
                <a:lnTo>
                  <a:pt x="748" y="533"/>
                </a:lnTo>
                <a:lnTo>
                  <a:pt x="759" y="536"/>
                </a:lnTo>
                <a:lnTo>
                  <a:pt x="897" y="534"/>
                </a:lnTo>
                <a:lnTo>
                  <a:pt x="908" y="532"/>
                </a:lnTo>
                <a:lnTo>
                  <a:pt x="918" y="525"/>
                </a:lnTo>
                <a:lnTo>
                  <a:pt x="924" y="516"/>
                </a:lnTo>
                <a:lnTo>
                  <a:pt x="926" y="504"/>
                </a:lnTo>
                <a:moveTo>
                  <a:pt x="1147" y="347"/>
                </a:moveTo>
                <a:lnTo>
                  <a:pt x="1146" y="274"/>
                </a:lnTo>
                <a:lnTo>
                  <a:pt x="1143" y="262"/>
                </a:lnTo>
                <a:lnTo>
                  <a:pt x="1137" y="253"/>
                </a:lnTo>
                <a:lnTo>
                  <a:pt x="1127" y="246"/>
                </a:lnTo>
                <a:lnTo>
                  <a:pt x="1116" y="244"/>
                </a:lnTo>
                <a:lnTo>
                  <a:pt x="978" y="245"/>
                </a:lnTo>
                <a:lnTo>
                  <a:pt x="967" y="248"/>
                </a:lnTo>
                <a:lnTo>
                  <a:pt x="957" y="254"/>
                </a:lnTo>
                <a:lnTo>
                  <a:pt x="951" y="264"/>
                </a:lnTo>
                <a:lnTo>
                  <a:pt x="949" y="276"/>
                </a:lnTo>
                <a:lnTo>
                  <a:pt x="950" y="349"/>
                </a:lnTo>
                <a:lnTo>
                  <a:pt x="952" y="360"/>
                </a:lnTo>
                <a:lnTo>
                  <a:pt x="958" y="370"/>
                </a:lnTo>
                <a:lnTo>
                  <a:pt x="968" y="376"/>
                </a:lnTo>
                <a:lnTo>
                  <a:pt x="980" y="378"/>
                </a:lnTo>
                <a:lnTo>
                  <a:pt x="1117" y="377"/>
                </a:lnTo>
                <a:lnTo>
                  <a:pt x="1129" y="374"/>
                </a:lnTo>
                <a:lnTo>
                  <a:pt x="1138" y="368"/>
                </a:lnTo>
                <a:lnTo>
                  <a:pt x="1144" y="358"/>
                </a:lnTo>
                <a:lnTo>
                  <a:pt x="1147" y="347"/>
                </a:lnTo>
                <a:moveTo>
                  <a:pt x="1148" y="502"/>
                </a:moveTo>
                <a:lnTo>
                  <a:pt x="1147" y="429"/>
                </a:lnTo>
                <a:lnTo>
                  <a:pt x="1145" y="417"/>
                </a:lnTo>
                <a:lnTo>
                  <a:pt x="1138" y="408"/>
                </a:lnTo>
                <a:lnTo>
                  <a:pt x="1129" y="402"/>
                </a:lnTo>
                <a:lnTo>
                  <a:pt x="1117" y="399"/>
                </a:lnTo>
                <a:lnTo>
                  <a:pt x="980" y="401"/>
                </a:lnTo>
                <a:lnTo>
                  <a:pt x="968" y="403"/>
                </a:lnTo>
                <a:lnTo>
                  <a:pt x="959" y="410"/>
                </a:lnTo>
                <a:lnTo>
                  <a:pt x="953" y="419"/>
                </a:lnTo>
                <a:lnTo>
                  <a:pt x="950" y="431"/>
                </a:lnTo>
                <a:lnTo>
                  <a:pt x="951" y="504"/>
                </a:lnTo>
                <a:lnTo>
                  <a:pt x="954" y="515"/>
                </a:lnTo>
                <a:lnTo>
                  <a:pt x="960" y="525"/>
                </a:lnTo>
                <a:lnTo>
                  <a:pt x="970" y="531"/>
                </a:lnTo>
                <a:lnTo>
                  <a:pt x="981" y="533"/>
                </a:lnTo>
                <a:lnTo>
                  <a:pt x="1119" y="532"/>
                </a:lnTo>
                <a:lnTo>
                  <a:pt x="1130" y="529"/>
                </a:lnTo>
                <a:lnTo>
                  <a:pt x="1140" y="523"/>
                </a:lnTo>
                <a:lnTo>
                  <a:pt x="1146" y="513"/>
                </a:lnTo>
                <a:lnTo>
                  <a:pt x="1148" y="502"/>
                </a:lnTo>
                <a:moveTo>
                  <a:pt x="1615" y="479"/>
                </a:moveTo>
                <a:lnTo>
                  <a:pt x="1610" y="468"/>
                </a:lnTo>
                <a:lnTo>
                  <a:pt x="1601" y="460"/>
                </a:lnTo>
                <a:lnTo>
                  <a:pt x="1590" y="458"/>
                </a:lnTo>
                <a:lnTo>
                  <a:pt x="1588" y="458"/>
                </a:lnTo>
                <a:lnTo>
                  <a:pt x="1549" y="458"/>
                </a:lnTo>
                <a:lnTo>
                  <a:pt x="1548" y="343"/>
                </a:lnTo>
                <a:lnTo>
                  <a:pt x="1547" y="250"/>
                </a:lnTo>
                <a:lnTo>
                  <a:pt x="1547" y="247"/>
                </a:lnTo>
                <a:lnTo>
                  <a:pt x="1547" y="246"/>
                </a:lnTo>
                <a:lnTo>
                  <a:pt x="1547" y="243"/>
                </a:lnTo>
                <a:lnTo>
                  <a:pt x="1547" y="242"/>
                </a:lnTo>
                <a:lnTo>
                  <a:pt x="1545" y="107"/>
                </a:lnTo>
                <a:lnTo>
                  <a:pt x="1542" y="93"/>
                </a:lnTo>
                <a:lnTo>
                  <a:pt x="1534" y="81"/>
                </a:lnTo>
                <a:lnTo>
                  <a:pt x="1522" y="73"/>
                </a:lnTo>
                <a:lnTo>
                  <a:pt x="1512" y="71"/>
                </a:lnTo>
                <a:lnTo>
                  <a:pt x="1507" y="70"/>
                </a:lnTo>
                <a:lnTo>
                  <a:pt x="1505" y="70"/>
                </a:lnTo>
                <a:lnTo>
                  <a:pt x="1505" y="335"/>
                </a:lnTo>
                <a:lnTo>
                  <a:pt x="1498" y="342"/>
                </a:lnTo>
                <a:lnTo>
                  <a:pt x="1421" y="343"/>
                </a:lnTo>
                <a:lnTo>
                  <a:pt x="1413" y="336"/>
                </a:lnTo>
                <a:lnTo>
                  <a:pt x="1412" y="258"/>
                </a:lnTo>
                <a:lnTo>
                  <a:pt x="1420" y="251"/>
                </a:lnTo>
                <a:lnTo>
                  <a:pt x="1497" y="250"/>
                </a:lnTo>
                <a:lnTo>
                  <a:pt x="1504" y="257"/>
                </a:lnTo>
                <a:lnTo>
                  <a:pt x="1505" y="335"/>
                </a:lnTo>
                <a:lnTo>
                  <a:pt x="1505" y="70"/>
                </a:lnTo>
                <a:lnTo>
                  <a:pt x="1416" y="71"/>
                </a:lnTo>
                <a:lnTo>
                  <a:pt x="1416" y="7"/>
                </a:lnTo>
                <a:lnTo>
                  <a:pt x="1408" y="0"/>
                </a:lnTo>
                <a:lnTo>
                  <a:pt x="1389" y="0"/>
                </a:lnTo>
                <a:lnTo>
                  <a:pt x="1381" y="8"/>
                </a:lnTo>
                <a:lnTo>
                  <a:pt x="1382" y="71"/>
                </a:lnTo>
                <a:lnTo>
                  <a:pt x="1377" y="71"/>
                </a:lnTo>
                <a:lnTo>
                  <a:pt x="1363" y="74"/>
                </a:lnTo>
                <a:lnTo>
                  <a:pt x="1351" y="82"/>
                </a:lnTo>
                <a:lnTo>
                  <a:pt x="1342" y="95"/>
                </a:lnTo>
                <a:lnTo>
                  <a:pt x="1340" y="110"/>
                </a:lnTo>
                <a:lnTo>
                  <a:pt x="1341" y="212"/>
                </a:lnTo>
                <a:lnTo>
                  <a:pt x="1292" y="212"/>
                </a:lnTo>
                <a:lnTo>
                  <a:pt x="1277" y="215"/>
                </a:lnTo>
                <a:lnTo>
                  <a:pt x="1265" y="224"/>
                </a:lnTo>
                <a:lnTo>
                  <a:pt x="1257" y="236"/>
                </a:lnTo>
                <a:lnTo>
                  <a:pt x="1254" y="250"/>
                </a:lnTo>
                <a:lnTo>
                  <a:pt x="1254" y="258"/>
                </a:lnTo>
                <a:lnTo>
                  <a:pt x="1256" y="461"/>
                </a:lnTo>
                <a:lnTo>
                  <a:pt x="1212" y="461"/>
                </a:lnTo>
                <a:lnTo>
                  <a:pt x="1201" y="464"/>
                </a:lnTo>
                <a:lnTo>
                  <a:pt x="1192" y="470"/>
                </a:lnTo>
                <a:lnTo>
                  <a:pt x="1185" y="480"/>
                </a:lnTo>
                <a:lnTo>
                  <a:pt x="1183" y="491"/>
                </a:lnTo>
                <a:lnTo>
                  <a:pt x="1183" y="540"/>
                </a:lnTo>
                <a:lnTo>
                  <a:pt x="1180" y="552"/>
                </a:lnTo>
                <a:lnTo>
                  <a:pt x="1170" y="560"/>
                </a:lnTo>
                <a:lnTo>
                  <a:pt x="289" y="569"/>
                </a:lnTo>
                <a:lnTo>
                  <a:pt x="280" y="565"/>
                </a:lnTo>
                <a:lnTo>
                  <a:pt x="275" y="557"/>
                </a:lnTo>
                <a:lnTo>
                  <a:pt x="179" y="475"/>
                </a:lnTo>
                <a:lnTo>
                  <a:pt x="171" y="472"/>
                </a:lnTo>
                <a:lnTo>
                  <a:pt x="27" y="473"/>
                </a:lnTo>
                <a:lnTo>
                  <a:pt x="13" y="478"/>
                </a:lnTo>
                <a:lnTo>
                  <a:pt x="3" y="488"/>
                </a:lnTo>
                <a:lnTo>
                  <a:pt x="0" y="502"/>
                </a:lnTo>
                <a:lnTo>
                  <a:pt x="5" y="516"/>
                </a:lnTo>
                <a:lnTo>
                  <a:pt x="341" y="805"/>
                </a:lnTo>
                <a:lnTo>
                  <a:pt x="347" y="812"/>
                </a:lnTo>
                <a:lnTo>
                  <a:pt x="355" y="817"/>
                </a:lnTo>
                <a:lnTo>
                  <a:pt x="1506" y="805"/>
                </a:lnTo>
                <a:lnTo>
                  <a:pt x="1517" y="797"/>
                </a:lnTo>
                <a:lnTo>
                  <a:pt x="1520" y="784"/>
                </a:lnTo>
                <a:lnTo>
                  <a:pt x="1590" y="569"/>
                </a:lnTo>
                <a:lnTo>
                  <a:pt x="1615" y="491"/>
                </a:lnTo>
                <a:lnTo>
                  <a:pt x="1615" y="479"/>
                </a:lnTo>
              </a:path>
            </a:pathLst>
          </a:cu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CY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83D782F-9287-4D09-A36D-EE6E8CFE3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34" y="379713"/>
            <a:ext cx="107463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Y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</a:t>
            </a:r>
            <a:r>
              <a:rPr kumimoji="0" lang="el-GR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kumimoji="0" lang="en-CY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ΖΗΤΗΜΑ | </a:t>
            </a:r>
            <a:r>
              <a:rPr kumimoji="0" lang="el-GR" altLang="en-CY" sz="2400" b="1" i="0" u="none" strike="noStrike" cap="none" normalizeH="0" baseline="0" dirty="0">
                <a:ln>
                  <a:noFill/>
                </a:ln>
                <a:solidFill>
                  <a:srgbClr val="BCBE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Αυξάνονται σημαντικά οι κατασχέσεις μεγάλων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CY" sz="2400" b="1" i="0" u="none" strike="noStrike" cap="none" normalizeH="0" baseline="0" dirty="0">
                <a:ln>
                  <a:noFill/>
                </a:ln>
                <a:solidFill>
                  <a:srgbClr val="BCBE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φορτίων</a:t>
            </a:r>
            <a:endParaRPr kumimoji="0" lang="el-GR" altLang="en-CY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6B4E12-F93B-455B-A0C9-1FB046FE8297}"/>
              </a:ext>
            </a:extLst>
          </p:cNvPr>
          <p:cNvSpPr txBox="1"/>
          <p:nvPr/>
        </p:nvSpPr>
        <p:spPr>
          <a:xfrm>
            <a:off x="1105318" y="1308842"/>
            <a:ext cx="9686870" cy="4029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2018 αναφέρθηκαν στην Ευρώπη σχεδόν 1,3 εκατομμύρια κατασχέσεις, οι οποίες ως επί το </a:t>
            </a:r>
            <a:r>
              <a:rPr lang="el-GR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πλείστον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αφορούσαν προϊόντα κάνναβης </a:t>
            </a:r>
          </a:p>
          <a:p>
            <a:pPr lvl="0" algn="just">
              <a:lnSpc>
                <a:spcPct val="107000"/>
              </a:lnSpc>
            </a:pPr>
            <a:endParaRPr lang="en-CY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2018 η ποσότητα κάνναβης που κατασχέθηκε στην Ευρωπαϊκή Ένωση ανήλθε σε 668 τόνους, έναντι 468 τόνων το 2017</a:t>
            </a:r>
          </a:p>
          <a:p>
            <a:pPr lvl="0" algn="just">
              <a:lnSpc>
                <a:spcPct val="107000"/>
              </a:lnSpc>
            </a:pPr>
            <a:endParaRPr lang="en-CY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ποσότητα της κοκαΐνης που κατασχέθηκε στην Ευρωπαϊκή Ένωση το 2018 υπήρξε η μεγαλύτερη που καταγράφηκε ποτέ, ανερχόμενη σε 181 τόνους (138 τόνοι το 2017).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CY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ποσότητα ηρωίνης που κατασχέθηκε στην Ευρωπαϊκή Ένωση το 2018 αυξήθηκε στους 9,7 τόνους, έναντι 5,2 τόνων το 2017. Το 2017 και το 2018 η Τουρκία κατάσχεσε σχεδόν 17 τόνους </a:t>
            </a:r>
            <a:r>
              <a:rPr lang="el-GR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ηρωΐνης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ετησίως οι μεγαλύτερες ποσότητες της τελευταίας δεκαετίας.</a:t>
            </a:r>
            <a:endParaRPr lang="en-CY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8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FC2005-D496-4DED-B8E7-3380A923BB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45719"/>
            <a:ext cx="117867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93343-1B04-40AC-84FA-0CA52CB7F1D0}"/>
              </a:ext>
            </a:extLst>
          </p:cNvPr>
          <p:cNvSpPr txBox="1"/>
          <p:nvPr/>
        </p:nvSpPr>
        <p:spPr>
          <a:xfrm>
            <a:off x="301451" y="228865"/>
            <a:ext cx="7204668" cy="10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31365" indent="-635">
              <a:lnSpc>
                <a:spcPct val="86000"/>
              </a:lnSpc>
              <a:spcBef>
                <a:spcPts val="5"/>
              </a:spcBef>
              <a:spcAft>
                <a:spcPts val="800"/>
              </a:spcAft>
            </a:pP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</a:t>
            </a:r>
            <a:r>
              <a:rPr lang="el-GR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</a:t>
            </a: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ΖΗΤΗΜΑ</a:t>
            </a:r>
            <a:r>
              <a:rPr lang="en-CY" sz="2400" spc="-25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CY" sz="2400" spc="-25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</a:t>
            </a:r>
            <a:r>
              <a:rPr lang="en-CY" sz="2400" b="1" spc="-27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νέες</a:t>
            </a:r>
            <a:r>
              <a:rPr lang="en-CY" sz="2400" b="1" spc="-27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ψυχοδραστικές</a:t>
            </a:r>
            <a:r>
              <a:rPr lang="en-CY" sz="2400" b="1" spc="-280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ουσίες</a:t>
            </a:r>
            <a:r>
              <a:rPr lang="en-CY" sz="2400" b="1" spc="-27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CY" sz="2400" b="1" spc="-1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έχουν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καταστεί</a:t>
            </a:r>
            <a:r>
              <a:rPr lang="en-CY" sz="2400" b="1" spc="-140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</a:t>
            </a:r>
            <a:r>
              <a:rPr lang="en-CY" sz="2400" b="1" spc="-13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πιο</a:t>
            </a:r>
            <a:r>
              <a:rPr lang="en-CY" sz="2400" b="1" spc="-13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επίμονο</a:t>
            </a:r>
            <a:r>
              <a:rPr lang="en-CY" sz="2400" b="1" spc="-13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πρόβλημα</a:t>
            </a:r>
            <a:endParaRPr lang="en-CY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63A58B-3540-4C1C-B9E6-2F49F00EC0D5}"/>
              </a:ext>
            </a:extLst>
          </p:cNvPr>
          <p:cNvGrpSpPr>
            <a:grpSpLocks/>
          </p:cNvGrpSpPr>
          <p:nvPr/>
        </p:nvGrpSpPr>
        <p:grpSpPr bwMode="auto">
          <a:xfrm>
            <a:off x="7935463" y="378105"/>
            <a:ext cx="801370" cy="748665"/>
            <a:chOff x="9567" y="-136"/>
            <a:chExt cx="1262" cy="1179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0BF5EB23-A270-431E-89AB-9ADD973E7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" y="-136"/>
              <a:ext cx="1262" cy="1179"/>
            </a:xfrm>
            <a:custGeom>
              <a:avLst/>
              <a:gdLst>
                <a:gd name="T0" fmla="+- 0 10443 9568"/>
                <a:gd name="T1" fmla="*/ T0 w 1262"/>
                <a:gd name="T2" fmla="+- 0 916 -136"/>
                <a:gd name="T3" fmla="*/ 916 h 1179"/>
                <a:gd name="T4" fmla="+- 0 10249 9568"/>
                <a:gd name="T5" fmla="*/ T4 w 1262"/>
                <a:gd name="T6" fmla="+- 0 721 -136"/>
                <a:gd name="T7" fmla="*/ 721 h 1179"/>
                <a:gd name="T8" fmla="+- 0 10001 9568"/>
                <a:gd name="T9" fmla="*/ T8 w 1262"/>
                <a:gd name="T10" fmla="+- 0 878 -136"/>
                <a:gd name="T11" fmla="*/ 878 h 1179"/>
                <a:gd name="T12" fmla="+- 0 9829 9568"/>
                <a:gd name="T13" fmla="*/ T12 w 1262"/>
                <a:gd name="T14" fmla="+- 0 938 -136"/>
                <a:gd name="T15" fmla="*/ 938 h 1179"/>
                <a:gd name="T16" fmla="+- 0 10604 9568"/>
                <a:gd name="T17" fmla="*/ T16 w 1262"/>
                <a:gd name="T18" fmla="+- 0 1043 -136"/>
                <a:gd name="T19" fmla="*/ 1043 h 1179"/>
                <a:gd name="T20" fmla="+- 0 10630 9568"/>
                <a:gd name="T21" fmla="*/ T20 w 1262"/>
                <a:gd name="T22" fmla="+- 0 155 -136"/>
                <a:gd name="T23" fmla="*/ 155 h 1179"/>
                <a:gd name="T24" fmla="+- 0 10458 9568"/>
                <a:gd name="T25" fmla="*/ T24 w 1262"/>
                <a:gd name="T26" fmla="+- 0 67 -136"/>
                <a:gd name="T27" fmla="*/ 67 h 1179"/>
                <a:gd name="T28" fmla="+- 0 10438 9568"/>
                <a:gd name="T29" fmla="*/ T28 w 1262"/>
                <a:gd name="T30" fmla="+- 0 -136 -136"/>
                <a:gd name="T31" fmla="*/ -136 h 1179"/>
                <a:gd name="T32" fmla="+- 0 10404 9568"/>
                <a:gd name="T33" fmla="*/ T32 w 1262"/>
                <a:gd name="T34" fmla="+- 0 -124 -136"/>
                <a:gd name="T35" fmla="*/ -124 h 1179"/>
                <a:gd name="T36" fmla="+- 0 10225 9568"/>
                <a:gd name="T37" fmla="*/ T36 w 1262"/>
                <a:gd name="T38" fmla="+- 0 183 -136"/>
                <a:gd name="T39" fmla="*/ 183 h 1179"/>
                <a:gd name="T40" fmla="+- 0 10215 9568"/>
                <a:gd name="T41" fmla="*/ T40 w 1262"/>
                <a:gd name="T42" fmla="+- 0 442 -136"/>
                <a:gd name="T43" fmla="*/ 442 h 1179"/>
                <a:gd name="T44" fmla="+- 0 9835 9568"/>
                <a:gd name="T45" fmla="*/ T44 w 1262"/>
                <a:gd name="T46" fmla="+- 0 461 -136"/>
                <a:gd name="T47" fmla="*/ 461 h 1179"/>
                <a:gd name="T48" fmla="+- 0 9882 9568"/>
                <a:gd name="T49" fmla="*/ T48 w 1262"/>
                <a:gd name="T50" fmla="+- 0 204 -136"/>
                <a:gd name="T51" fmla="*/ 204 h 1179"/>
                <a:gd name="T52" fmla="+- 0 10204 9568"/>
                <a:gd name="T53" fmla="*/ T52 w 1262"/>
                <a:gd name="T54" fmla="+- 0 222 -136"/>
                <a:gd name="T55" fmla="*/ 222 h 1179"/>
                <a:gd name="T56" fmla="+- 0 10215 9568"/>
                <a:gd name="T57" fmla="*/ T56 w 1262"/>
                <a:gd name="T58" fmla="+- 0 178 -136"/>
                <a:gd name="T59" fmla="*/ 178 h 1179"/>
                <a:gd name="T60" fmla="+- 0 10010 9568"/>
                <a:gd name="T61" fmla="*/ T60 w 1262"/>
                <a:gd name="T62" fmla="+- 0 73 -136"/>
                <a:gd name="T63" fmla="*/ 73 h 1179"/>
                <a:gd name="T64" fmla="+- 0 9800 9568"/>
                <a:gd name="T65" fmla="*/ T64 w 1262"/>
                <a:gd name="T66" fmla="+- 0 204 -136"/>
                <a:gd name="T67" fmla="*/ 204 h 1179"/>
                <a:gd name="T68" fmla="+- 0 9579 9568"/>
                <a:gd name="T69" fmla="*/ T68 w 1262"/>
                <a:gd name="T70" fmla="+- 0 101 -136"/>
                <a:gd name="T71" fmla="*/ 101 h 1179"/>
                <a:gd name="T72" fmla="+- 0 9572 9568"/>
                <a:gd name="T73" fmla="*/ T72 w 1262"/>
                <a:gd name="T74" fmla="+- 0 136 -136"/>
                <a:gd name="T75" fmla="*/ 136 h 1179"/>
                <a:gd name="T76" fmla="+- 0 9792 9568"/>
                <a:gd name="T77" fmla="*/ T76 w 1262"/>
                <a:gd name="T78" fmla="+- 0 484 -136"/>
                <a:gd name="T79" fmla="*/ 484 h 1179"/>
                <a:gd name="T80" fmla="+- 0 10025 9568"/>
                <a:gd name="T81" fmla="*/ T80 w 1262"/>
                <a:gd name="T82" fmla="+- 0 608 -136"/>
                <a:gd name="T83" fmla="*/ 608 h 1179"/>
                <a:gd name="T84" fmla="+- 0 10036 9568"/>
                <a:gd name="T85" fmla="*/ T84 w 1262"/>
                <a:gd name="T86" fmla="+- 0 609 -136"/>
                <a:gd name="T87" fmla="*/ 609 h 1179"/>
                <a:gd name="T88" fmla="+- 0 10112 9568"/>
                <a:gd name="T89" fmla="*/ T88 w 1262"/>
                <a:gd name="T90" fmla="+- 0 561 -136"/>
                <a:gd name="T91" fmla="*/ 561 h 1179"/>
                <a:gd name="T92" fmla="+- 0 10261 9568"/>
                <a:gd name="T93" fmla="*/ T92 w 1262"/>
                <a:gd name="T94" fmla="+- 0 460 -136"/>
                <a:gd name="T95" fmla="*/ 460 h 1179"/>
                <a:gd name="T96" fmla="+- 0 10308 9568"/>
                <a:gd name="T97" fmla="*/ T96 w 1262"/>
                <a:gd name="T98" fmla="+- 0 183 -136"/>
                <a:gd name="T99" fmla="*/ 183 h 1179"/>
                <a:gd name="T100" fmla="+- 0 10602 9568"/>
                <a:gd name="T101" fmla="*/ T100 w 1262"/>
                <a:gd name="T102" fmla="+- 0 190 -136"/>
                <a:gd name="T103" fmla="*/ 190 h 1179"/>
                <a:gd name="T104" fmla="+- 0 10617 9568"/>
                <a:gd name="T105" fmla="*/ T104 w 1262"/>
                <a:gd name="T106" fmla="+- 0 191 -136"/>
                <a:gd name="T107" fmla="*/ 191 h 1179"/>
                <a:gd name="T108" fmla="+- 0 10634 9568"/>
                <a:gd name="T109" fmla="*/ T108 w 1262"/>
                <a:gd name="T110" fmla="+- 0 168 -136"/>
                <a:gd name="T111" fmla="*/ 168 h 1179"/>
                <a:gd name="T112" fmla="+- 0 10436 9568"/>
                <a:gd name="T113" fmla="*/ T112 w 1262"/>
                <a:gd name="T114" fmla="+- 0 380 -136"/>
                <a:gd name="T115" fmla="*/ 380 h 1179"/>
                <a:gd name="T116" fmla="+- 0 10398 9568"/>
                <a:gd name="T117" fmla="*/ T116 w 1262"/>
                <a:gd name="T118" fmla="+- 0 443 -136"/>
                <a:gd name="T119" fmla="*/ 443 h 1179"/>
                <a:gd name="T120" fmla="+- 0 10384 9568"/>
                <a:gd name="T121" fmla="*/ T120 w 1262"/>
                <a:gd name="T122" fmla="+- 0 517 -136"/>
                <a:gd name="T123" fmla="*/ 517 h 1179"/>
                <a:gd name="T124" fmla="+- 0 10425 9568"/>
                <a:gd name="T125" fmla="*/ T124 w 1262"/>
                <a:gd name="T126" fmla="+- 0 647 -136"/>
                <a:gd name="T127" fmla="*/ 647 h 1179"/>
                <a:gd name="T128" fmla="+- 0 10534 9568"/>
                <a:gd name="T129" fmla="*/ T128 w 1262"/>
                <a:gd name="T130" fmla="+- 0 727 -136"/>
                <a:gd name="T131" fmla="*/ 727 h 1179"/>
                <a:gd name="T132" fmla="+- 0 10643 9568"/>
                <a:gd name="T133" fmla="*/ T132 w 1262"/>
                <a:gd name="T134" fmla="+- 0 737 -136"/>
                <a:gd name="T135" fmla="*/ 737 h 1179"/>
                <a:gd name="T136" fmla="+- 0 10713 9568"/>
                <a:gd name="T137" fmla="*/ T136 w 1262"/>
                <a:gd name="T138" fmla="+- 0 713 -136"/>
                <a:gd name="T139" fmla="*/ 713 h 1179"/>
                <a:gd name="T140" fmla="+- 0 10829 9568"/>
                <a:gd name="T141" fmla="*/ T140 w 1262"/>
                <a:gd name="T142" fmla="+- 0 513 -136"/>
                <a:gd name="T143" fmla="*/ 513 h 1179"/>
                <a:gd name="T144" fmla="+- 0 10828 9568"/>
                <a:gd name="T145" fmla="*/ T144 w 1262"/>
                <a:gd name="T146" fmla="+- 0 493 -136"/>
                <a:gd name="T147" fmla="*/ 493 h 1179"/>
                <a:gd name="T148" fmla="+- 0 10823 9568"/>
                <a:gd name="T149" fmla="*/ T148 w 1262"/>
                <a:gd name="T150" fmla="+- 0 466 -136"/>
                <a:gd name="T151" fmla="*/ 466 h 1179"/>
                <a:gd name="T152" fmla="+- 0 10814 9568"/>
                <a:gd name="T153" fmla="*/ T152 w 1262"/>
                <a:gd name="T154" fmla="+- 0 441 -136"/>
                <a:gd name="T155" fmla="*/ 441 h 1179"/>
                <a:gd name="T156" fmla="+- 0 10795 9568"/>
                <a:gd name="T157" fmla="*/ T156 w 1262"/>
                <a:gd name="T158" fmla="+- 0 404 -136"/>
                <a:gd name="T159" fmla="*/ 404 h 1179"/>
                <a:gd name="T160" fmla="+- 0 10770 9568"/>
                <a:gd name="T161" fmla="*/ T160 w 1262"/>
                <a:gd name="T162" fmla="+- 0 371 -136"/>
                <a:gd name="T163" fmla="*/ 371 h 1179"/>
                <a:gd name="T164" fmla="+- 0 10735 9568"/>
                <a:gd name="T165" fmla="*/ T164 w 1262"/>
                <a:gd name="T166" fmla="+- 0 341 -136"/>
                <a:gd name="T167" fmla="*/ 341 h 1179"/>
                <a:gd name="T168" fmla="+- 0 10694 9568"/>
                <a:gd name="T169" fmla="*/ T168 w 1262"/>
                <a:gd name="T170" fmla="+- 0 318 -136"/>
                <a:gd name="T171" fmla="*/ 318 h 1179"/>
                <a:gd name="T172" fmla="+- 0 10668 9568"/>
                <a:gd name="T173" fmla="*/ T172 w 1262"/>
                <a:gd name="T174" fmla="+- 0 309 -136"/>
                <a:gd name="T175" fmla="*/ 309 h 1179"/>
                <a:gd name="T176" fmla="+- 0 10640 9568"/>
                <a:gd name="T177" fmla="*/ T176 w 1262"/>
                <a:gd name="T178" fmla="+- 0 304 -136"/>
                <a:gd name="T179" fmla="*/ 304 h 1179"/>
                <a:gd name="T180" fmla="+- 0 10620 9568"/>
                <a:gd name="T181" fmla="*/ T180 w 1262"/>
                <a:gd name="T182" fmla="+- 0 301 -136"/>
                <a:gd name="T183" fmla="*/ 301 h 1179"/>
                <a:gd name="T184" fmla="+- 0 10603 9568"/>
                <a:gd name="T185" fmla="*/ T184 w 1262"/>
                <a:gd name="T186" fmla="+- 0 301 -136"/>
                <a:gd name="T187" fmla="*/ 301 h 1179"/>
                <a:gd name="T188" fmla="+- 0 10564 9568"/>
                <a:gd name="T189" fmla="*/ T188 w 1262"/>
                <a:gd name="T190" fmla="+- 0 305 -136"/>
                <a:gd name="T191" fmla="*/ 305 h 1179"/>
                <a:gd name="T192" fmla="+- 0 10498 9568"/>
                <a:gd name="T193" fmla="*/ T192 w 1262"/>
                <a:gd name="T194" fmla="+- 0 329 -136"/>
                <a:gd name="T195" fmla="*/ 329 h 1179"/>
                <a:gd name="T196" fmla="+- 0 10778 9568"/>
                <a:gd name="T197" fmla="*/ T196 w 1262"/>
                <a:gd name="T198" fmla="+- 0 660 -136"/>
                <a:gd name="T199" fmla="*/ 660 h 1179"/>
                <a:gd name="T200" fmla="+- 0 10813 9568"/>
                <a:gd name="T201" fmla="*/ T200 w 1262"/>
                <a:gd name="T202" fmla="+- 0 602 -136"/>
                <a:gd name="T203" fmla="*/ 602 h 1179"/>
                <a:gd name="T204" fmla="+- 0 10829 9568"/>
                <a:gd name="T205" fmla="*/ T204 w 1262"/>
                <a:gd name="T206" fmla="+- 0 534 -136"/>
                <a:gd name="T207" fmla="*/ 534 h 1179"/>
                <a:gd name="T208" fmla="+- 0 10829 9568"/>
                <a:gd name="T209" fmla="*/ T208 w 1262"/>
                <a:gd name="T210" fmla="+- 0 527 -136"/>
                <a:gd name="T211" fmla="*/ 527 h 11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1262" h="1179">
                  <a:moveTo>
                    <a:pt x="1036" y="1179"/>
                  </a:moveTo>
                  <a:lnTo>
                    <a:pt x="875" y="1052"/>
                  </a:lnTo>
                  <a:lnTo>
                    <a:pt x="725" y="975"/>
                  </a:lnTo>
                  <a:lnTo>
                    <a:pt x="681" y="857"/>
                  </a:lnTo>
                  <a:lnTo>
                    <a:pt x="529" y="826"/>
                  </a:lnTo>
                  <a:lnTo>
                    <a:pt x="433" y="1014"/>
                  </a:lnTo>
                  <a:lnTo>
                    <a:pt x="261" y="1014"/>
                  </a:lnTo>
                  <a:lnTo>
                    <a:pt x="261" y="1074"/>
                  </a:lnTo>
                  <a:lnTo>
                    <a:pt x="134" y="1179"/>
                  </a:lnTo>
                  <a:lnTo>
                    <a:pt x="1036" y="1179"/>
                  </a:lnTo>
                  <a:moveTo>
                    <a:pt x="1066" y="304"/>
                  </a:moveTo>
                  <a:lnTo>
                    <a:pt x="1062" y="291"/>
                  </a:lnTo>
                  <a:lnTo>
                    <a:pt x="962" y="240"/>
                  </a:lnTo>
                  <a:lnTo>
                    <a:pt x="890" y="203"/>
                  </a:lnTo>
                  <a:lnTo>
                    <a:pt x="880" y="10"/>
                  </a:lnTo>
                  <a:lnTo>
                    <a:pt x="870" y="0"/>
                  </a:lnTo>
                  <a:lnTo>
                    <a:pt x="845" y="2"/>
                  </a:lnTo>
                  <a:lnTo>
                    <a:pt x="836" y="12"/>
                  </a:lnTo>
                  <a:lnTo>
                    <a:pt x="845" y="200"/>
                  </a:lnTo>
                  <a:lnTo>
                    <a:pt x="657" y="319"/>
                  </a:lnTo>
                  <a:lnTo>
                    <a:pt x="647" y="314"/>
                  </a:lnTo>
                  <a:lnTo>
                    <a:pt x="647" y="578"/>
                  </a:lnTo>
                  <a:lnTo>
                    <a:pt x="463" y="697"/>
                  </a:lnTo>
                  <a:lnTo>
                    <a:pt x="267" y="597"/>
                  </a:lnTo>
                  <a:lnTo>
                    <a:pt x="256" y="377"/>
                  </a:lnTo>
                  <a:lnTo>
                    <a:pt x="314" y="340"/>
                  </a:lnTo>
                  <a:lnTo>
                    <a:pt x="441" y="258"/>
                  </a:lnTo>
                  <a:lnTo>
                    <a:pt x="636" y="358"/>
                  </a:lnTo>
                  <a:lnTo>
                    <a:pt x="647" y="578"/>
                  </a:lnTo>
                  <a:lnTo>
                    <a:pt x="647" y="314"/>
                  </a:lnTo>
                  <a:lnTo>
                    <a:pt x="538" y="258"/>
                  </a:lnTo>
                  <a:lnTo>
                    <a:pt x="442" y="209"/>
                  </a:lnTo>
                  <a:lnTo>
                    <a:pt x="434" y="209"/>
                  </a:lnTo>
                  <a:lnTo>
                    <a:pt x="232" y="340"/>
                  </a:lnTo>
                  <a:lnTo>
                    <a:pt x="24" y="233"/>
                  </a:lnTo>
                  <a:lnTo>
                    <a:pt x="11" y="237"/>
                  </a:lnTo>
                  <a:lnTo>
                    <a:pt x="0" y="259"/>
                  </a:lnTo>
                  <a:lnTo>
                    <a:pt x="4" y="272"/>
                  </a:lnTo>
                  <a:lnTo>
                    <a:pt x="212" y="379"/>
                  </a:lnTo>
                  <a:lnTo>
                    <a:pt x="224" y="620"/>
                  </a:lnTo>
                  <a:lnTo>
                    <a:pt x="228" y="627"/>
                  </a:lnTo>
                  <a:lnTo>
                    <a:pt x="457" y="744"/>
                  </a:lnTo>
                  <a:lnTo>
                    <a:pt x="460" y="745"/>
                  </a:lnTo>
                  <a:lnTo>
                    <a:pt x="468" y="745"/>
                  </a:lnTo>
                  <a:lnTo>
                    <a:pt x="472" y="744"/>
                  </a:lnTo>
                  <a:lnTo>
                    <a:pt x="544" y="697"/>
                  </a:lnTo>
                  <a:lnTo>
                    <a:pt x="689" y="604"/>
                  </a:lnTo>
                  <a:lnTo>
                    <a:pt x="693" y="596"/>
                  </a:lnTo>
                  <a:lnTo>
                    <a:pt x="681" y="356"/>
                  </a:lnTo>
                  <a:lnTo>
                    <a:pt x="740" y="319"/>
                  </a:lnTo>
                  <a:lnTo>
                    <a:pt x="865" y="240"/>
                  </a:lnTo>
                  <a:lnTo>
                    <a:pt x="1034" y="326"/>
                  </a:lnTo>
                  <a:lnTo>
                    <a:pt x="1037" y="327"/>
                  </a:lnTo>
                  <a:lnTo>
                    <a:pt x="1049" y="327"/>
                  </a:lnTo>
                  <a:lnTo>
                    <a:pt x="1057" y="323"/>
                  </a:lnTo>
                  <a:lnTo>
                    <a:pt x="1066" y="304"/>
                  </a:lnTo>
                  <a:moveTo>
                    <a:pt x="1176" y="829"/>
                  </a:moveTo>
                  <a:lnTo>
                    <a:pt x="868" y="516"/>
                  </a:lnTo>
                  <a:lnTo>
                    <a:pt x="846" y="546"/>
                  </a:lnTo>
                  <a:lnTo>
                    <a:pt x="830" y="579"/>
                  </a:lnTo>
                  <a:lnTo>
                    <a:pt x="820" y="615"/>
                  </a:lnTo>
                  <a:lnTo>
                    <a:pt x="816" y="653"/>
                  </a:lnTo>
                  <a:lnTo>
                    <a:pt x="827" y="723"/>
                  </a:lnTo>
                  <a:lnTo>
                    <a:pt x="857" y="783"/>
                  </a:lnTo>
                  <a:lnTo>
                    <a:pt x="905" y="831"/>
                  </a:lnTo>
                  <a:lnTo>
                    <a:pt x="966" y="863"/>
                  </a:lnTo>
                  <a:lnTo>
                    <a:pt x="1036" y="876"/>
                  </a:lnTo>
                  <a:lnTo>
                    <a:pt x="1075" y="873"/>
                  </a:lnTo>
                  <a:lnTo>
                    <a:pt x="1111" y="864"/>
                  </a:lnTo>
                  <a:lnTo>
                    <a:pt x="1145" y="849"/>
                  </a:lnTo>
                  <a:lnTo>
                    <a:pt x="1176" y="829"/>
                  </a:lnTo>
                  <a:moveTo>
                    <a:pt x="1261" y="649"/>
                  </a:moveTo>
                  <a:lnTo>
                    <a:pt x="1261" y="639"/>
                  </a:lnTo>
                  <a:lnTo>
                    <a:pt x="1260" y="629"/>
                  </a:lnTo>
                  <a:lnTo>
                    <a:pt x="1258" y="616"/>
                  </a:lnTo>
                  <a:lnTo>
                    <a:pt x="1255" y="602"/>
                  </a:lnTo>
                  <a:lnTo>
                    <a:pt x="1251" y="589"/>
                  </a:lnTo>
                  <a:lnTo>
                    <a:pt x="1246" y="577"/>
                  </a:lnTo>
                  <a:lnTo>
                    <a:pt x="1237" y="558"/>
                  </a:lnTo>
                  <a:lnTo>
                    <a:pt x="1227" y="540"/>
                  </a:lnTo>
                  <a:lnTo>
                    <a:pt x="1215" y="523"/>
                  </a:lnTo>
                  <a:lnTo>
                    <a:pt x="1202" y="507"/>
                  </a:lnTo>
                  <a:lnTo>
                    <a:pt x="1185" y="491"/>
                  </a:lnTo>
                  <a:lnTo>
                    <a:pt x="1167" y="477"/>
                  </a:lnTo>
                  <a:lnTo>
                    <a:pt x="1147" y="465"/>
                  </a:lnTo>
                  <a:lnTo>
                    <a:pt x="1126" y="454"/>
                  </a:lnTo>
                  <a:lnTo>
                    <a:pt x="1113" y="450"/>
                  </a:lnTo>
                  <a:lnTo>
                    <a:pt x="1100" y="445"/>
                  </a:lnTo>
                  <a:lnTo>
                    <a:pt x="1086" y="442"/>
                  </a:lnTo>
                  <a:lnTo>
                    <a:pt x="1072" y="440"/>
                  </a:lnTo>
                  <a:lnTo>
                    <a:pt x="1062" y="438"/>
                  </a:lnTo>
                  <a:lnTo>
                    <a:pt x="1052" y="437"/>
                  </a:lnTo>
                  <a:lnTo>
                    <a:pt x="1039" y="437"/>
                  </a:lnTo>
                  <a:lnTo>
                    <a:pt x="1035" y="437"/>
                  </a:lnTo>
                  <a:lnTo>
                    <a:pt x="1032" y="437"/>
                  </a:lnTo>
                  <a:lnTo>
                    <a:pt x="996" y="441"/>
                  </a:lnTo>
                  <a:lnTo>
                    <a:pt x="962" y="451"/>
                  </a:lnTo>
                  <a:lnTo>
                    <a:pt x="930" y="465"/>
                  </a:lnTo>
                  <a:lnTo>
                    <a:pt x="901" y="484"/>
                  </a:lnTo>
                  <a:lnTo>
                    <a:pt x="1210" y="796"/>
                  </a:lnTo>
                  <a:lnTo>
                    <a:pt x="1230" y="769"/>
                  </a:lnTo>
                  <a:lnTo>
                    <a:pt x="1245" y="738"/>
                  </a:lnTo>
                  <a:lnTo>
                    <a:pt x="1256" y="705"/>
                  </a:lnTo>
                  <a:lnTo>
                    <a:pt x="1261" y="670"/>
                  </a:lnTo>
                  <a:lnTo>
                    <a:pt x="1261" y="666"/>
                  </a:lnTo>
                  <a:lnTo>
                    <a:pt x="1261" y="663"/>
                  </a:lnTo>
                  <a:lnTo>
                    <a:pt x="1261" y="649"/>
                  </a:lnTo>
                </a:path>
              </a:pathLst>
            </a:custGeom>
            <a:solidFill>
              <a:srgbClr val="FEC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Y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CC7A51-85CB-466C-B8A6-78B9F5D80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1" y="222"/>
              <a:ext cx="2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4D702B-C7C2-4EDF-A7DD-D5249EEA0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1" y="1261929"/>
            <a:ext cx="9459645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3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FC2005-D496-4DED-B8E7-3380A923BB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45719"/>
            <a:ext cx="117867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93343-1B04-40AC-84FA-0CA52CB7F1D0}"/>
              </a:ext>
            </a:extLst>
          </p:cNvPr>
          <p:cNvSpPr txBox="1"/>
          <p:nvPr/>
        </p:nvSpPr>
        <p:spPr>
          <a:xfrm>
            <a:off x="301451" y="228865"/>
            <a:ext cx="7204668" cy="10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31365" indent="-635">
              <a:lnSpc>
                <a:spcPct val="86000"/>
              </a:lnSpc>
              <a:spcBef>
                <a:spcPts val="5"/>
              </a:spcBef>
              <a:spcAft>
                <a:spcPts val="800"/>
              </a:spcAft>
            </a:pP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</a:t>
            </a:r>
            <a:r>
              <a:rPr lang="el-GR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n-CY" sz="2400" spc="-25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ΖΗΤΗΜΑ</a:t>
            </a:r>
            <a:r>
              <a:rPr lang="en-CY" sz="2400" spc="-25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CY" sz="2400" spc="-25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</a:t>
            </a:r>
            <a:r>
              <a:rPr lang="en-CY" sz="2400" b="1" spc="-27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νέες</a:t>
            </a:r>
            <a:r>
              <a:rPr lang="en-CY" sz="2400" b="1" spc="-27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ψυχοδραστικές</a:t>
            </a:r>
            <a:r>
              <a:rPr lang="en-CY" sz="2400" b="1" spc="-280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ουσίες</a:t>
            </a:r>
            <a:r>
              <a:rPr lang="en-CY" sz="2400" b="1" spc="-27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CY" sz="2400" b="1" spc="-1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έχουν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καταστεί</a:t>
            </a:r>
            <a:r>
              <a:rPr lang="en-CY" sz="2400" b="1" spc="-140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</a:t>
            </a:r>
            <a:r>
              <a:rPr lang="en-CY" sz="2400" b="1" spc="-13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πιο</a:t>
            </a:r>
            <a:r>
              <a:rPr lang="en-CY" sz="2400" b="1" spc="-13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επίμονο</a:t>
            </a:r>
            <a:r>
              <a:rPr lang="en-CY" sz="2400" b="1" spc="-135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FEC3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πρόβλημα</a:t>
            </a:r>
            <a:endParaRPr lang="en-CY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63A58B-3540-4C1C-B9E6-2F49F00EC0D5}"/>
              </a:ext>
            </a:extLst>
          </p:cNvPr>
          <p:cNvGrpSpPr>
            <a:grpSpLocks/>
          </p:cNvGrpSpPr>
          <p:nvPr/>
        </p:nvGrpSpPr>
        <p:grpSpPr bwMode="auto">
          <a:xfrm>
            <a:off x="7935463" y="378105"/>
            <a:ext cx="801370" cy="748665"/>
            <a:chOff x="9567" y="-136"/>
            <a:chExt cx="1262" cy="1179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0BF5EB23-A270-431E-89AB-9ADD973E7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" y="-136"/>
              <a:ext cx="1262" cy="1179"/>
            </a:xfrm>
            <a:custGeom>
              <a:avLst/>
              <a:gdLst>
                <a:gd name="T0" fmla="+- 0 10443 9568"/>
                <a:gd name="T1" fmla="*/ T0 w 1262"/>
                <a:gd name="T2" fmla="+- 0 916 -136"/>
                <a:gd name="T3" fmla="*/ 916 h 1179"/>
                <a:gd name="T4" fmla="+- 0 10249 9568"/>
                <a:gd name="T5" fmla="*/ T4 w 1262"/>
                <a:gd name="T6" fmla="+- 0 721 -136"/>
                <a:gd name="T7" fmla="*/ 721 h 1179"/>
                <a:gd name="T8" fmla="+- 0 10001 9568"/>
                <a:gd name="T9" fmla="*/ T8 w 1262"/>
                <a:gd name="T10" fmla="+- 0 878 -136"/>
                <a:gd name="T11" fmla="*/ 878 h 1179"/>
                <a:gd name="T12" fmla="+- 0 9829 9568"/>
                <a:gd name="T13" fmla="*/ T12 w 1262"/>
                <a:gd name="T14" fmla="+- 0 938 -136"/>
                <a:gd name="T15" fmla="*/ 938 h 1179"/>
                <a:gd name="T16" fmla="+- 0 10604 9568"/>
                <a:gd name="T17" fmla="*/ T16 w 1262"/>
                <a:gd name="T18" fmla="+- 0 1043 -136"/>
                <a:gd name="T19" fmla="*/ 1043 h 1179"/>
                <a:gd name="T20" fmla="+- 0 10630 9568"/>
                <a:gd name="T21" fmla="*/ T20 w 1262"/>
                <a:gd name="T22" fmla="+- 0 155 -136"/>
                <a:gd name="T23" fmla="*/ 155 h 1179"/>
                <a:gd name="T24" fmla="+- 0 10458 9568"/>
                <a:gd name="T25" fmla="*/ T24 w 1262"/>
                <a:gd name="T26" fmla="+- 0 67 -136"/>
                <a:gd name="T27" fmla="*/ 67 h 1179"/>
                <a:gd name="T28" fmla="+- 0 10438 9568"/>
                <a:gd name="T29" fmla="*/ T28 w 1262"/>
                <a:gd name="T30" fmla="+- 0 -136 -136"/>
                <a:gd name="T31" fmla="*/ -136 h 1179"/>
                <a:gd name="T32" fmla="+- 0 10404 9568"/>
                <a:gd name="T33" fmla="*/ T32 w 1262"/>
                <a:gd name="T34" fmla="+- 0 -124 -136"/>
                <a:gd name="T35" fmla="*/ -124 h 1179"/>
                <a:gd name="T36" fmla="+- 0 10225 9568"/>
                <a:gd name="T37" fmla="*/ T36 w 1262"/>
                <a:gd name="T38" fmla="+- 0 183 -136"/>
                <a:gd name="T39" fmla="*/ 183 h 1179"/>
                <a:gd name="T40" fmla="+- 0 10215 9568"/>
                <a:gd name="T41" fmla="*/ T40 w 1262"/>
                <a:gd name="T42" fmla="+- 0 442 -136"/>
                <a:gd name="T43" fmla="*/ 442 h 1179"/>
                <a:gd name="T44" fmla="+- 0 9835 9568"/>
                <a:gd name="T45" fmla="*/ T44 w 1262"/>
                <a:gd name="T46" fmla="+- 0 461 -136"/>
                <a:gd name="T47" fmla="*/ 461 h 1179"/>
                <a:gd name="T48" fmla="+- 0 9882 9568"/>
                <a:gd name="T49" fmla="*/ T48 w 1262"/>
                <a:gd name="T50" fmla="+- 0 204 -136"/>
                <a:gd name="T51" fmla="*/ 204 h 1179"/>
                <a:gd name="T52" fmla="+- 0 10204 9568"/>
                <a:gd name="T53" fmla="*/ T52 w 1262"/>
                <a:gd name="T54" fmla="+- 0 222 -136"/>
                <a:gd name="T55" fmla="*/ 222 h 1179"/>
                <a:gd name="T56" fmla="+- 0 10215 9568"/>
                <a:gd name="T57" fmla="*/ T56 w 1262"/>
                <a:gd name="T58" fmla="+- 0 178 -136"/>
                <a:gd name="T59" fmla="*/ 178 h 1179"/>
                <a:gd name="T60" fmla="+- 0 10010 9568"/>
                <a:gd name="T61" fmla="*/ T60 w 1262"/>
                <a:gd name="T62" fmla="+- 0 73 -136"/>
                <a:gd name="T63" fmla="*/ 73 h 1179"/>
                <a:gd name="T64" fmla="+- 0 9800 9568"/>
                <a:gd name="T65" fmla="*/ T64 w 1262"/>
                <a:gd name="T66" fmla="+- 0 204 -136"/>
                <a:gd name="T67" fmla="*/ 204 h 1179"/>
                <a:gd name="T68" fmla="+- 0 9579 9568"/>
                <a:gd name="T69" fmla="*/ T68 w 1262"/>
                <a:gd name="T70" fmla="+- 0 101 -136"/>
                <a:gd name="T71" fmla="*/ 101 h 1179"/>
                <a:gd name="T72" fmla="+- 0 9572 9568"/>
                <a:gd name="T73" fmla="*/ T72 w 1262"/>
                <a:gd name="T74" fmla="+- 0 136 -136"/>
                <a:gd name="T75" fmla="*/ 136 h 1179"/>
                <a:gd name="T76" fmla="+- 0 9792 9568"/>
                <a:gd name="T77" fmla="*/ T76 w 1262"/>
                <a:gd name="T78" fmla="+- 0 484 -136"/>
                <a:gd name="T79" fmla="*/ 484 h 1179"/>
                <a:gd name="T80" fmla="+- 0 10025 9568"/>
                <a:gd name="T81" fmla="*/ T80 w 1262"/>
                <a:gd name="T82" fmla="+- 0 608 -136"/>
                <a:gd name="T83" fmla="*/ 608 h 1179"/>
                <a:gd name="T84" fmla="+- 0 10036 9568"/>
                <a:gd name="T85" fmla="*/ T84 w 1262"/>
                <a:gd name="T86" fmla="+- 0 609 -136"/>
                <a:gd name="T87" fmla="*/ 609 h 1179"/>
                <a:gd name="T88" fmla="+- 0 10112 9568"/>
                <a:gd name="T89" fmla="*/ T88 w 1262"/>
                <a:gd name="T90" fmla="+- 0 561 -136"/>
                <a:gd name="T91" fmla="*/ 561 h 1179"/>
                <a:gd name="T92" fmla="+- 0 10261 9568"/>
                <a:gd name="T93" fmla="*/ T92 w 1262"/>
                <a:gd name="T94" fmla="+- 0 460 -136"/>
                <a:gd name="T95" fmla="*/ 460 h 1179"/>
                <a:gd name="T96" fmla="+- 0 10308 9568"/>
                <a:gd name="T97" fmla="*/ T96 w 1262"/>
                <a:gd name="T98" fmla="+- 0 183 -136"/>
                <a:gd name="T99" fmla="*/ 183 h 1179"/>
                <a:gd name="T100" fmla="+- 0 10602 9568"/>
                <a:gd name="T101" fmla="*/ T100 w 1262"/>
                <a:gd name="T102" fmla="+- 0 190 -136"/>
                <a:gd name="T103" fmla="*/ 190 h 1179"/>
                <a:gd name="T104" fmla="+- 0 10617 9568"/>
                <a:gd name="T105" fmla="*/ T104 w 1262"/>
                <a:gd name="T106" fmla="+- 0 191 -136"/>
                <a:gd name="T107" fmla="*/ 191 h 1179"/>
                <a:gd name="T108" fmla="+- 0 10634 9568"/>
                <a:gd name="T109" fmla="*/ T108 w 1262"/>
                <a:gd name="T110" fmla="+- 0 168 -136"/>
                <a:gd name="T111" fmla="*/ 168 h 1179"/>
                <a:gd name="T112" fmla="+- 0 10436 9568"/>
                <a:gd name="T113" fmla="*/ T112 w 1262"/>
                <a:gd name="T114" fmla="+- 0 380 -136"/>
                <a:gd name="T115" fmla="*/ 380 h 1179"/>
                <a:gd name="T116" fmla="+- 0 10398 9568"/>
                <a:gd name="T117" fmla="*/ T116 w 1262"/>
                <a:gd name="T118" fmla="+- 0 443 -136"/>
                <a:gd name="T119" fmla="*/ 443 h 1179"/>
                <a:gd name="T120" fmla="+- 0 10384 9568"/>
                <a:gd name="T121" fmla="*/ T120 w 1262"/>
                <a:gd name="T122" fmla="+- 0 517 -136"/>
                <a:gd name="T123" fmla="*/ 517 h 1179"/>
                <a:gd name="T124" fmla="+- 0 10425 9568"/>
                <a:gd name="T125" fmla="*/ T124 w 1262"/>
                <a:gd name="T126" fmla="+- 0 647 -136"/>
                <a:gd name="T127" fmla="*/ 647 h 1179"/>
                <a:gd name="T128" fmla="+- 0 10534 9568"/>
                <a:gd name="T129" fmla="*/ T128 w 1262"/>
                <a:gd name="T130" fmla="+- 0 727 -136"/>
                <a:gd name="T131" fmla="*/ 727 h 1179"/>
                <a:gd name="T132" fmla="+- 0 10643 9568"/>
                <a:gd name="T133" fmla="*/ T132 w 1262"/>
                <a:gd name="T134" fmla="+- 0 737 -136"/>
                <a:gd name="T135" fmla="*/ 737 h 1179"/>
                <a:gd name="T136" fmla="+- 0 10713 9568"/>
                <a:gd name="T137" fmla="*/ T136 w 1262"/>
                <a:gd name="T138" fmla="+- 0 713 -136"/>
                <a:gd name="T139" fmla="*/ 713 h 1179"/>
                <a:gd name="T140" fmla="+- 0 10829 9568"/>
                <a:gd name="T141" fmla="*/ T140 w 1262"/>
                <a:gd name="T142" fmla="+- 0 513 -136"/>
                <a:gd name="T143" fmla="*/ 513 h 1179"/>
                <a:gd name="T144" fmla="+- 0 10828 9568"/>
                <a:gd name="T145" fmla="*/ T144 w 1262"/>
                <a:gd name="T146" fmla="+- 0 493 -136"/>
                <a:gd name="T147" fmla="*/ 493 h 1179"/>
                <a:gd name="T148" fmla="+- 0 10823 9568"/>
                <a:gd name="T149" fmla="*/ T148 w 1262"/>
                <a:gd name="T150" fmla="+- 0 466 -136"/>
                <a:gd name="T151" fmla="*/ 466 h 1179"/>
                <a:gd name="T152" fmla="+- 0 10814 9568"/>
                <a:gd name="T153" fmla="*/ T152 w 1262"/>
                <a:gd name="T154" fmla="+- 0 441 -136"/>
                <a:gd name="T155" fmla="*/ 441 h 1179"/>
                <a:gd name="T156" fmla="+- 0 10795 9568"/>
                <a:gd name="T157" fmla="*/ T156 w 1262"/>
                <a:gd name="T158" fmla="+- 0 404 -136"/>
                <a:gd name="T159" fmla="*/ 404 h 1179"/>
                <a:gd name="T160" fmla="+- 0 10770 9568"/>
                <a:gd name="T161" fmla="*/ T160 w 1262"/>
                <a:gd name="T162" fmla="+- 0 371 -136"/>
                <a:gd name="T163" fmla="*/ 371 h 1179"/>
                <a:gd name="T164" fmla="+- 0 10735 9568"/>
                <a:gd name="T165" fmla="*/ T164 w 1262"/>
                <a:gd name="T166" fmla="+- 0 341 -136"/>
                <a:gd name="T167" fmla="*/ 341 h 1179"/>
                <a:gd name="T168" fmla="+- 0 10694 9568"/>
                <a:gd name="T169" fmla="*/ T168 w 1262"/>
                <a:gd name="T170" fmla="+- 0 318 -136"/>
                <a:gd name="T171" fmla="*/ 318 h 1179"/>
                <a:gd name="T172" fmla="+- 0 10668 9568"/>
                <a:gd name="T173" fmla="*/ T172 w 1262"/>
                <a:gd name="T174" fmla="+- 0 309 -136"/>
                <a:gd name="T175" fmla="*/ 309 h 1179"/>
                <a:gd name="T176" fmla="+- 0 10640 9568"/>
                <a:gd name="T177" fmla="*/ T176 w 1262"/>
                <a:gd name="T178" fmla="+- 0 304 -136"/>
                <a:gd name="T179" fmla="*/ 304 h 1179"/>
                <a:gd name="T180" fmla="+- 0 10620 9568"/>
                <a:gd name="T181" fmla="*/ T180 w 1262"/>
                <a:gd name="T182" fmla="+- 0 301 -136"/>
                <a:gd name="T183" fmla="*/ 301 h 1179"/>
                <a:gd name="T184" fmla="+- 0 10603 9568"/>
                <a:gd name="T185" fmla="*/ T184 w 1262"/>
                <a:gd name="T186" fmla="+- 0 301 -136"/>
                <a:gd name="T187" fmla="*/ 301 h 1179"/>
                <a:gd name="T188" fmla="+- 0 10564 9568"/>
                <a:gd name="T189" fmla="*/ T188 w 1262"/>
                <a:gd name="T190" fmla="+- 0 305 -136"/>
                <a:gd name="T191" fmla="*/ 305 h 1179"/>
                <a:gd name="T192" fmla="+- 0 10498 9568"/>
                <a:gd name="T193" fmla="*/ T192 w 1262"/>
                <a:gd name="T194" fmla="+- 0 329 -136"/>
                <a:gd name="T195" fmla="*/ 329 h 1179"/>
                <a:gd name="T196" fmla="+- 0 10778 9568"/>
                <a:gd name="T197" fmla="*/ T196 w 1262"/>
                <a:gd name="T198" fmla="+- 0 660 -136"/>
                <a:gd name="T199" fmla="*/ 660 h 1179"/>
                <a:gd name="T200" fmla="+- 0 10813 9568"/>
                <a:gd name="T201" fmla="*/ T200 w 1262"/>
                <a:gd name="T202" fmla="+- 0 602 -136"/>
                <a:gd name="T203" fmla="*/ 602 h 1179"/>
                <a:gd name="T204" fmla="+- 0 10829 9568"/>
                <a:gd name="T205" fmla="*/ T204 w 1262"/>
                <a:gd name="T206" fmla="+- 0 534 -136"/>
                <a:gd name="T207" fmla="*/ 534 h 1179"/>
                <a:gd name="T208" fmla="+- 0 10829 9568"/>
                <a:gd name="T209" fmla="*/ T208 w 1262"/>
                <a:gd name="T210" fmla="+- 0 527 -136"/>
                <a:gd name="T211" fmla="*/ 527 h 11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1262" h="1179">
                  <a:moveTo>
                    <a:pt x="1036" y="1179"/>
                  </a:moveTo>
                  <a:lnTo>
                    <a:pt x="875" y="1052"/>
                  </a:lnTo>
                  <a:lnTo>
                    <a:pt x="725" y="975"/>
                  </a:lnTo>
                  <a:lnTo>
                    <a:pt x="681" y="857"/>
                  </a:lnTo>
                  <a:lnTo>
                    <a:pt x="529" y="826"/>
                  </a:lnTo>
                  <a:lnTo>
                    <a:pt x="433" y="1014"/>
                  </a:lnTo>
                  <a:lnTo>
                    <a:pt x="261" y="1014"/>
                  </a:lnTo>
                  <a:lnTo>
                    <a:pt x="261" y="1074"/>
                  </a:lnTo>
                  <a:lnTo>
                    <a:pt x="134" y="1179"/>
                  </a:lnTo>
                  <a:lnTo>
                    <a:pt x="1036" y="1179"/>
                  </a:lnTo>
                  <a:moveTo>
                    <a:pt x="1066" y="304"/>
                  </a:moveTo>
                  <a:lnTo>
                    <a:pt x="1062" y="291"/>
                  </a:lnTo>
                  <a:lnTo>
                    <a:pt x="962" y="240"/>
                  </a:lnTo>
                  <a:lnTo>
                    <a:pt x="890" y="203"/>
                  </a:lnTo>
                  <a:lnTo>
                    <a:pt x="880" y="10"/>
                  </a:lnTo>
                  <a:lnTo>
                    <a:pt x="870" y="0"/>
                  </a:lnTo>
                  <a:lnTo>
                    <a:pt x="845" y="2"/>
                  </a:lnTo>
                  <a:lnTo>
                    <a:pt x="836" y="12"/>
                  </a:lnTo>
                  <a:lnTo>
                    <a:pt x="845" y="200"/>
                  </a:lnTo>
                  <a:lnTo>
                    <a:pt x="657" y="319"/>
                  </a:lnTo>
                  <a:lnTo>
                    <a:pt x="647" y="314"/>
                  </a:lnTo>
                  <a:lnTo>
                    <a:pt x="647" y="578"/>
                  </a:lnTo>
                  <a:lnTo>
                    <a:pt x="463" y="697"/>
                  </a:lnTo>
                  <a:lnTo>
                    <a:pt x="267" y="597"/>
                  </a:lnTo>
                  <a:lnTo>
                    <a:pt x="256" y="377"/>
                  </a:lnTo>
                  <a:lnTo>
                    <a:pt x="314" y="340"/>
                  </a:lnTo>
                  <a:lnTo>
                    <a:pt x="441" y="258"/>
                  </a:lnTo>
                  <a:lnTo>
                    <a:pt x="636" y="358"/>
                  </a:lnTo>
                  <a:lnTo>
                    <a:pt x="647" y="578"/>
                  </a:lnTo>
                  <a:lnTo>
                    <a:pt x="647" y="314"/>
                  </a:lnTo>
                  <a:lnTo>
                    <a:pt x="538" y="258"/>
                  </a:lnTo>
                  <a:lnTo>
                    <a:pt x="442" y="209"/>
                  </a:lnTo>
                  <a:lnTo>
                    <a:pt x="434" y="209"/>
                  </a:lnTo>
                  <a:lnTo>
                    <a:pt x="232" y="340"/>
                  </a:lnTo>
                  <a:lnTo>
                    <a:pt x="24" y="233"/>
                  </a:lnTo>
                  <a:lnTo>
                    <a:pt x="11" y="237"/>
                  </a:lnTo>
                  <a:lnTo>
                    <a:pt x="0" y="259"/>
                  </a:lnTo>
                  <a:lnTo>
                    <a:pt x="4" y="272"/>
                  </a:lnTo>
                  <a:lnTo>
                    <a:pt x="212" y="379"/>
                  </a:lnTo>
                  <a:lnTo>
                    <a:pt x="224" y="620"/>
                  </a:lnTo>
                  <a:lnTo>
                    <a:pt x="228" y="627"/>
                  </a:lnTo>
                  <a:lnTo>
                    <a:pt x="457" y="744"/>
                  </a:lnTo>
                  <a:lnTo>
                    <a:pt x="460" y="745"/>
                  </a:lnTo>
                  <a:lnTo>
                    <a:pt x="468" y="745"/>
                  </a:lnTo>
                  <a:lnTo>
                    <a:pt x="472" y="744"/>
                  </a:lnTo>
                  <a:lnTo>
                    <a:pt x="544" y="697"/>
                  </a:lnTo>
                  <a:lnTo>
                    <a:pt x="689" y="604"/>
                  </a:lnTo>
                  <a:lnTo>
                    <a:pt x="693" y="596"/>
                  </a:lnTo>
                  <a:lnTo>
                    <a:pt x="681" y="356"/>
                  </a:lnTo>
                  <a:lnTo>
                    <a:pt x="740" y="319"/>
                  </a:lnTo>
                  <a:lnTo>
                    <a:pt x="865" y="240"/>
                  </a:lnTo>
                  <a:lnTo>
                    <a:pt x="1034" y="326"/>
                  </a:lnTo>
                  <a:lnTo>
                    <a:pt x="1037" y="327"/>
                  </a:lnTo>
                  <a:lnTo>
                    <a:pt x="1049" y="327"/>
                  </a:lnTo>
                  <a:lnTo>
                    <a:pt x="1057" y="323"/>
                  </a:lnTo>
                  <a:lnTo>
                    <a:pt x="1066" y="304"/>
                  </a:lnTo>
                  <a:moveTo>
                    <a:pt x="1176" y="829"/>
                  </a:moveTo>
                  <a:lnTo>
                    <a:pt x="868" y="516"/>
                  </a:lnTo>
                  <a:lnTo>
                    <a:pt x="846" y="546"/>
                  </a:lnTo>
                  <a:lnTo>
                    <a:pt x="830" y="579"/>
                  </a:lnTo>
                  <a:lnTo>
                    <a:pt x="820" y="615"/>
                  </a:lnTo>
                  <a:lnTo>
                    <a:pt x="816" y="653"/>
                  </a:lnTo>
                  <a:lnTo>
                    <a:pt x="827" y="723"/>
                  </a:lnTo>
                  <a:lnTo>
                    <a:pt x="857" y="783"/>
                  </a:lnTo>
                  <a:lnTo>
                    <a:pt x="905" y="831"/>
                  </a:lnTo>
                  <a:lnTo>
                    <a:pt x="966" y="863"/>
                  </a:lnTo>
                  <a:lnTo>
                    <a:pt x="1036" y="876"/>
                  </a:lnTo>
                  <a:lnTo>
                    <a:pt x="1075" y="873"/>
                  </a:lnTo>
                  <a:lnTo>
                    <a:pt x="1111" y="864"/>
                  </a:lnTo>
                  <a:lnTo>
                    <a:pt x="1145" y="849"/>
                  </a:lnTo>
                  <a:lnTo>
                    <a:pt x="1176" y="829"/>
                  </a:lnTo>
                  <a:moveTo>
                    <a:pt x="1261" y="649"/>
                  </a:moveTo>
                  <a:lnTo>
                    <a:pt x="1261" y="639"/>
                  </a:lnTo>
                  <a:lnTo>
                    <a:pt x="1260" y="629"/>
                  </a:lnTo>
                  <a:lnTo>
                    <a:pt x="1258" y="616"/>
                  </a:lnTo>
                  <a:lnTo>
                    <a:pt x="1255" y="602"/>
                  </a:lnTo>
                  <a:lnTo>
                    <a:pt x="1251" y="589"/>
                  </a:lnTo>
                  <a:lnTo>
                    <a:pt x="1246" y="577"/>
                  </a:lnTo>
                  <a:lnTo>
                    <a:pt x="1237" y="558"/>
                  </a:lnTo>
                  <a:lnTo>
                    <a:pt x="1227" y="540"/>
                  </a:lnTo>
                  <a:lnTo>
                    <a:pt x="1215" y="523"/>
                  </a:lnTo>
                  <a:lnTo>
                    <a:pt x="1202" y="507"/>
                  </a:lnTo>
                  <a:lnTo>
                    <a:pt x="1185" y="491"/>
                  </a:lnTo>
                  <a:lnTo>
                    <a:pt x="1167" y="477"/>
                  </a:lnTo>
                  <a:lnTo>
                    <a:pt x="1147" y="465"/>
                  </a:lnTo>
                  <a:lnTo>
                    <a:pt x="1126" y="454"/>
                  </a:lnTo>
                  <a:lnTo>
                    <a:pt x="1113" y="450"/>
                  </a:lnTo>
                  <a:lnTo>
                    <a:pt x="1100" y="445"/>
                  </a:lnTo>
                  <a:lnTo>
                    <a:pt x="1086" y="442"/>
                  </a:lnTo>
                  <a:lnTo>
                    <a:pt x="1072" y="440"/>
                  </a:lnTo>
                  <a:lnTo>
                    <a:pt x="1062" y="438"/>
                  </a:lnTo>
                  <a:lnTo>
                    <a:pt x="1052" y="437"/>
                  </a:lnTo>
                  <a:lnTo>
                    <a:pt x="1039" y="437"/>
                  </a:lnTo>
                  <a:lnTo>
                    <a:pt x="1035" y="437"/>
                  </a:lnTo>
                  <a:lnTo>
                    <a:pt x="1032" y="437"/>
                  </a:lnTo>
                  <a:lnTo>
                    <a:pt x="996" y="441"/>
                  </a:lnTo>
                  <a:lnTo>
                    <a:pt x="962" y="451"/>
                  </a:lnTo>
                  <a:lnTo>
                    <a:pt x="930" y="465"/>
                  </a:lnTo>
                  <a:lnTo>
                    <a:pt x="901" y="484"/>
                  </a:lnTo>
                  <a:lnTo>
                    <a:pt x="1210" y="796"/>
                  </a:lnTo>
                  <a:lnTo>
                    <a:pt x="1230" y="769"/>
                  </a:lnTo>
                  <a:lnTo>
                    <a:pt x="1245" y="738"/>
                  </a:lnTo>
                  <a:lnTo>
                    <a:pt x="1256" y="705"/>
                  </a:lnTo>
                  <a:lnTo>
                    <a:pt x="1261" y="670"/>
                  </a:lnTo>
                  <a:lnTo>
                    <a:pt x="1261" y="666"/>
                  </a:lnTo>
                  <a:lnTo>
                    <a:pt x="1261" y="663"/>
                  </a:lnTo>
                  <a:lnTo>
                    <a:pt x="1261" y="649"/>
                  </a:lnTo>
                </a:path>
              </a:pathLst>
            </a:custGeom>
            <a:solidFill>
              <a:srgbClr val="FEC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Y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CC7A51-85CB-466C-B8A6-78B9F5D80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1" y="222"/>
              <a:ext cx="2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59DB3F5A-9BFE-4262-8105-0AD14671A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2" y="1362187"/>
            <a:ext cx="5229955" cy="51823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B82CBC-4571-4468-9983-646BD91AFF56}"/>
              </a:ext>
            </a:extLst>
          </p:cNvPr>
          <p:cNvSpPr txBox="1"/>
          <p:nvPr/>
        </p:nvSpPr>
        <p:spPr>
          <a:xfrm>
            <a:off x="6465385" y="2110851"/>
            <a:ext cx="4641395" cy="2836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Ένδειξη προσαρμογής της αγοράς ενδέχεται να αποτελεί ο εντοπισμός για πρώτη φορά το 2019, μέσω του συστήματος έγκαιρης προειδοποίησης της ΕΕ, 8 νέων συνθετικών οπιοειδών. Τα 6 εξ αυτών, μολονότι θα μπορούσαν να αποτελέσουν παρόμοια απειλή για τη δημόσια υγεία, δεν ήταν παράγωγα </a:t>
            </a:r>
            <a:r>
              <a:rPr lang="el-GR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φαιντανύλης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19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CEA017-8A39-46FE-8C02-3F491AEF0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102" y="1377357"/>
            <a:ext cx="7781925" cy="2495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EC72D-B5C8-4332-AF41-64476F05F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32" y="0"/>
            <a:ext cx="1119673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B9ACFF-A603-491C-B972-0CA78DE2F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99" y="577356"/>
            <a:ext cx="2951641" cy="19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597D24-DDF2-4576-B4A1-94C1C4322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380" y="7742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68165" tIns="6348" rIns="2013903" bIns="12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66780A7F-6245-4950-A8DD-19E484BD0F42}"/>
              </a:ext>
            </a:extLst>
          </p:cNvPr>
          <p:cNvSpPr>
            <a:spLocks/>
          </p:cNvSpPr>
          <p:nvPr/>
        </p:nvSpPr>
        <p:spPr bwMode="auto">
          <a:xfrm>
            <a:off x="8317269" y="364639"/>
            <a:ext cx="722313" cy="638175"/>
          </a:xfrm>
          <a:custGeom>
            <a:avLst/>
            <a:gdLst>
              <a:gd name="T0" fmla="+- 0 10595 9759"/>
              <a:gd name="T1" fmla="*/ T0 w 1137"/>
              <a:gd name="T2" fmla="+- 0 -17 -156"/>
              <a:gd name="T3" fmla="*/ -17 h 1004"/>
              <a:gd name="T4" fmla="+- 0 10559 9759"/>
              <a:gd name="T5" fmla="*/ T4 w 1137"/>
              <a:gd name="T6" fmla="+- 0 -71 -156"/>
              <a:gd name="T7" fmla="*/ -71 h 1004"/>
              <a:gd name="T8" fmla="+- 0 10556 9759"/>
              <a:gd name="T9" fmla="*/ T8 w 1137"/>
              <a:gd name="T10" fmla="+- 0 -6 -156"/>
              <a:gd name="T11" fmla="*/ -6 h 1004"/>
              <a:gd name="T12" fmla="+- 0 10546 9759"/>
              <a:gd name="T13" fmla="*/ T12 w 1137"/>
              <a:gd name="T14" fmla="+- 0 -9 -156"/>
              <a:gd name="T15" fmla="*/ -9 h 1004"/>
              <a:gd name="T16" fmla="+- 0 10535 9759"/>
              <a:gd name="T17" fmla="*/ T16 w 1137"/>
              <a:gd name="T18" fmla="+- 0 -14 -156"/>
              <a:gd name="T19" fmla="*/ -14 h 1004"/>
              <a:gd name="T20" fmla="+- 0 9985 9759"/>
              <a:gd name="T21" fmla="*/ T20 w 1137"/>
              <a:gd name="T22" fmla="+- 0 683 -156"/>
              <a:gd name="T23" fmla="*/ 683 h 1004"/>
              <a:gd name="T24" fmla="+- 0 9953 9759"/>
              <a:gd name="T25" fmla="*/ T24 w 1137"/>
              <a:gd name="T26" fmla="+- 0 671 -156"/>
              <a:gd name="T27" fmla="*/ 671 h 1004"/>
              <a:gd name="T28" fmla="+- 0 10291 9759"/>
              <a:gd name="T29" fmla="*/ T28 w 1137"/>
              <a:gd name="T30" fmla="+- 0 183 -156"/>
              <a:gd name="T31" fmla="*/ 183 h 1004"/>
              <a:gd name="T32" fmla="+- 0 10424 9759"/>
              <a:gd name="T33" fmla="*/ T32 w 1137"/>
              <a:gd name="T34" fmla="+- 0 12 -156"/>
              <a:gd name="T35" fmla="*/ 12 h 1004"/>
              <a:gd name="T36" fmla="+- 0 10394 9759"/>
              <a:gd name="T37" fmla="*/ T36 w 1137"/>
              <a:gd name="T38" fmla="+- 0 -40 -156"/>
              <a:gd name="T39" fmla="*/ -40 h 1004"/>
              <a:gd name="T40" fmla="+- 0 10392 9759"/>
              <a:gd name="T41" fmla="*/ T40 w 1137"/>
              <a:gd name="T42" fmla="+- 0 -63 -156"/>
              <a:gd name="T43" fmla="*/ -63 h 1004"/>
              <a:gd name="T44" fmla="+- 0 10404 9759"/>
              <a:gd name="T45" fmla="*/ T44 w 1137"/>
              <a:gd name="T46" fmla="+- 0 -75 -156"/>
              <a:gd name="T47" fmla="*/ -75 h 1004"/>
              <a:gd name="T48" fmla="+- 0 10417 9759"/>
              <a:gd name="T49" fmla="*/ T48 w 1137"/>
              <a:gd name="T50" fmla="+- 0 -58 -156"/>
              <a:gd name="T51" fmla="*/ -58 h 1004"/>
              <a:gd name="T52" fmla="+- 0 10445 9759"/>
              <a:gd name="T53" fmla="*/ T52 w 1137"/>
              <a:gd name="T54" fmla="+- 0 -30 -156"/>
              <a:gd name="T55" fmla="*/ -30 h 1004"/>
              <a:gd name="T56" fmla="+- 0 10475 9759"/>
              <a:gd name="T57" fmla="*/ T56 w 1137"/>
              <a:gd name="T58" fmla="+- 0 -5 -156"/>
              <a:gd name="T59" fmla="*/ -5 h 1004"/>
              <a:gd name="T60" fmla="+- 0 10528 9759"/>
              <a:gd name="T61" fmla="*/ T60 w 1137"/>
              <a:gd name="T62" fmla="+- 0 26 -156"/>
              <a:gd name="T63" fmla="*/ 26 h 1004"/>
              <a:gd name="T64" fmla="+- 0 10535 9759"/>
              <a:gd name="T65" fmla="*/ T64 w 1137"/>
              <a:gd name="T66" fmla="+- 0 -15 -156"/>
              <a:gd name="T67" fmla="*/ -15 h 1004"/>
              <a:gd name="T68" fmla="+- 0 10523 9759"/>
              <a:gd name="T69" fmla="*/ T68 w 1137"/>
              <a:gd name="T70" fmla="+- 0 -21 -156"/>
              <a:gd name="T71" fmla="*/ -21 h 1004"/>
              <a:gd name="T72" fmla="+- 0 10513 9759"/>
              <a:gd name="T73" fmla="*/ T72 w 1137"/>
              <a:gd name="T74" fmla="+- 0 -27 -156"/>
              <a:gd name="T75" fmla="*/ -27 h 1004"/>
              <a:gd name="T76" fmla="+- 0 10492 9759"/>
              <a:gd name="T77" fmla="*/ T76 w 1137"/>
              <a:gd name="T78" fmla="+- 0 -42 -156"/>
              <a:gd name="T79" fmla="*/ -42 h 1004"/>
              <a:gd name="T80" fmla="+- 0 10474 9759"/>
              <a:gd name="T81" fmla="*/ T80 w 1137"/>
              <a:gd name="T82" fmla="+- 0 -58 -156"/>
              <a:gd name="T83" fmla="*/ -58 h 1004"/>
              <a:gd name="T84" fmla="+- 0 10460 9759"/>
              <a:gd name="T85" fmla="*/ T84 w 1137"/>
              <a:gd name="T86" fmla="+- 0 -71 -156"/>
              <a:gd name="T87" fmla="*/ -71 h 1004"/>
              <a:gd name="T88" fmla="+- 0 10450 9759"/>
              <a:gd name="T89" fmla="*/ T88 w 1137"/>
              <a:gd name="T90" fmla="+- 0 -82 -156"/>
              <a:gd name="T91" fmla="*/ -82 h 1004"/>
              <a:gd name="T92" fmla="+- 0 10440 9759"/>
              <a:gd name="T93" fmla="*/ T92 w 1137"/>
              <a:gd name="T94" fmla="+- 0 -94 -156"/>
              <a:gd name="T95" fmla="*/ -94 h 1004"/>
              <a:gd name="T96" fmla="+- 0 10429 9759"/>
              <a:gd name="T97" fmla="*/ T96 w 1137"/>
              <a:gd name="T98" fmla="+- 0 -110 -156"/>
              <a:gd name="T99" fmla="*/ -110 h 1004"/>
              <a:gd name="T100" fmla="+- 0 10426 9759"/>
              <a:gd name="T101" fmla="*/ T100 w 1137"/>
              <a:gd name="T102" fmla="+- 0 -116 -156"/>
              <a:gd name="T103" fmla="*/ -116 h 1004"/>
              <a:gd name="T104" fmla="+- 0 10477 9759"/>
              <a:gd name="T105" fmla="*/ T104 w 1137"/>
              <a:gd name="T106" fmla="+- 0 -89 -156"/>
              <a:gd name="T107" fmla="*/ -89 h 1004"/>
              <a:gd name="T108" fmla="+- 0 10539 9759"/>
              <a:gd name="T109" fmla="*/ T108 w 1137"/>
              <a:gd name="T110" fmla="+- 0 -33 -156"/>
              <a:gd name="T111" fmla="*/ -33 h 1004"/>
              <a:gd name="T112" fmla="+- 0 10557 9759"/>
              <a:gd name="T113" fmla="*/ T112 w 1137"/>
              <a:gd name="T114" fmla="+- 0 -73 -156"/>
              <a:gd name="T115" fmla="*/ -73 h 1004"/>
              <a:gd name="T116" fmla="+- 0 10508 9759"/>
              <a:gd name="T117" fmla="*/ T116 w 1137"/>
              <a:gd name="T118" fmla="+- 0 -116 -156"/>
              <a:gd name="T119" fmla="*/ -116 h 1004"/>
              <a:gd name="T120" fmla="+- 0 10417 9759"/>
              <a:gd name="T121" fmla="*/ T120 w 1137"/>
              <a:gd name="T122" fmla="+- 0 -156 -156"/>
              <a:gd name="T123" fmla="*/ -156 h 1004"/>
              <a:gd name="T124" fmla="+- 0 10385 9759"/>
              <a:gd name="T125" fmla="*/ T124 w 1137"/>
              <a:gd name="T126" fmla="+- 0 16 -156"/>
              <a:gd name="T127" fmla="*/ 16 h 1004"/>
              <a:gd name="T128" fmla="+- 0 9847 9759"/>
              <a:gd name="T129" fmla="*/ T128 w 1137"/>
              <a:gd name="T130" fmla="+- 0 660 -156"/>
              <a:gd name="T131" fmla="*/ 660 h 1004"/>
              <a:gd name="T132" fmla="+- 0 9794 9759"/>
              <a:gd name="T133" fmla="*/ T132 w 1137"/>
              <a:gd name="T134" fmla="+- 0 637 -156"/>
              <a:gd name="T135" fmla="*/ 637 h 1004"/>
              <a:gd name="T136" fmla="+- 0 10284 9759"/>
              <a:gd name="T137" fmla="*/ T136 w 1137"/>
              <a:gd name="T138" fmla="+- 0 36 -156"/>
              <a:gd name="T139" fmla="*/ 36 h 1004"/>
              <a:gd name="T140" fmla="+- 0 10367 9759"/>
              <a:gd name="T141" fmla="*/ T140 w 1137"/>
              <a:gd name="T142" fmla="+- 0 -14 -156"/>
              <a:gd name="T143" fmla="*/ -14 h 1004"/>
              <a:gd name="T144" fmla="+- 0 10385 9759"/>
              <a:gd name="T145" fmla="*/ T144 w 1137"/>
              <a:gd name="T146" fmla="+- 0 -137 -156"/>
              <a:gd name="T147" fmla="*/ -137 h 1004"/>
              <a:gd name="T148" fmla="+- 0 9762 9759"/>
              <a:gd name="T149" fmla="*/ T148 w 1137"/>
              <a:gd name="T150" fmla="+- 0 591 -156"/>
              <a:gd name="T151" fmla="*/ 591 h 1004"/>
              <a:gd name="T152" fmla="+- 0 9761 9759"/>
              <a:gd name="T153" fmla="*/ T152 w 1137"/>
              <a:gd name="T154" fmla="+- 0 646 -156"/>
              <a:gd name="T155" fmla="*/ 646 h 1004"/>
              <a:gd name="T156" fmla="+- 0 9791 9759"/>
              <a:gd name="T157" fmla="*/ T156 w 1137"/>
              <a:gd name="T158" fmla="+- 0 715 -156"/>
              <a:gd name="T159" fmla="*/ 715 h 1004"/>
              <a:gd name="T160" fmla="+- 0 9823 9759"/>
              <a:gd name="T161" fmla="*/ T160 w 1137"/>
              <a:gd name="T162" fmla="+- 0 735 -156"/>
              <a:gd name="T163" fmla="*/ 735 h 1004"/>
              <a:gd name="T164" fmla="+- 0 9839 9759"/>
              <a:gd name="T165" fmla="*/ T164 w 1137"/>
              <a:gd name="T166" fmla="+- 0 722 -156"/>
              <a:gd name="T167" fmla="*/ 722 h 1004"/>
              <a:gd name="T168" fmla="+- 0 9882 9759"/>
              <a:gd name="T169" fmla="*/ T168 w 1137"/>
              <a:gd name="T170" fmla="+- 0 671 -156"/>
              <a:gd name="T171" fmla="*/ 671 h 1004"/>
              <a:gd name="T172" fmla="+- 0 9962 9759"/>
              <a:gd name="T173" fmla="*/ T172 w 1137"/>
              <a:gd name="T174" fmla="+- 0 719 -156"/>
              <a:gd name="T175" fmla="*/ 719 h 1004"/>
              <a:gd name="T176" fmla="+- 0 10006 9759"/>
              <a:gd name="T177" fmla="*/ T176 w 1137"/>
              <a:gd name="T178" fmla="+- 0 720 -156"/>
              <a:gd name="T179" fmla="*/ 720 h 1004"/>
              <a:gd name="T180" fmla="+- 0 10597 9759"/>
              <a:gd name="T181" fmla="*/ T180 w 1137"/>
              <a:gd name="T182" fmla="+- 0 14 -156"/>
              <a:gd name="T183" fmla="*/ 14 h 1004"/>
              <a:gd name="T184" fmla="+- 0 10895 9759"/>
              <a:gd name="T185" fmla="*/ T184 w 1137"/>
              <a:gd name="T186" fmla="+- 0 845 -156"/>
              <a:gd name="T187" fmla="*/ 845 h 1004"/>
              <a:gd name="T188" fmla="+- 0 10892 9759"/>
              <a:gd name="T189" fmla="*/ T188 w 1137"/>
              <a:gd name="T190" fmla="+- 0 843 -156"/>
              <a:gd name="T191" fmla="*/ 843 h 1004"/>
              <a:gd name="T192" fmla="+- 0 10758 9759"/>
              <a:gd name="T193" fmla="*/ T192 w 1137"/>
              <a:gd name="T194" fmla="+- 0 815 -156"/>
              <a:gd name="T195" fmla="*/ 815 h 1004"/>
              <a:gd name="T196" fmla="+- 0 10627 9759"/>
              <a:gd name="T197" fmla="*/ T196 w 1137"/>
              <a:gd name="T198" fmla="+- 0 801 -156"/>
              <a:gd name="T199" fmla="*/ 801 h 1004"/>
              <a:gd name="T200" fmla="+- 0 10550 9759"/>
              <a:gd name="T201" fmla="*/ T200 w 1137"/>
              <a:gd name="T202" fmla="+- 0 788 -156"/>
              <a:gd name="T203" fmla="*/ 788 h 1004"/>
              <a:gd name="T204" fmla="+- 0 10436 9759"/>
              <a:gd name="T205" fmla="*/ T204 w 1137"/>
              <a:gd name="T206" fmla="+- 0 790 -156"/>
              <a:gd name="T207" fmla="*/ 790 h 1004"/>
              <a:gd name="T208" fmla="+- 0 10353 9759"/>
              <a:gd name="T209" fmla="*/ T208 w 1137"/>
              <a:gd name="T210" fmla="+- 0 797 -156"/>
              <a:gd name="T211" fmla="*/ 797 h 1004"/>
              <a:gd name="T212" fmla="+- 0 10194 9759"/>
              <a:gd name="T213" fmla="*/ T212 w 1137"/>
              <a:gd name="T214" fmla="+- 0 787 -156"/>
              <a:gd name="T215" fmla="*/ 787 h 1004"/>
              <a:gd name="T216" fmla="+- 0 10106 9759"/>
              <a:gd name="T217" fmla="*/ T216 w 1137"/>
              <a:gd name="T218" fmla="+- 0 794 -156"/>
              <a:gd name="T219" fmla="*/ 794 h 1004"/>
              <a:gd name="T220" fmla="+- 0 9982 9759"/>
              <a:gd name="T221" fmla="*/ T220 w 1137"/>
              <a:gd name="T222" fmla="+- 0 808 -156"/>
              <a:gd name="T223" fmla="*/ 808 h 1004"/>
              <a:gd name="T224" fmla="+- 0 9795 9759"/>
              <a:gd name="T225" fmla="*/ T224 w 1137"/>
              <a:gd name="T226" fmla="+- 0 843 -156"/>
              <a:gd name="T227" fmla="*/ 843 h 1004"/>
              <a:gd name="T228" fmla="+- 0 9794 9759"/>
              <a:gd name="T229" fmla="*/ T228 w 1137"/>
              <a:gd name="T230" fmla="+- 0 847 -156"/>
              <a:gd name="T231" fmla="*/ 847 h 1004"/>
              <a:gd name="T232" fmla="+- 0 10894 9759"/>
              <a:gd name="T233" fmla="*/ T232 w 1137"/>
              <a:gd name="T234" fmla="+- 0 847 -156"/>
              <a:gd name="T235" fmla="*/ 847 h 10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137" h="1004">
                <a:moveTo>
                  <a:pt x="840" y="157"/>
                </a:moveTo>
                <a:lnTo>
                  <a:pt x="839" y="150"/>
                </a:lnTo>
                <a:lnTo>
                  <a:pt x="836" y="139"/>
                </a:lnTo>
                <a:lnTo>
                  <a:pt x="825" y="117"/>
                </a:lnTo>
                <a:lnTo>
                  <a:pt x="814" y="101"/>
                </a:lnTo>
                <a:lnTo>
                  <a:pt x="800" y="85"/>
                </a:lnTo>
                <a:lnTo>
                  <a:pt x="798" y="83"/>
                </a:lnTo>
                <a:lnTo>
                  <a:pt x="798" y="150"/>
                </a:lnTo>
                <a:lnTo>
                  <a:pt x="797" y="150"/>
                </a:lnTo>
                <a:lnTo>
                  <a:pt x="795" y="149"/>
                </a:lnTo>
                <a:lnTo>
                  <a:pt x="792" y="149"/>
                </a:lnTo>
                <a:lnTo>
                  <a:pt x="787" y="147"/>
                </a:lnTo>
                <a:lnTo>
                  <a:pt x="784" y="146"/>
                </a:lnTo>
                <a:lnTo>
                  <a:pt x="779" y="143"/>
                </a:lnTo>
                <a:lnTo>
                  <a:pt x="776" y="142"/>
                </a:lnTo>
                <a:lnTo>
                  <a:pt x="776" y="141"/>
                </a:lnTo>
                <a:lnTo>
                  <a:pt x="776" y="185"/>
                </a:lnTo>
                <a:lnTo>
                  <a:pt x="226" y="839"/>
                </a:lnTo>
                <a:lnTo>
                  <a:pt x="215" y="837"/>
                </a:lnTo>
                <a:lnTo>
                  <a:pt x="198" y="829"/>
                </a:lnTo>
                <a:lnTo>
                  <a:pt x="194" y="827"/>
                </a:lnTo>
                <a:lnTo>
                  <a:pt x="175" y="816"/>
                </a:lnTo>
                <a:lnTo>
                  <a:pt x="149" y="797"/>
                </a:lnTo>
                <a:lnTo>
                  <a:pt x="532" y="339"/>
                </a:lnTo>
                <a:lnTo>
                  <a:pt x="630" y="220"/>
                </a:lnTo>
                <a:lnTo>
                  <a:pt x="658" y="184"/>
                </a:lnTo>
                <a:lnTo>
                  <a:pt x="665" y="168"/>
                </a:lnTo>
                <a:lnTo>
                  <a:pt x="660" y="159"/>
                </a:lnTo>
                <a:lnTo>
                  <a:pt x="644" y="138"/>
                </a:lnTo>
                <a:lnTo>
                  <a:pt x="635" y="116"/>
                </a:lnTo>
                <a:lnTo>
                  <a:pt x="634" y="110"/>
                </a:lnTo>
                <a:lnTo>
                  <a:pt x="633" y="98"/>
                </a:lnTo>
                <a:lnTo>
                  <a:pt x="633" y="93"/>
                </a:lnTo>
                <a:lnTo>
                  <a:pt x="639" y="71"/>
                </a:lnTo>
                <a:lnTo>
                  <a:pt x="641" y="76"/>
                </a:lnTo>
                <a:lnTo>
                  <a:pt x="645" y="81"/>
                </a:lnTo>
                <a:lnTo>
                  <a:pt x="649" y="87"/>
                </a:lnTo>
                <a:lnTo>
                  <a:pt x="654" y="92"/>
                </a:lnTo>
                <a:lnTo>
                  <a:pt x="658" y="98"/>
                </a:lnTo>
                <a:lnTo>
                  <a:pt x="669" y="110"/>
                </a:lnTo>
                <a:lnTo>
                  <a:pt x="674" y="115"/>
                </a:lnTo>
                <a:lnTo>
                  <a:pt x="686" y="126"/>
                </a:lnTo>
                <a:lnTo>
                  <a:pt x="692" y="132"/>
                </a:lnTo>
                <a:lnTo>
                  <a:pt x="698" y="137"/>
                </a:lnTo>
                <a:lnTo>
                  <a:pt x="716" y="151"/>
                </a:lnTo>
                <a:lnTo>
                  <a:pt x="734" y="164"/>
                </a:lnTo>
                <a:lnTo>
                  <a:pt x="752" y="174"/>
                </a:lnTo>
                <a:lnTo>
                  <a:pt x="769" y="182"/>
                </a:lnTo>
                <a:lnTo>
                  <a:pt x="774" y="184"/>
                </a:lnTo>
                <a:lnTo>
                  <a:pt x="776" y="185"/>
                </a:lnTo>
                <a:lnTo>
                  <a:pt x="776" y="141"/>
                </a:lnTo>
                <a:lnTo>
                  <a:pt x="769" y="138"/>
                </a:lnTo>
                <a:lnTo>
                  <a:pt x="766" y="136"/>
                </a:lnTo>
                <a:lnTo>
                  <a:pt x="764" y="135"/>
                </a:lnTo>
                <a:lnTo>
                  <a:pt x="760" y="133"/>
                </a:lnTo>
                <a:lnTo>
                  <a:pt x="758" y="131"/>
                </a:lnTo>
                <a:lnTo>
                  <a:pt x="754" y="129"/>
                </a:lnTo>
                <a:lnTo>
                  <a:pt x="748" y="124"/>
                </a:lnTo>
                <a:lnTo>
                  <a:pt x="739" y="118"/>
                </a:lnTo>
                <a:lnTo>
                  <a:pt x="733" y="114"/>
                </a:lnTo>
                <a:lnTo>
                  <a:pt x="728" y="110"/>
                </a:lnTo>
                <a:lnTo>
                  <a:pt x="719" y="102"/>
                </a:lnTo>
                <a:lnTo>
                  <a:pt x="715" y="98"/>
                </a:lnTo>
                <a:lnTo>
                  <a:pt x="709" y="93"/>
                </a:lnTo>
                <a:lnTo>
                  <a:pt x="704" y="88"/>
                </a:lnTo>
                <a:lnTo>
                  <a:pt x="701" y="85"/>
                </a:lnTo>
                <a:lnTo>
                  <a:pt x="695" y="79"/>
                </a:lnTo>
                <a:lnTo>
                  <a:pt x="693" y="77"/>
                </a:lnTo>
                <a:lnTo>
                  <a:pt x="691" y="74"/>
                </a:lnTo>
                <a:lnTo>
                  <a:pt x="688" y="71"/>
                </a:lnTo>
                <a:lnTo>
                  <a:pt x="686" y="69"/>
                </a:lnTo>
                <a:lnTo>
                  <a:pt x="681" y="62"/>
                </a:lnTo>
                <a:lnTo>
                  <a:pt x="676" y="56"/>
                </a:lnTo>
                <a:lnTo>
                  <a:pt x="672" y="49"/>
                </a:lnTo>
                <a:lnTo>
                  <a:pt x="670" y="46"/>
                </a:lnTo>
                <a:lnTo>
                  <a:pt x="668" y="41"/>
                </a:lnTo>
                <a:lnTo>
                  <a:pt x="667" y="40"/>
                </a:lnTo>
                <a:lnTo>
                  <a:pt x="680" y="45"/>
                </a:lnTo>
                <a:lnTo>
                  <a:pt x="697" y="54"/>
                </a:lnTo>
                <a:lnTo>
                  <a:pt x="718" y="67"/>
                </a:lnTo>
                <a:lnTo>
                  <a:pt x="742" y="85"/>
                </a:lnTo>
                <a:lnTo>
                  <a:pt x="764" y="105"/>
                </a:lnTo>
                <a:lnTo>
                  <a:pt x="780" y="123"/>
                </a:lnTo>
                <a:lnTo>
                  <a:pt x="791" y="138"/>
                </a:lnTo>
                <a:lnTo>
                  <a:pt x="798" y="150"/>
                </a:lnTo>
                <a:lnTo>
                  <a:pt x="798" y="83"/>
                </a:lnTo>
                <a:lnTo>
                  <a:pt x="785" y="70"/>
                </a:lnTo>
                <a:lnTo>
                  <a:pt x="767" y="54"/>
                </a:lnTo>
                <a:lnTo>
                  <a:pt x="749" y="40"/>
                </a:lnTo>
                <a:lnTo>
                  <a:pt x="730" y="27"/>
                </a:lnTo>
                <a:lnTo>
                  <a:pt x="692" y="7"/>
                </a:lnTo>
                <a:lnTo>
                  <a:pt x="658" y="0"/>
                </a:lnTo>
                <a:lnTo>
                  <a:pt x="633" y="11"/>
                </a:lnTo>
                <a:lnTo>
                  <a:pt x="626" y="19"/>
                </a:lnTo>
                <a:lnTo>
                  <a:pt x="626" y="172"/>
                </a:lnTo>
                <a:lnTo>
                  <a:pt x="600" y="204"/>
                </a:lnTo>
                <a:lnTo>
                  <a:pt x="507" y="316"/>
                </a:lnTo>
                <a:lnTo>
                  <a:pt x="88" y="816"/>
                </a:lnTo>
                <a:lnTo>
                  <a:pt x="59" y="850"/>
                </a:lnTo>
                <a:lnTo>
                  <a:pt x="43" y="821"/>
                </a:lnTo>
                <a:lnTo>
                  <a:pt x="35" y="793"/>
                </a:lnTo>
                <a:lnTo>
                  <a:pt x="33" y="769"/>
                </a:lnTo>
                <a:lnTo>
                  <a:pt x="36" y="755"/>
                </a:lnTo>
                <a:lnTo>
                  <a:pt x="525" y="192"/>
                </a:lnTo>
                <a:lnTo>
                  <a:pt x="599" y="110"/>
                </a:lnTo>
                <a:lnTo>
                  <a:pt x="602" y="126"/>
                </a:lnTo>
                <a:lnTo>
                  <a:pt x="608" y="142"/>
                </a:lnTo>
                <a:lnTo>
                  <a:pt x="616" y="157"/>
                </a:lnTo>
                <a:lnTo>
                  <a:pt x="626" y="172"/>
                </a:lnTo>
                <a:lnTo>
                  <a:pt x="626" y="19"/>
                </a:lnTo>
                <a:lnTo>
                  <a:pt x="516" y="150"/>
                </a:lnTo>
                <a:lnTo>
                  <a:pt x="10" y="733"/>
                </a:lnTo>
                <a:lnTo>
                  <a:pt x="3" y="747"/>
                </a:lnTo>
                <a:lnTo>
                  <a:pt x="0" y="765"/>
                </a:lnTo>
                <a:lnTo>
                  <a:pt x="0" y="784"/>
                </a:lnTo>
                <a:lnTo>
                  <a:pt x="2" y="802"/>
                </a:lnTo>
                <a:lnTo>
                  <a:pt x="9" y="828"/>
                </a:lnTo>
                <a:lnTo>
                  <a:pt x="19" y="850"/>
                </a:lnTo>
                <a:lnTo>
                  <a:pt x="32" y="871"/>
                </a:lnTo>
                <a:lnTo>
                  <a:pt x="49" y="887"/>
                </a:lnTo>
                <a:lnTo>
                  <a:pt x="54" y="891"/>
                </a:lnTo>
                <a:lnTo>
                  <a:pt x="64" y="891"/>
                </a:lnTo>
                <a:lnTo>
                  <a:pt x="69" y="890"/>
                </a:lnTo>
                <a:lnTo>
                  <a:pt x="74" y="885"/>
                </a:lnTo>
                <a:lnTo>
                  <a:pt x="80" y="878"/>
                </a:lnTo>
                <a:lnTo>
                  <a:pt x="90" y="866"/>
                </a:lnTo>
                <a:lnTo>
                  <a:pt x="104" y="850"/>
                </a:lnTo>
                <a:lnTo>
                  <a:pt x="123" y="827"/>
                </a:lnTo>
                <a:lnTo>
                  <a:pt x="149" y="847"/>
                </a:lnTo>
                <a:lnTo>
                  <a:pt x="176" y="863"/>
                </a:lnTo>
                <a:lnTo>
                  <a:pt x="203" y="875"/>
                </a:lnTo>
                <a:lnTo>
                  <a:pt x="227" y="879"/>
                </a:lnTo>
                <a:lnTo>
                  <a:pt x="238" y="879"/>
                </a:lnTo>
                <a:lnTo>
                  <a:pt x="247" y="876"/>
                </a:lnTo>
                <a:lnTo>
                  <a:pt x="278" y="839"/>
                </a:lnTo>
                <a:lnTo>
                  <a:pt x="833" y="179"/>
                </a:lnTo>
                <a:lnTo>
                  <a:pt x="838" y="170"/>
                </a:lnTo>
                <a:lnTo>
                  <a:pt x="840" y="157"/>
                </a:lnTo>
                <a:moveTo>
                  <a:pt x="1136" y="1002"/>
                </a:moveTo>
                <a:lnTo>
                  <a:pt x="1136" y="1001"/>
                </a:lnTo>
                <a:lnTo>
                  <a:pt x="1136" y="1000"/>
                </a:lnTo>
                <a:lnTo>
                  <a:pt x="1135" y="1000"/>
                </a:lnTo>
                <a:lnTo>
                  <a:pt x="1133" y="999"/>
                </a:lnTo>
                <a:lnTo>
                  <a:pt x="1111" y="991"/>
                </a:lnTo>
                <a:lnTo>
                  <a:pt x="1065" y="981"/>
                </a:lnTo>
                <a:lnTo>
                  <a:pt x="999" y="971"/>
                </a:lnTo>
                <a:lnTo>
                  <a:pt x="914" y="967"/>
                </a:lnTo>
                <a:lnTo>
                  <a:pt x="908" y="967"/>
                </a:lnTo>
                <a:lnTo>
                  <a:pt x="868" y="957"/>
                </a:lnTo>
                <a:lnTo>
                  <a:pt x="855" y="954"/>
                </a:lnTo>
                <a:lnTo>
                  <a:pt x="825" y="948"/>
                </a:lnTo>
                <a:lnTo>
                  <a:pt x="791" y="944"/>
                </a:lnTo>
                <a:lnTo>
                  <a:pt x="756" y="942"/>
                </a:lnTo>
                <a:lnTo>
                  <a:pt x="716" y="943"/>
                </a:lnTo>
                <a:lnTo>
                  <a:pt x="677" y="946"/>
                </a:lnTo>
                <a:lnTo>
                  <a:pt x="642" y="951"/>
                </a:lnTo>
                <a:lnTo>
                  <a:pt x="614" y="957"/>
                </a:lnTo>
                <a:lnTo>
                  <a:pt x="594" y="953"/>
                </a:lnTo>
                <a:lnTo>
                  <a:pt x="556" y="946"/>
                </a:lnTo>
                <a:lnTo>
                  <a:pt x="502" y="942"/>
                </a:lnTo>
                <a:lnTo>
                  <a:pt x="435" y="943"/>
                </a:lnTo>
                <a:lnTo>
                  <a:pt x="395" y="946"/>
                </a:lnTo>
                <a:lnTo>
                  <a:pt x="367" y="948"/>
                </a:lnTo>
                <a:lnTo>
                  <a:pt x="347" y="950"/>
                </a:lnTo>
                <a:lnTo>
                  <a:pt x="309" y="954"/>
                </a:lnTo>
                <a:lnTo>
                  <a:pt x="292" y="955"/>
                </a:lnTo>
                <a:lnTo>
                  <a:pt x="223" y="964"/>
                </a:lnTo>
                <a:lnTo>
                  <a:pt x="144" y="977"/>
                </a:lnTo>
                <a:lnTo>
                  <a:pt x="75" y="990"/>
                </a:lnTo>
                <a:lnTo>
                  <a:pt x="36" y="999"/>
                </a:lnTo>
                <a:lnTo>
                  <a:pt x="35" y="999"/>
                </a:lnTo>
                <a:lnTo>
                  <a:pt x="35" y="1001"/>
                </a:lnTo>
                <a:lnTo>
                  <a:pt x="35" y="1003"/>
                </a:lnTo>
                <a:lnTo>
                  <a:pt x="36" y="1004"/>
                </a:lnTo>
                <a:lnTo>
                  <a:pt x="1134" y="1004"/>
                </a:lnTo>
                <a:lnTo>
                  <a:pt x="1135" y="1003"/>
                </a:lnTo>
                <a:lnTo>
                  <a:pt x="1136" y="1002"/>
                </a:lnTo>
              </a:path>
            </a:pathLst>
          </a:custGeom>
          <a:solidFill>
            <a:srgbClr val="87D3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AF81F42-998D-4D0B-8D69-B9F048C1B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66" y="79484"/>
            <a:ext cx="745587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ΣΗΜΑΝΤΙΚΌ ΘΕΜΑ | </a:t>
            </a:r>
            <a:r>
              <a:rPr kumimoji="0" lang="el-GR" altLang="en-CY" sz="2400" b="1" i="0" u="none" strike="noStrike" cap="none" normalizeH="0" baseline="0" dirty="0">
                <a:ln>
                  <a:noFill/>
                </a:ln>
                <a:solidFill>
                  <a:srgbClr val="87D3E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Ο ρόλος της κοκαΐνης αποκτά ολοένα και μεγαλύτερη βαρύτητα στο πλαίσιο του προβλήματος των ναρκωτικών στην Ευρώπη</a:t>
            </a:r>
            <a:endParaRPr kumimoji="0" lang="el-GR" altLang="en-CY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C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645FD-3A9F-46E7-A0F7-76C187D32611}"/>
              </a:ext>
            </a:extLst>
          </p:cNvPr>
          <p:cNvSpPr txBox="1"/>
          <p:nvPr/>
        </p:nvSpPr>
        <p:spPr>
          <a:xfrm>
            <a:off x="542611" y="1613739"/>
            <a:ext cx="10060911" cy="337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Συνολικά, η καθαρότητα της κοκαΐνης στην Ευρώπη παρουσίασε ανοδική τάση την τελευταία δεκαετία, ενώ η λιανική τιμή της κοκαΐνης παρέμεινε σταθερή.</a:t>
            </a:r>
          </a:p>
          <a:p>
            <a:pPr lvl="0" algn="just">
              <a:lnSpc>
                <a:spcPct val="107000"/>
              </a:lnSpc>
            </a:pP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τις χώρες οι οποίες διαθέτουν στοιχεία από τις αναλύσεις αστικών λυμάτων για την ανίχνευση 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καταλοίπων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κοκαΐνης για το 2018 και το 2019, 27 ανέφεραν αύξηση</a:t>
            </a:r>
          </a:p>
          <a:p>
            <a:pPr lvl="0" algn="just">
              <a:lnSpc>
                <a:spcPct val="107000"/>
              </a:lnSpc>
            </a:pP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αριθμός των χρηστών κοκαΐνης που ξεκινούν θεραπεία για πρώτη φορά αυξήθηκε σε 22 χώρες μεταξύ των ετών 2014 και 2018, ενώ 17 χώρες ανέφεραν ότι αυξήθηκε το τελευταίο έτος.</a:t>
            </a:r>
          </a:p>
          <a:p>
            <a:pPr lvl="0" algn="just">
              <a:lnSpc>
                <a:spcPct val="107000"/>
              </a:lnSpc>
            </a:pP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κοκαΐνη υπήρξε το δεύτερο συνηθέστερο ναρκωτικό μεταξύ των επειγόντων περιστατικών που παρακολούθησε το </a:t>
            </a:r>
            <a:r>
              <a:rPr lang="el-GR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-DEN </a:t>
            </a:r>
            <a:r>
              <a:rPr lang="el-GR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 2018.</a:t>
            </a: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7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597D24-DDF2-4576-B4A1-94C1C4322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380" y="7742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68165" tIns="6348" rIns="2013903" bIns="1269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sp>
        <p:nvSpPr>
          <p:cNvPr id="4" name="AutoShape 1">
            <a:extLst>
              <a:ext uri="{FF2B5EF4-FFF2-40B4-BE49-F238E27FC236}">
                <a16:creationId xmlns:a16="http://schemas.microsoft.com/office/drawing/2014/main" id="{66780A7F-6245-4950-A8DD-19E484BD0F42}"/>
              </a:ext>
            </a:extLst>
          </p:cNvPr>
          <p:cNvSpPr>
            <a:spLocks/>
          </p:cNvSpPr>
          <p:nvPr/>
        </p:nvSpPr>
        <p:spPr bwMode="auto">
          <a:xfrm>
            <a:off x="8317269" y="364639"/>
            <a:ext cx="722313" cy="638175"/>
          </a:xfrm>
          <a:custGeom>
            <a:avLst/>
            <a:gdLst>
              <a:gd name="T0" fmla="+- 0 10595 9759"/>
              <a:gd name="T1" fmla="*/ T0 w 1137"/>
              <a:gd name="T2" fmla="+- 0 -17 -156"/>
              <a:gd name="T3" fmla="*/ -17 h 1004"/>
              <a:gd name="T4" fmla="+- 0 10559 9759"/>
              <a:gd name="T5" fmla="*/ T4 w 1137"/>
              <a:gd name="T6" fmla="+- 0 -71 -156"/>
              <a:gd name="T7" fmla="*/ -71 h 1004"/>
              <a:gd name="T8" fmla="+- 0 10556 9759"/>
              <a:gd name="T9" fmla="*/ T8 w 1137"/>
              <a:gd name="T10" fmla="+- 0 -6 -156"/>
              <a:gd name="T11" fmla="*/ -6 h 1004"/>
              <a:gd name="T12" fmla="+- 0 10546 9759"/>
              <a:gd name="T13" fmla="*/ T12 w 1137"/>
              <a:gd name="T14" fmla="+- 0 -9 -156"/>
              <a:gd name="T15" fmla="*/ -9 h 1004"/>
              <a:gd name="T16" fmla="+- 0 10535 9759"/>
              <a:gd name="T17" fmla="*/ T16 w 1137"/>
              <a:gd name="T18" fmla="+- 0 -14 -156"/>
              <a:gd name="T19" fmla="*/ -14 h 1004"/>
              <a:gd name="T20" fmla="+- 0 9985 9759"/>
              <a:gd name="T21" fmla="*/ T20 w 1137"/>
              <a:gd name="T22" fmla="+- 0 683 -156"/>
              <a:gd name="T23" fmla="*/ 683 h 1004"/>
              <a:gd name="T24" fmla="+- 0 9953 9759"/>
              <a:gd name="T25" fmla="*/ T24 w 1137"/>
              <a:gd name="T26" fmla="+- 0 671 -156"/>
              <a:gd name="T27" fmla="*/ 671 h 1004"/>
              <a:gd name="T28" fmla="+- 0 10291 9759"/>
              <a:gd name="T29" fmla="*/ T28 w 1137"/>
              <a:gd name="T30" fmla="+- 0 183 -156"/>
              <a:gd name="T31" fmla="*/ 183 h 1004"/>
              <a:gd name="T32" fmla="+- 0 10424 9759"/>
              <a:gd name="T33" fmla="*/ T32 w 1137"/>
              <a:gd name="T34" fmla="+- 0 12 -156"/>
              <a:gd name="T35" fmla="*/ 12 h 1004"/>
              <a:gd name="T36" fmla="+- 0 10394 9759"/>
              <a:gd name="T37" fmla="*/ T36 w 1137"/>
              <a:gd name="T38" fmla="+- 0 -40 -156"/>
              <a:gd name="T39" fmla="*/ -40 h 1004"/>
              <a:gd name="T40" fmla="+- 0 10392 9759"/>
              <a:gd name="T41" fmla="*/ T40 w 1137"/>
              <a:gd name="T42" fmla="+- 0 -63 -156"/>
              <a:gd name="T43" fmla="*/ -63 h 1004"/>
              <a:gd name="T44" fmla="+- 0 10404 9759"/>
              <a:gd name="T45" fmla="*/ T44 w 1137"/>
              <a:gd name="T46" fmla="+- 0 -75 -156"/>
              <a:gd name="T47" fmla="*/ -75 h 1004"/>
              <a:gd name="T48" fmla="+- 0 10417 9759"/>
              <a:gd name="T49" fmla="*/ T48 w 1137"/>
              <a:gd name="T50" fmla="+- 0 -58 -156"/>
              <a:gd name="T51" fmla="*/ -58 h 1004"/>
              <a:gd name="T52" fmla="+- 0 10445 9759"/>
              <a:gd name="T53" fmla="*/ T52 w 1137"/>
              <a:gd name="T54" fmla="+- 0 -30 -156"/>
              <a:gd name="T55" fmla="*/ -30 h 1004"/>
              <a:gd name="T56" fmla="+- 0 10475 9759"/>
              <a:gd name="T57" fmla="*/ T56 w 1137"/>
              <a:gd name="T58" fmla="+- 0 -5 -156"/>
              <a:gd name="T59" fmla="*/ -5 h 1004"/>
              <a:gd name="T60" fmla="+- 0 10528 9759"/>
              <a:gd name="T61" fmla="*/ T60 w 1137"/>
              <a:gd name="T62" fmla="+- 0 26 -156"/>
              <a:gd name="T63" fmla="*/ 26 h 1004"/>
              <a:gd name="T64" fmla="+- 0 10535 9759"/>
              <a:gd name="T65" fmla="*/ T64 w 1137"/>
              <a:gd name="T66" fmla="+- 0 -15 -156"/>
              <a:gd name="T67" fmla="*/ -15 h 1004"/>
              <a:gd name="T68" fmla="+- 0 10523 9759"/>
              <a:gd name="T69" fmla="*/ T68 w 1137"/>
              <a:gd name="T70" fmla="+- 0 -21 -156"/>
              <a:gd name="T71" fmla="*/ -21 h 1004"/>
              <a:gd name="T72" fmla="+- 0 10513 9759"/>
              <a:gd name="T73" fmla="*/ T72 w 1137"/>
              <a:gd name="T74" fmla="+- 0 -27 -156"/>
              <a:gd name="T75" fmla="*/ -27 h 1004"/>
              <a:gd name="T76" fmla="+- 0 10492 9759"/>
              <a:gd name="T77" fmla="*/ T76 w 1137"/>
              <a:gd name="T78" fmla="+- 0 -42 -156"/>
              <a:gd name="T79" fmla="*/ -42 h 1004"/>
              <a:gd name="T80" fmla="+- 0 10474 9759"/>
              <a:gd name="T81" fmla="*/ T80 w 1137"/>
              <a:gd name="T82" fmla="+- 0 -58 -156"/>
              <a:gd name="T83" fmla="*/ -58 h 1004"/>
              <a:gd name="T84" fmla="+- 0 10460 9759"/>
              <a:gd name="T85" fmla="*/ T84 w 1137"/>
              <a:gd name="T86" fmla="+- 0 -71 -156"/>
              <a:gd name="T87" fmla="*/ -71 h 1004"/>
              <a:gd name="T88" fmla="+- 0 10450 9759"/>
              <a:gd name="T89" fmla="*/ T88 w 1137"/>
              <a:gd name="T90" fmla="+- 0 -82 -156"/>
              <a:gd name="T91" fmla="*/ -82 h 1004"/>
              <a:gd name="T92" fmla="+- 0 10440 9759"/>
              <a:gd name="T93" fmla="*/ T92 w 1137"/>
              <a:gd name="T94" fmla="+- 0 -94 -156"/>
              <a:gd name="T95" fmla="*/ -94 h 1004"/>
              <a:gd name="T96" fmla="+- 0 10429 9759"/>
              <a:gd name="T97" fmla="*/ T96 w 1137"/>
              <a:gd name="T98" fmla="+- 0 -110 -156"/>
              <a:gd name="T99" fmla="*/ -110 h 1004"/>
              <a:gd name="T100" fmla="+- 0 10426 9759"/>
              <a:gd name="T101" fmla="*/ T100 w 1137"/>
              <a:gd name="T102" fmla="+- 0 -116 -156"/>
              <a:gd name="T103" fmla="*/ -116 h 1004"/>
              <a:gd name="T104" fmla="+- 0 10477 9759"/>
              <a:gd name="T105" fmla="*/ T104 w 1137"/>
              <a:gd name="T106" fmla="+- 0 -89 -156"/>
              <a:gd name="T107" fmla="*/ -89 h 1004"/>
              <a:gd name="T108" fmla="+- 0 10539 9759"/>
              <a:gd name="T109" fmla="*/ T108 w 1137"/>
              <a:gd name="T110" fmla="+- 0 -33 -156"/>
              <a:gd name="T111" fmla="*/ -33 h 1004"/>
              <a:gd name="T112" fmla="+- 0 10557 9759"/>
              <a:gd name="T113" fmla="*/ T112 w 1137"/>
              <a:gd name="T114" fmla="+- 0 -73 -156"/>
              <a:gd name="T115" fmla="*/ -73 h 1004"/>
              <a:gd name="T116" fmla="+- 0 10508 9759"/>
              <a:gd name="T117" fmla="*/ T116 w 1137"/>
              <a:gd name="T118" fmla="+- 0 -116 -156"/>
              <a:gd name="T119" fmla="*/ -116 h 1004"/>
              <a:gd name="T120" fmla="+- 0 10417 9759"/>
              <a:gd name="T121" fmla="*/ T120 w 1137"/>
              <a:gd name="T122" fmla="+- 0 -156 -156"/>
              <a:gd name="T123" fmla="*/ -156 h 1004"/>
              <a:gd name="T124" fmla="+- 0 10385 9759"/>
              <a:gd name="T125" fmla="*/ T124 w 1137"/>
              <a:gd name="T126" fmla="+- 0 16 -156"/>
              <a:gd name="T127" fmla="*/ 16 h 1004"/>
              <a:gd name="T128" fmla="+- 0 9847 9759"/>
              <a:gd name="T129" fmla="*/ T128 w 1137"/>
              <a:gd name="T130" fmla="+- 0 660 -156"/>
              <a:gd name="T131" fmla="*/ 660 h 1004"/>
              <a:gd name="T132" fmla="+- 0 9794 9759"/>
              <a:gd name="T133" fmla="*/ T132 w 1137"/>
              <a:gd name="T134" fmla="+- 0 637 -156"/>
              <a:gd name="T135" fmla="*/ 637 h 1004"/>
              <a:gd name="T136" fmla="+- 0 10284 9759"/>
              <a:gd name="T137" fmla="*/ T136 w 1137"/>
              <a:gd name="T138" fmla="+- 0 36 -156"/>
              <a:gd name="T139" fmla="*/ 36 h 1004"/>
              <a:gd name="T140" fmla="+- 0 10367 9759"/>
              <a:gd name="T141" fmla="*/ T140 w 1137"/>
              <a:gd name="T142" fmla="+- 0 -14 -156"/>
              <a:gd name="T143" fmla="*/ -14 h 1004"/>
              <a:gd name="T144" fmla="+- 0 10385 9759"/>
              <a:gd name="T145" fmla="*/ T144 w 1137"/>
              <a:gd name="T146" fmla="+- 0 -137 -156"/>
              <a:gd name="T147" fmla="*/ -137 h 1004"/>
              <a:gd name="T148" fmla="+- 0 9762 9759"/>
              <a:gd name="T149" fmla="*/ T148 w 1137"/>
              <a:gd name="T150" fmla="+- 0 591 -156"/>
              <a:gd name="T151" fmla="*/ 591 h 1004"/>
              <a:gd name="T152" fmla="+- 0 9761 9759"/>
              <a:gd name="T153" fmla="*/ T152 w 1137"/>
              <a:gd name="T154" fmla="+- 0 646 -156"/>
              <a:gd name="T155" fmla="*/ 646 h 1004"/>
              <a:gd name="T156" fmla="+- 0 9791 9759"/>
              <a:gd name="T157" fmla="*/ T156 w 1137"/>
              <a:gd name="T158" fmla="+- 0 715 -156"/>
              <a:gd name="T159" fmla="*/ 715 h 1004"/>
              <a:gd name="T160" fmla="+- 0 9823 9759"/>
              <a:gd name="T161" fmla="*/ T160 w 1137"/>
              <a:gd name="T162" fmla="+- 0 735 -156"/>
              <a:gd name="T163" fmla="*/ 735 h 1004"/>
              <a:gd name="T164" fmla="+- 0 9839 9759"/>
              <a:gd name="T165" fmla="*/ T164 w 1137"/>
              <a:gd name="T166" fmla="+- 0 722 -156"/>
              <a:gd name="T167" fmla="*/ 722 h 1004"/>
              <a:gd name="T168" fmla="+- 0 9882 9759"/>
              <a:gd name="T169" fmla="*/ T168 w 1137"/>
              <a:gd name="T170" fmla="+- 0 671 -156"/>
              <a:gd name="T171" fmla="*/ 671 h 1004"/>
              <a:gd name="T172" fmla="+- 0 9962 9759"/>
              <a:gd name="T173" fmla="*/ T172 w 1137"/>
              <a:gd name="T174" fmla="+- 0 719 -156"/>
              <a:gd name="T175" fmla="*/ 719 h 1004"/>
              <a:gd name="T176" fmla="+- 0 10006 9759"/>
              <a:gd name="T177" fmla="*/ T176 w 1137"/>
              <a:gd name="T178" fmla="+- 0 720 -156"/>
              <a:gd name="T179" fmla="*/ 720 h 1004"/>
              <a:gd name="T180" fmla="+- 0 10597 9759"/>
              <a:gd name="T181" fmla="*/ T180 w 1137"/>
              <a:gd name="T182" fmla="+- 0 14 -156"/>
              <a:gd name="T183" fmla="*/ 14 h 1004"/>
              <a:gd name="T184" fmla="+- 0 10895 9759"/>
              <a:gd name="T185" fmla="*/ T184 w 1137"/>
              <a:gd name="T186" fmla="+- 0 845 -156"/>
              <a:gd name="T187" fmla="*/ 845 h 1004"/>
              <a:gd name="T188" fmla="+- 0 10892 9759"/>
              <a:gd name="T189" fmla="*/ T188 w 1137"/>
              <a:gd name="T190" fmla="+- 0 843 -156"/>
              <a:gd name="T191" fmla="*/ 843 h 1004"/>
              <a:gd name="T192" fmla="+- 0 10758 9759"/>
              <a:gd name="T193" fmla="*/ T192 w 1137"/>
              <a:gd name="T194" fmla="+- 0 815 -156"/>
              <a:gd name="T195" fmla="*/ 815 h 1004"/>
              <a:gd name="T196" fmla="+- 0 10627 9759"/>
              <a:gd name="T197" fmla="*/ T196 w 1137"/>
              <a:gd name="T198" fmla="+- 0 801 -156"/>
              <a:gd name="T199" fmla="*/ 801 h 1004"/>
              <a:gd name="T200" fmla="+- 0 10550 9759"/>
              <a:gd name="T201" fmla="*/ T200 w 1137"/>
              <a:gd name="T202" fmla="+- 0 788 -156"/>
              <a:gd name="T203" fmla="*/ 788 h 1004"/>
              <a:gd name="T204" fmla="+- 0 10436 9759"/>
              <a:gd name="T205" fmla="*/ T204 w 1137"/>
              <a:gd name="T206" fmla="+- 0 790 -156"/>
              <a:gd name="T207" fmla="*/ 790 h 1004"/>
              <a:gd name="T208" fmla="+- 0 10353 9759"/>
              <a:gd name="T209" fmla="*/ T208 w 1137"/>
              <a:gd name="T210" fmla="+- 0 797 -156"/>
              <a:gd name="T211" fmla="*/ 797 h 1004"/>
              <a:gd name="T212" fmla="+- 0 10194 9759"/>
              <a:gd name="T213" fmla="*/ T212 w 1137"/>
              <a:gd name="T214" fmla="+- 0 787 -156"/>
              <a:gd name="T215" fmla="*/ 787 h 1004"/>
              <a:gd name="T216" fmla="+- 0 10106 9759"/>
              <a:gd name="T217" fmla="*/ T216 w 1137"/>
              <a:gd name="T218" fmla="+- 0 794 -156"/>
              <a:gd name="T219" fmla="*/ 794 h 1004"/>
              <a:gd name="T220" fmla="+- 0 9982 9759"/>
              <a:gd name="T221" fmla="*/ T220 w 1137"/>
              <a:gd name="T222" fmla="+- 0 808 -156"/>
              <a:gd name="T223" fmla="*/ 808 h 1004"/>
              <a:gd name="T224" fmla="+- 0 9795 9759"/>
              <a:gd name="T225" fmla="*/ T224 w 1137"/>
              <a:gd name="T226" fmla="+- 0 843 -156"/>
              <a:gd name="T227" fmla="*/ 843 h 1004"/>
              <a:gd name="T228" fmla="+- 0 9794 9759"/>
              <a:gd name="T229" fmla="*/ T228 w 1137"/>
              <a:gd name="T230" fmla="+- 0 847 -156"/>
              <a:gd name="T231" fmla="*/ 847 h 1004"/>
              <a:gd name="T232" fmla="+- 0 10894 9759"/>
              <a:gd name="T233" fmla="*/ T232 w 1137"/>
              <a:gd name="T234" fmla="+- 0 847 -156"/>
              <a:gd name="T235" fmla="*/ 847 h 10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137" h="1004">
                <a:moveTo>
                  <a:pt x="840" y="157"/>
                </a:moveTo>
                <a:lnTo>
                  <a:pt x="839" y="150"/>
                </a:lnTo>
                <a:lnTo>
                  <a:pt x="836" y="139"/>
                </a:lnTo>
                <a:lnTo>
                  <a:pt x="825" y="117"/>
                </a:lnTo>
                <a:lnTo>
                  <a:pt x="814" y="101"/>
                </a:lnTo>
                <a:lnTo>
                  <a:pt x="800" y="85"/>
                </a:lnTo>
                <a:lnTo>
                  <a:pt x="798" y="83"/>
                </a:lnTo>
                <a:lnTo>
                  <a:pt x="798" y="150"/>
                </a:lnTo>
                <a:lnTo>
                  <a:pt x="797" y="150"/>
                </a:lnTo>
                <a:lnTo>
                  <a:pt x="795" y="149"/>
                </a:lnTo>
                <a:lnTo>
                  <a:pt x="792" y="149"/>
                </a:lnTo>
                <a:lnTo>
                  <a:pt x="787" y="147"/>
                </a:lnTo>
                <a:lnTo>
                  <a:pt x="784" y="146"/>
                </a:lnTo>
                <a:lnTo>
                  <a:pt x="779" y="143"/>
                </a:lnTo>
                <a:lnTo>
                  <a:pt x="776" y="142"/>
                </a:lnTo>
                <a:lnTo>
                  <a:pt x="776" y="141"/>
                </a:lnTo>
                <a:lnTo>
                  <a:pt x="776" y="185"/>
                </a:lnTo>
                <a:lnTo>
                  <a:pt x="226" y="839"/>
                </a:lnTo>
                <a:lnTo>
                  <a:pt x="215" y="837"/>
                </a:lnTo>
                <a:lnTo>
                  <a:pt x="198" y="829"/>
                </a:lnTo>
                <a:lnTo>
                  <a:pt x="194" y="827"/>
                </a:lnTo>
                <a:lnTo>
                  <a:pt x="175" y="816"/>
                </a:lnTo>
                <a:lnTo>
                  <a:pt x="149" y="797"/>
                </a:lnTo>
                <a:lnTo>
                  <a:pt x="532" y="339"/>
                </a:lnTo>
                <a:lnTo>
                  <a:pt x="630" y="220"/>
                </a:lnTo>
                <a:lnTo>
                  <a:pt x="658" y="184"/>
                </a:lnTo>
                <a:lnTo>
                  <a:pt x="665" y="168"/>
                </a:lnTo>
                <a:lnTo>
                  <a:pt x="660" y="159"/>
                </a:lnTo>
                <a:lnTo>
                  <a:pt x="644" y="138"/>
                </a:lnTo>
                <a:lnTo>
                  <a:pt x="635" y="116"/>
                </a:lnTo>
                <a:lnTo>
                  <a:pt x="634" y="110"/>
                </a:lnTo>
                <a:lnTo>
                  <a:pt x="633" y="98"/>
                </a:lnTo>
                <a:lnTo>
                  <a:pt x="633" y="93"/>
                </a:lnTo>
                <a:lnTo>
                  <a:pt x="639" y="71"/>
                </a:lnTo>
                <a:lnTo>
                  <a:pt x="641" y="76"/>
                </a:lnTo>
                <a:lnTo>
                  <a:pt x="645" y="81"/>
                </a:lnTo>
                <a:lnTo>
                  <a:pt x="649" y="87"/>
                </a:lnTo>
                <a:lnTo>
                  <a:pt x="654" y="92"/>
                </a:lnTo>
                <a:lnTo>
                  <a:pt x="658" y="98"/>
                </a:lnTo>
                <a:lnTo>
                  <a:pt x="669" y="110"/>
                </a:lnTo>
                <a:lnTo>
                  <a:pt x="674" y="115"/>
                </a:lnTo>
                <a:lnTo>
                  <a:pt x="686" y="126"/>
                </a:lnTo>
                <a:lnTo>
                  <a:pt x="692" y="132"/>
                </a:lnTo>
                <a:lnTo>
                  <a:pt x="698" y="137"/>
                </a:lnTo>
                <a:lnTo>
                  <a:pt x="716" y="151"/>
                </a:lnTo>
                <a:lnTo>
                  <a:pt x="734" y="164"/>
                </a:lnTo>
                <a:lnTo>
                  <a:pt x="752" y="174"/>
                </a:lnTo>
                <a:lnTo>
                  <a:pt x="769" y="182"/>
                </a:lnTo>
                <a:lnTo>
                  <a:pt x="774" y="184"/>
                </a:lnTo>
                <a:lnTo>
                  <a:pt x="776" y="185"/>
                </a:lnTo>
                <a:lnTo>
                  <a:pt x="776" y="141"/>
                </a:lnTo>
                <a:lnTo>
                  <a:pt x="769" y="138"/>
                </a:lnTo>
                <a:lnTo>
                  <a:pt x="766" y="136"/>
                </a:lnTo>
                <a:lnTo>
                  <a:pt x="764" y="135"/>
                </a:lnTo>
                <a:lnTo>
                  <a:pt x="760" y="133"/>
                </a:lnTo>
                <a:lnTo>
                  <a:pt x="758" y="131"/>
                </a:lnTo>
                <a:lnTo>
                  <a:pt x="754" y="129"/>
                </a:lnTo>
                <a:lnTo>
                  <a:pt x="748" y="124"/>
                </a:lnTo>
                <a:lnTo>
                  <a:pt x="739" y="118"/>
                </a:lnTo>
                <a:lnTo>
                  <a:pt x="733" y="114"/>
                </a:lnTo>
                <a:lnTo>
                  <a:pt x="728" y="110"/>
                </a:lnTo>
                <a:lnTo>
                  <a:pt x="719" y="102"/>
                </a:lnTo>
                <a:lnTo>
                  <a:pt x="715" y="98"/>
                </a:lnTo>
                <a:lnTo>
                  <a:pt x="709" y="93"/>
                </a:lnTo>
                <a:lnTo>
                  <a:pt x="704" y="88"/>
                </a:lnTo>
                <a:lnTo>
                  <a:pt x="701" y="85"/>
                </a:lnTo>
                <a:lnTo>
                  <a:pt x="695" y="79"/>
                </a:lnTo>
                <a:lnTo>
                  <a:pt x="693" y="77"/>
                </a:lnTo>
                <a:lnTo>
                  <a:pt x="691" y="74"/>
                </a:lnTo>
                <a:lnTo>
                  <a:pt x="688" y="71"/>
                </a:lnTo>
                <a:lnTo>
                  <a:pt x="686" y="69"/>
                </a:lnTo>
                <a:lnTo>
                  <a:pt x="681" y="62"/>
                </a:lnTo>
                <a:lnTo>
                  <a:pt x="676" y="56"/>
                </a:lnTo>
                <a:lnTo>
                  <a:pt x="672" y="49"/>
                </a:lnTo>
                <a:lnTo>
                  <a:pt x="670" y="46"/>
                </a:lnTo>
                <a:lnTo>
                  <a:pt x="668" y="41"/>
                </a:lnTo>
                <a:lnTo>
                  <a:pt x="667" y="40"/>
                </a:lnTo>
                <a:lnTo>
                  <a:pt x="680" y="45"/>
                </a:lnTo>
                <a:lnTo>
                  <a:pt x="697" y="54"/>
                </a:lnTo>
                <a:lnTo>
                  <a:pt x="718" y="67"/>
                </a:lnTo>
                <a:lnTo>
                  <a:pt x="742" y="85"/>
                </a:lnTo>
                <a:lnTo>
                  <a:pt x="764" y="105"/>
                </a:lnTo>
                <a:lnTo>
                  <a:pt x="780" y="123"/>
                </a:lnTo>
                <a:lnTo>
                  <a:pt x="791" y="138"/>
                </a:lnTo>
                <a:lnTo>
                  <a:pt x="798" y="150"/>
                </a:lnTo>
                <a:lnTo>
                  <a:pt x="798" y="83"/>
                </a:lnTo>
                <a:lnTo>
                  <a:pt x="785" y="70"/>
                </a:lnTo>
                <a:lnTo>
                  <a:pt x="767" y="54"/>
                </a:lnTo>
                <a:lnTo>
                  <a:pt x="749" y="40"/>
                </a:lnTo>
                <a:lnTo>
                  <a:pt x="730" y="27"/>
                </a:lnTo>
                <a:lnTo>
                  <a:pt x="692" y="7"/>
                </a:lnTo>
                <a:lnTo>
                  <a:pt x="658" y="0"/>
                </a:lnTo>
                <a:lnTo>
                  <a:pt x="633" y="11"/>
                </a:lnTo>
                <a:lnTo>
                  <a:pt x="626" y="19"/>
                </a:lnTo>
                <a:lnTo>
                  <a:pt x="626" y="172"/>
                </a:lnTo>
                <a:lnTo>
                  <a:pt x="600" y="204"/>
                </a:lnTo>
                <a:lnTo>
                  <a:pt x="507" y="316"/>
                </a:lnTo>
                <a:lnTo>
                  <a:pt x="88" y="816"/>
                </a:lnTo>
                <a:lnTo>
                  <a:pt x="59" y="850"/>
                </a:lnTo>
                <a:lnTo>
                  <a:pt x="43" y="821"/>
                </a:lnTo>
                <a:lnTo>
                  <a:pt x="35" y="793"/>
                </a:lnTo>
                <a:lnTo>
                  <a:pt x="33" y="769"/>
                </a:lnTo>
                <a:lnTo>
                  <a:pt x="36" y="755"/>
                </a:lnTo>
                <a:lnTo>
                  <a:pt x="525" y="192"/>
                </a:lnTo>
                <a:lnTo>
                  <a:pt x="599" y="110"/>
                </a:lnTo>
                <a:lnTo>
                  <a:pt x="602" y="126"/>
                </a:lnTo>
                <a:lnTo>
                  <a:pt x="608" y="142"/>
                </a:lnTo>
                <a:lnTo>
                  <a:pt x="616" y="157"/>
                </a:lnTo>
                <a:lnTo>
                  <a:pt x="626" y="172"/>
                </a:lnTo>
                <a:lnTo>
                  <a:pt x="626" y="19"/>
                </a:lnTo>
                <a:lnTo>
                  <a:pt x="516" y="150"/>
                </a:lnTo>
                <a:lnTo>
                  <a:pt x="10" y="733"/>
                </a:lnTo>
                <a:lnTo>
                  <a:pt x="3" y="747"/>
                </a:lnTo>
                <a:lnTo>
                  <a:pt x="0" y="765"/>
                </a:lnTo>
                <a:lnTo>
                  <a:pt x="0" y="784"/>
                </a:lnTo>
                <a:lnTo>
                  <a:pt x="2" y="802"/>
                </a:lnTo>
                <a:lnTo>
                  <a:pt x="9" y="828"/>
                </a:lnTo>
                <a:lnTo>
                  <a:pt x="19" y="850"/>
                </a:lnTo>
                <a:lnTo>
                  <a:pt x="32" y="871"/>
                </a:lnTo>
                <a:lnTo>
                  <a:pt x="49" y="887"/>
                </a:lnTo>
                <a:lnTo>
                  <a:pt x="54" y="891"/>
                </a:lnTo>
                <a:lnTo>
                  <a:pt x="64" y="891"/>
                </a:lnTo>
                <a:lnTo>
                  <a:pt x="69" y="890"/>
                </a:lnTo>
                <a:lnTo>
                  <a:pt x="74" y="885"/>
                </a:lnTo>
                <a:lnTo>
                  <a:pt x="80" y="878"/>
                </a:lnTo>
                <a:lnTo>
                  <a:pt x="90" y="866"/>
                </a:lnTo>
                <a:lnTo>
                  <a:pt x="104" y="850"/>
                </a:lnTo>
                <a:lnTo>
                  <a:pt x="123" y="827"/>
                </a:lnTo>
                <a:lnTo>
                  <a:pt x="149" y="847"/>
                </a:lnTo>
                <a:lnTo>
                  <a:pt x="176" y="863"/>
                </a:lnTo>
                <a:lnTo>
                  <a:pt x="203" y="875"/>
                </a:lnTo>
                <a:lnTo>
                  <a:pt x="227" y="879"/>
                </a:lnTo>
                <a:lnTo>
                  <a:pt x="238" y="879"/>
                </a:lnTo>
                <a:lnTo>
                  <a:pt x="247" y="876"/>
                </a:lnTo>
                <a:lnTo>
                  <a:pt x="278" y="839"/>
                </a:lnTo>
                <a:lnTo>
                  <a:pt x="833" y="179"/>
                </a:lnTo>
                <a:lnTo>
                  <a:pt x="838" y="170"/>
                </a:lnTo>
                <a:lnTo>
                  <a:pt x="840" y="157"/>
                </a:lnTo>
                <a:moveTo>
                  <a:pt x="1136" y="1002"/>
                </a:moveTo>
                <a:lnTo>
                  <a:pt x="1136" y="1001"/>
                </a:lnTo>
                <a:lnTo>
                  <a:pt x="1136" y="1000"/>
                </a:lnTo>
                <a:lnTo>
                  <a:pt x="1135" y="1000"/>
                </a:lnTo>
                <a:lnTo>
                  <a:pt x="1133" y="999"/>
                </a:lnTo>
                <a:lnTo>
                  <a:pt x="1111" y="991"/>
                </a:lnTo>
                <a:lnTo>
                  <a:pt x="1065" y="981"/>
                </a:lnTo>
                <a:lnTo>
                  <a:pt x="999" y="971"/>
                </a:lnTo>
                <a:lnTo>
                  <a:pt x="914" y="967"/>
                </a:lnTo>
                <a:lnTo>
                  <a:pt x="908" y="967"/>
                </a:lnTo>
                <a:lnTo>
                  <a:pt x="868" y="957"/>
                </a:lnTo>
                <a:lnTo>
                  <a:pt x="855" y="954"/>
                </a:lnTo>
                <a:lnTo>
                  <a:pt x="825" y="948"/>
                </a:lnTo>
                <a:lnTo>
                  <a:pt x="791" y="944"/>
                </a:lnTo>
                <a:lnTo>
                  <a:pt x="756" y="942"/>
                </a:lnTo>
                <a:lnTo>
                  <a:pt x="716" y="943"/>
                </a:lnTo>
                <a:lnTo>
                  <a:pt x="677" y="946"/>
                </a:lnTo>
                <a:lnTo>
                  <a:pt x="642" y="951"/>
                </a:lnTo>
                <a:lnTo>
                  <a:pt x="614" y="957"/>
                </a:lnTo>
                <a:lnTo>
                  <a:pt x="594" y="953"/>
                </a:lnTo>
                <a:lnTo>
                  <a:pt x="556" y="946"/>
                </a:lnTo>
                <a:lnTo>
                  <a:pt x="502" y="942"/>
                </a:lnTo>
                <a:lnTo>
                  <a:pt x="435" y="943"/>
                </a:lnTo>
                <a:lnTo>
                  <a:pt x="395" y="946"/>
                </a:lnTo>
                <a:lnTo>
                  <a:pt x="367" y="948"/>
                </a:lnTo>
                <a:lnTo>
                  <a:pt x="347" y="950"/>
                </a:lnTo>
                <a:lnTo>
                  <a:pt x="309" y="954"/>
                </a:lnTo>
                <a:lnTo>
                  <a:pt x="292" y="955"/>
                </a:lnTo>
                <a:lnTo>
                  <a:pt x="223" y="964"/>
                </a:lnTo>
                <a:lnTo>
                  <a:pt x="144" y="977"/>
                </a:lnTo>
                <a:lnTo>
                  <a:pt x="75" y="990"/>
                </a:lnTo>
                <a:lnTo>
                  <a:pt x="36" y="999"/>
                </a:lnTo>
                <a:lnTo>
                  <a:pt x="35" y="999"/>
                </a:lnTo>
                <a:lnTo>
                  <a:pt x="35" y="1001"/>
                </a:lnTo>
                <a:lnTo>
                  <a:pt x="35" y="1003"/>
                </a:lnTo>
                <a:lnTo>
                  <a:pt x="36" y="1004"/>
                </a:lnTo>
                <a:lnTo>
                  <a:pt x="1134" y="1004"/>
                </a:lnTo>
                <a:lnTo>
                  <a:pt x="1135" y="1003"/>
                </a:lnTo>
                <a:lnTo>
                  <a:pt x="1136" y="1002"/>
                </a:lnTo>
              </a:path>
            </a:pathLst>
          </a:custGeom>
          <a:solidFill>
            <a:srgbClr val="87D3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AF81F42-998D-4D0B-8D69-B9F048C1B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31" y="178617"/>
            <a:ext cx="745587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CY" sz="20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ΣΗΜΑΝΤΙΚΟ ΘΕΜΑ | </a:t>
            </a:r>
            <a:r>
              <a:rPr kumimoji="0" lang="el-GR" altLang="en-CY" sz="2000" b="1" i="0" u="none" strike="noStrike" cap="none" normalizeH="0" baseline="0" dirty="0">
                <a:ln>
                  <a:noFill/>
                </a:ln>
                <a:solidFill>
                  <a:srgbClr val="87D3E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Ο ρόλος της κοκαΐνης αποκτά ολοένα και μεγαλύτερη βαρύτητα στο πλαίσιο του προβλήματος των ναρκωτικών στην Ευρώπη</a:t>
            </a:r>
            <a:endParaRPr kumimoji="0" lang="el-GR" altLang="en-CY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C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E1D2DE-DBE7-4839-AB34-03ED4125C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2" y="877928"/>
            <a:ext cx="6991981" cy="3871039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132BB7-F32C-4AA5-920E-278E48707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54" y="4748967"/>
            <a:ext cx="6991981" cy="21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981D2E6-7226-47E1-A978-CDA4A0877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31" y="11455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7AE89D1-E1A1-4996-8016-C1FDF4351B91}"/>
              </a:ext>
            </a:extLst>
          </p:cNvPr>
          <p:cNvGrpSpPr>
            <a:grpSpLocks/>
          </p:cNvGrpSpPr>
          <p:nvPr/>
        </p:nvGrpSpPr>
        <p:grpSpPr bwMode="auto">
          <a:xfrm>
            <a:off x="9139273" y="555148"/>
            <a:ext cx="527050" cy="693738"/>
            <a:chOff x="9752" y="-75"/>
            <a:chExt cx="830" cy="109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6F93A1F-9EF6-4F87-9A48-DD9057311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" y="-75"/>
              <a:ext cx="830" cy="672"/>
            </a:xfrm>
            <a:custGeom>
              <a:avLst/>
              <a:gdLst>
                <a:gd name="T0" fmla="+- 0 9925 9752"/>
                <a:gd name="T1" fmla="*/ T0 w 830"/>
                <a:gd name="T2" fmla="+- 0 -17 -75"/>
                <a:gd name="T3" fmla="*/ -17 h 672"/>
                <a:gd name="T4" fmla="+- 0 9964 9752"/>
                <a:gd name="T5" fmla="*/ T4 w 830"/>
                <a:gd name="T6" fmla="+- 0 39 -75"/>
                <a:gd name="T7" fmla="*/ 39 h 672"/>
                <a:gd name="T8" fmla="+- 0 9836 9752"/>
                <a:gd name="T9" fmla="*/ T8 w 830"/>
                <a:gd name="T10" fmla="+- 0 127 -75"/>
                <a:gd name="T11" fmla="*/ 127 h 672"/>
                <a:gd name="T12" fmla="+- 0 9793 9752"/>
                <a:gd name="T13" fmla="*/ T12 w 830"/>
                <a:gd name="T14" fmla="+- 0 431 -75"/>
                <a:gd name="T15" fmla="*/ 431 h 672"/>
                <a:gd name="T16" fmla="+- 0 10167 9752"/>
                <a:gd name="T17" fmla="*/ T16 w 830"/>
                <a:gd name="T18" fmla="+- 0 597 -75"/>
                <a:gd name="T19" fmla="*/ 597 h 672"/>
                <a:gd name="T20" fmla="+- 0 10101 9752"/>
                <a:gd name="T21" fmla="*/ T20 w 830"/>
                <a:gd name="T22" fmla="+- 0 537 -75"/>
                <a:gd name="T23" fmla="*/ 537 h 672"/>
                <a:gd name="T24" fmla="+- 0 10037 9752"/>
                <a:gd name="T25" fmla="*/ T24 w 830"/>
                <a:gd name="T26" fmla="+- 0 507 -75"/>
                <a:gd name="T27" fmla="*/ 507 h 672"/>
                <a:gd name="T28" fmla="+- 0 9998 9752"/>
                <a:gd name="T29" fmla="*/ T28 w 830"/>
                <a:gd name="T30" fmla="+- 0 463 -75"/>
                <a:gd name="T31" fmla="*/ 463 h 672"/>
                <a:gd name="T32" fmla="+- 0 9844 9752"/>
                <a:gd name="T33" fmla="*/ T32 w 830"/>
                <a:gd name="T34" fmla="+- 0 409 -75"/>
                <a:gd name="T35" fmla="*/ 409 h 672"/>
                <a:gd name="T36" fmla="+- 0 9860 9752"/>
                <a:gd name="T37" fmla="*/ T36 w 830"/>
                <a:gd name="T38" fmla="+- 0 179 -75"/>
                <a:gd name="T39" fmla="*/ 179 h 672"/>
                <a:gd name="T40" fmla="+- 0 10024 9752"/>
                <a:gd name="T41" fmla="*/ T40 w 830"/>
                <a:gd name="T42" fmla="+- 0 47 -75"/>
                <a:gd name="T43" fmla="*/ 47 h 672"/>
                <a:gd name="T44" fmla="+- 0 9987 9752"/>
                <a:gd name="T45" fmla="*/ T44 w 830"/>
                <a:gd name="T46" fmla="+- 0 -9 -75"/>
                <a:gd name="T47" fmla="*/ -9 h 672"/>
                <a:gd name="T48" fmla="+- 0 10167 9752"/>
                <a:gd name="T49" fmla="*/ T48 w 830"/>
                <a:gd name="T50" fmla="+- 0 -23 -75"/>
                <a:gd name="T51" fmla="*/ -23 h 672"/>
                <a:gd name="T52" fmla="+- 0 10050 9752"/>
                <a:gd name="T53" fmla="*/ T52 w 830"/>
                <a:gd name="T54" fmla="+- 0 -63 -75"/>
                <a:gd name="T55" fmla="*/ -63 h 672"/>
                <a:gd name="T56" fmla="+- 0 10111 9752"/>
                <a:gd name="T57" fmla="*/ T56 w 830"/>
                <a:gd name="T58" fmla="+- 0 539 -75"/>
                <a:gd name="T59" fmla="*/ 539 h 672"/>
                <a:gd name="T60" fmla="+- 0 10293 9752"/>
                <a:gd name="T61" fmla="*/ T60 w 830"/>
                <a:gd name="T62" fmla="+- 0 141 -75"/>
                <a:gd name="T63" fmla="*/ 141 h 672"/>
                <a:gd name="T64" fmla="+- 0 10318 9752"/>
                <a:gd name="T65" fmla="*/ T64 w 830"/>
                <a:gd name="T66" fmla="+- 0 201 -75"/>
                <a:gd name="T67" fmla="*/ 201 h 672"/>
                <a:gd name="T68" fmla="+- 0 10346 9752"/>
                <a:gd name="T69" fmla="*/ T68 w 830"/>
                <a:gd name="T70" fmla="+- 0 243 -75"/>
                <a:gd name="T71" fmla="*/ 243 h 672"/>
                <a:gd name="T72" fmla="+- 0 10368 9752"/>
                <a:gd name="T73" fmla="*/ T72 w 830"/>
                <a:gd name="T74" fmla="+- 0 305 -75"/>
                <a:gd name="T75" fmla="*/ 305 h 672"/>
                <a:gd name="T76" fmla="+- 0 10368 9752"/>
                <a:gd name="T77" fmla="*/ T76 w 830"/>
                <a:gd name="T78" fmla="+- 0 377 -75"/>
                <a:gd name="T79" fmla="*/ 377 h 672"/>
                <a:gd name="T80" fmla="+- 0 10351 9752"/>
                <a:gd name="T81" fmla="*/ T80 w 830"/>
                <a:gd name="T82" fmla="+- 0 437 -75"/>
                <a:gd name="T83" fmla="*/ 437 h 672"/>
                <a:gd name="T84" fmla="+- 0 10320 9752"/>
                <a:gd name="T85" fmla="*/ T84 w 830"/>
                <a:gd name="T86" fmla="+- 0 485 -75"/>
                <a:gd name="T87" fmla="*/ 485 h 672"/>
                <a:gd name="T88" fmla="+- 0 10263 9752"/>
                <a:gd name="T89" fmla="*/ T88 w 830"/>
                <a:gd name="T90" fmla="+- 0 531 -75"/>
                <a:gd name="T91" fmla="*/ 531 h 672"/>
                <a:gd name="T92" fmla="+- 0 10513 9752"/>
                <a:gd name="T93" fmla="*/ T92 w 830"/>
                <a:gd name="T94" fmla="+- 0 463 -75"/>
                <a:gd name="T95" fmla="*/ 463 h 672"/>
                <a:gd name="T96" fmla="+- 0 10447 9752"/>
                <a:gd name="T97" fmla="*/ T96 w 830"/>
                <a:gd name="T98" fmla="+- 0 409 -75"/>
                <a:gd name="T99" fmla="*/ 409 h 672"/>
                <a:gd name="T100" fmla="+- 0 10445 9752"/>
                <a:gd name="T101" fmla="*/ T100 w 830"/>
                <a:gd name="T102" fmla="+- 0 319 -75"/>
                <a:gd name="T103" fmla="*/ 319 h 672"/>
                <a:gd name="T104" fmla="+- 0 10426 9752"/>
                <a:gd name="T105" fmla="*/ T104 w 830"/>
                <a:gd name="T106" fmla="+- 0 257 -75"/>
                <a:gd name="T107" fmla="*/ 257 h 672"/>
                <a:gd name="T108" fmla="+- 0 10394 9752"/>
                <a:gd name="T109" fmla="*/ T108 w 830"/>
                <a:gd name="T110" fmla="+- 0 201 -75"/>
                <a:gd name="T111" fmla="*/ 201 h 672"/>
                <a:gd name="T112" fmla="+- 0 10352 9752"/>
                <a:gd name="T113" fmla="*/ T112 w 830"/>
                <a:gd name="T114" fmla="+- 0 155 -75"/>
                <a:gd name="T115" fmla="*/ 155 h 672"/>
                <a:gd name="T116" fmla="+- 0 10014 9752"/>
                <a:gd name="T117" fmla="*/ T116 w 830"/>
                <a:gd name="T118" fmla="+- 0 133 -75"/>
                <a:gd name="T119" fmla="*/ 133 h 672"/>
                <a:gd name="T120" fmla="+- 0 9958 9752"/>
                <a:gd name="T121" fmla="*/ T120 w 830"/>
                <a:gd name="T122" fmla="+- 0 179 -75"/>
                <a:gd name="T123" fmla="*/ 179 h 672"/>
                <a:gd name="T124" fmla="+- 0 9919 9752"/>
                <a:gd name="T125" fmla="*/ T124 w 830"/>
                <a:gd name="T126" fmla="+- 0 235 -75"/>
                <a:gd name="T127" fmla="*/ 235 h 672"/>
                <a:gd name="T128" fmla="+- 0 9896 9752"/>
                <a:gd name="T129" fmla="*/ T128 w 830"/>
                <a:gd name="T130" fmla="+- 0 289 -75"/>
                <a:gd name="T131" fmla="*/ 289 h 672"/>
                <a:gd name="T132" fmla="+- 0 9885 9752"/>
                <a:gd name="T133" fmla="*/ T132 w 830"/>
                <a:gd name="T134" fmla="+- 0 389 -75"/>
                <a:gd name="T135" fmla="*/ 389 h 672"/>
                <a:gd name="T136" fmla="+- 0 9899 9752"/>
                <a:gd name="T137" fmla="*/ T136 w 830"/>
                <a:gd name="T138" fmla="+- 0 463 -75"/>
                <a:gd name="T139" fmla="*/ 463 h 672"/>
                <a:gd name="T140" fmla="+- 0 9982 9752"/>
                <a:gd name="T141" fmla="*/ T140 w 830"/>
                <a:gd name="T142" fmla="+- 0 433 -75"/>
                <a:gd name="T143" fmla="*/ 433 h 672"/>
                <a:gd name="T144" fmla="+- 0 9966 9752"/>
                <a:gd name="T145" fmla="*/ T144 w 830"/>
                <a:gd name="T146" fmla="+- 0 375 -75"/>
                <a:gd name="T147" fmla="*/ 375 h 672"/>
                <a:gd name="T148" fmla="+- 0 9964 9752"/>
                <a:gd name="T149" fmla="*/ T148 w 830"/>
                <a:gd name="T150" fmla="+- 0 323 -75"/>
                <a:gd name="T151" fmla="*/ 323 h 672"/>
                <a:gd name="T152" fmla="+- 0 9987 9752"/>
                <a:gd name="T153" fmla="*/ T152 w 830"/>
                <a:gd name="T154" fmla="+- 0 245 -75"/>
                <a:gd name="T155" fmla="*/ 245 h 672"/>
                <a:gd name="T156" fmla="+- 0 10011 9752"/>
                <a:gd name="T157" fmla="*/ T156 w 830"/>
                <a:gd name="T158" fmla="+- 0 207 -75"/>
                <a:gd name="T159" fmla="*/ 207 h 672"/>
                <a:gd name="T160" fmla="+- 0 10046 9752"/>
                <a:gd name="T161" fmla="*/ T160 w 830"/>
                <a:gd name="T162" fmla="+- 0 149 -75"/>
                <a:gd name="T163" fmla="*/ 149 h 672"/>
                <a:gd name="T164" fmla="+- 0 10342 9752"/>
                <a:gd name="T165" fmla="*/ T164 w 830"/>
                <a:gd name="T166" fmla="+- 0 -11 -75"/>
                <a:gd name="T167" fmla="*/ -11 h 672"/>
                <a:gd name="T168" fmla="+- 0 10311 9752"/>
                <a:gd name="T169" fmla="*/ T168 w 830"/>
                <a:gd name="T170" fmla="+- 0 43 -75"/>
                <a:gd name="T171" fmla="*/ 43 h 672"/>
                <a:gd name="T172" fmla="+- 0 10474 9752"/>
                <a:gd name="T173" fmla="*/ T172 w 830"/>
                <a:gd name="T174" fmla="+- 0 179 -75"/>
                <a:gd name="T175" fmla="*/ 179 h 672"/>
                <a:gd name="T176" fmla="+- 0 10490 9752"/>
                <a:gd name="T177" fmla="*/ T176 w 830"/>
                <a:gd name="T178" fmla="+- 0 409 -75"/>
                <a:gd name="T179" fmla="*/ 409 h 672"/>
                <a:gd name="T180" fmla="+- 0 10435 9752"/>
                <a:gd name="T181" fmla="*/ T180 w 830"/>
                <a:gd name="T182" fmla="+- 0 463 -75"/>
                <a:gd name="T183" fmla="*/ 463 h 672"/>
                <a:gd name="T184" fmla="+- 0 10571 9752"/>
                <a:gd name="T185" fmla="*/ T184 w 830"/>
                <a:gd name="T186" fmla="+- 0 237 -75"/>
                <a:gd name="T187" fmla="*/ 237 h 672"/>
                <a:gd name="T188" fmla="+- 0 10366 9752"/>
                <a:gd name="T189" fmla="*/ T188 w 830"/>
                <a:gd name="T190" fmla="+- 0 43 -75"/>
                <a:gd name="T191" fmla="*/ 43 h 672"/>
                <a:gd name="T192" fmla="+- 0 10404 9752"/>
                <a:gd name="T193" fmla="*/ T192 w 830"/>
                <a:gd name="T194" fmla="+- 0 11 -75"/>
                <a:gd name="T195" fmla="*/ 11 h 672"/>
                <a:gd name="T196" fmla="+- 0 10035 9752"/>
                <a:gd name="T197" fmla="*/ T196 w 830"/>
                <a:gd name="T198" fmla="+- 0 -11 -75"/>
                <a:gd name="T199" fmla="*/ -11 h 672"/>
                <a:gd name="T200" fmla="+- 0 10127 9752"/>
                <a:gd name="T201" fmla="*/ T200 w 830"/>
                <a:gd name="T202" fmla="+- 0 17 -75"/>
                <a:gd name="T203" fmla="*/ 17 h 672"/>
                <a:gd name="T204" fmla="+- 0 10167 9752"/>
                <a:gd name="T205" fmla="*/ T204 w 830"/>
                <a:gd name="T206" fmla="+- 0 -23 -75"/>
                <a:gd name="T207" fmla="*/ -23 h 672"/>
                <a:gd name="T208" fmla="+- 0 10208 9752"/>
                <a:gd name="T209" fmla="*/ T208 w 830"/>
                <a:gd name="T210" fmla="+- 0 17 -75"/>
                <a:gd name="T211" fmla="*/ 17 h 672"/>
                <a:gd name="T212" fmla="+- 0 10299 9752"/>
                <a:gd name="T213" fmla="*/ T212 w 830"/>
                <a:gd name="T214" fmla="+- 0 -11 -75"/>
                <a:gd name="T215" fmla="*/ -11 h 672"/>
                <a:gd name="T216" fmla="+- 0 10219 9752"/>
                <a:gd name="T217" fmla="*/ T216 w 830"/>
                <a:gd name="T218" fmla="+- 0 -49 -75"/>
                <a:gd name="T219" fmla="*/ -49 h 672"/>
                <a:gd name="T220" fmla="+- 0 10235 9752"/>
                <a:gd name="T221" fmla="*/ T220 w 830"/>
                <a:gd name="T222" fmla="+- 0 -31 -75"/>
                <a:gd name="T223" fmla="*/ -31 h 672"/>
                <a:gd name="T224" fmla="+- 0 10290 9752"/>
                <a:gd name="T225" fmla="*/ T224 w 830"/>
                <a:gd name="T226" fmla="+- 0 -63 -75"/>
                <a:gd name="T227" fmla="*/ -63 h 672"/>
                <a:gd name="T228" fmla="+- 0 10395 9752"/>
                <a:gd name="T229" fmla="*/ T228 w 830"/>
                <a:gd name="T230" fmla="+- 0 -41 -75"/>
                <a:gd name="T231" fmla="*/ -41 h 672"/>
                <a:gd name="T232" fmla="+- 0 10142 9752"/>
                <a:gd name="T233" fmla="*/ T232 w 830"/>
                <a:gd name="T234" fmla="+- 0 -69 -75"/>
                <a:gd name="T235" fmla="*/ -69 h 672"/>
                <a:gd name="T236" fmla="+- 0 10180 9752"/>
                <a:gd name="T237" fmla="*/ T236 w 830"/>
                <a:gd name="T238" fmla="+- 0 -75 -75"/>
                <a:gd name="T239" fmla="*/ -75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830" h="672">
                  <a:moveTo>
                    <a:pt x="259" y="8"/>
                  </a:moveTo>
                  <a:lnTo>
                    <a:pt x="230" y="12"/>
                  </a:lnTo>
                  <a:lnTo>
                    <a:pt x="205" y="20"/>
                  </a:lnTo>
                  <a:lnTo>
                    <a:pt x="187" y="34"/>
                  </a:lnTo>
                  <a:lnTo>
                    <a:pt x="178" y="44"/>
                  </a:lnTo>
                  <a:lnTo>
                    <a:pt x="173" y="58"/>
                  </a:lnTo>
                  <a:lnTo>
                    <a:pt x="175" y="72"/>
                  </a:lnTo>
                  <a:lnTo>
                    <a:pt x="178" y="86"/>
                  </a:lnTo>
                  <a:lnTo>
                    <a:pt x="186" y="96"/>
                  </a:lnTo>
                  <a:lnTo>
                    <a:pt x="195" y="104"/>
                  </a:lnTo>
                  <a:lnTo>
                    <a:pt x="205" y="110"/>
                  </a:lnTo>
                  <a:lnTo>
                    <a:pt x="212" y="114"/>
                  </a:lnTo>
                  <a:lnTo>
                    <a:pt x="216" y="118"/>
                  </a:lnTo>
                  <a:lnTo>
                    <a:pt x="217" y="118"/>
                  </a:lnTo>
                  <a:lnTo>
                    <a:pt x="217" y="120"/>
                  </a:lnTo>
                  <a:lnTo>
                    <a:pt x="218" y="122"/>
                  </a:lnTo>
                  <a:lnTo>
                    <a:pt x="144" y="158"/>
                  </a:lnTo>
                  <a:lnTo>
                    <a:pt x="84" y="202"/>
                  </a:lnTo>
                  <a:lnTo>
                    <a:pt x="39" y="254"/>
                  </a:lnTo>
                  <a:lnTo>
                    <a:pt x="11" y="314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11" y="446"/>
                  </a:lnTo>
                  <a:lnTo>
                    <a:pt x="41" y="506"/>
                  </a:lnTo>
                  <a:lnTo>
                    <a:pt x="89" y="560"/>
                  </a:lnTo>
                  <a:lnTo>
                    <a:pt x="153" y="606"/>
                  </a:lnTo>
                  <a:lnTo>
                    <a:pt x="202" y="634"/>
                  </a:lnTo>
                  <a:lnTo>
                    <a:pt x="266" y="656"/>
                  </a:lnTo>
                  <a:lnTo>
                    <a:pt x="339" y="668"/>
                  </a:lnTo>
                  <a:lnTo>
                    <a:pt x="415" y="672"/>
                  </a:lnTo>
                  <a:lnTo>
                    <a:pt x="492" y="668"/>
                  </a:lnTo>
                  <a:lnTo>
                    <a:pt x="564" y="656"/>
                  </a:lnTo>
                  <a:lnTo>
                    <a:pt x="628" y="634"/>
                  </a:lnTo>
                  <a:lnTo>
                    <a:pt x="661" y="614"/>
                  </a:lnTo>
                  <a:lnTo>
                    <a:pt x="359" y="614"/>
                  </a:lnTo>
                  <a:lnTo>
                    <a:pt x="349" y="612"/>
                  </a:lnTo>
                  <a:lnTo>
                    <a:pt x="339" y="612"/>
                  </a:lnTo>
                  <a:lnTo>
                    <a:pt x="330" y="610"/>
                  </a:lnTo>
                  <a:lnTo>
                    <a:pt x="319" y="606"/>
                  </a:lnTo>
                  <a:lnTo>
                    <a:pt x="310" y="600"/>
                  </a:lnTo>
                  <a:lnTo>
                    <a:pt x="289" y="586"/>
                  </a:lnTo>
                  <a:lnTo>
                    <a:pt x="285" y="582"/>
                  </a:lnTo>
                  <a:lnTo>
                    <a:pt x="277" y="574"/>
                  </a:lnTo>
                  <a:lnTo>
                    <a:pt x="269" y="566"/>
                  </a:lnTo>
                  <a:lnTo>
                    <a:pt x="262" y="560"/>
                  </a:lnTo>
                  <a:lnTo>
                    <a:pt x="256" y="552"/>
                  </a:lnTo>
                  <a:lnTo>
                    <a:pt x="249" y="542"/>
                  </a:lnTo>
                  <a:lnTo>
                    <a:pt x="246" y="538"/>
                  </a:lnTo>
                  <a:lnTo>
                    <a:pt x="147" y="538"/>
                  </a:lnTo>
                  <a:lnTo>
                    <a:pt x="141" y="534"/>
                  </a:lnTo>
                  <a:lnTo>
                    <a:pt x="131" y="524"/>
                  </a:lnTo>
                  <a:lnTo>
                    <a:pt x="127" y="522"/>
                  </a:lnTo>
                  <a:lnTo>
                    <a:pt x="123" y="518"/>
                  </a:lnTo>
                  <a:lnTo>
                    <a:pt x="92" y="484"/>
                  </a:lnTo>
                  <a:lnTo>
                    <a:pt x="71" y="452"/>
                  </a:lnTo>
                  <a:lnTo>
                    <a:pt x="59" y="416"/>
                  </a:lnTo>
                  <a:lnTo>
                    <a:pt x="54" y="380"/>
                  </a:lnTo>
                  <a:lnTo>
                    <a:pt x="54" y="376"/>
                  </a:lnTo>
                  <a:lnTo>
                    <a:pt x="68" y="312"/>
                  </a:lnTo>
                  <a:lnTo>
                    <a:pt x="108" y="254"/>
                  </a:lnTo>
                  <a:lnTo>
                    <a:pt x="170" y="204"/>
                  </a:lnTo>
                  <a:lnTo>
                    <a:pt x="252" y="166"/>
                  </a:lnTo>
                  <a:lnTo>
                    <a:pt x="262" y="162"/>
                  </a:lnTo>
                  <a:lnTo>
                    <a:pt x="269" y="154"/>
                  </a:lnTo>
                  <a:lnTo>
                    <a:pt x="270" y="144"/>
                  </a:lnTo>
                  <a:lnTo>
                    <a:pt x="272" y="122"/>
                  </a:lnTo>
                  <a:lnTo>
                    <a:pt x="268" y="102"/>
                  </a:lnTo>
                  <a:lnTo>
                    <a:pt x="259" y="86"/>
                  </a:lnTo>
                  <a:lnTo>
                    <a:pt x="246" y="72"/>
                  </a:lnTo>
                  <a:lnTo>
                    <a:pt x="242" y="70"/>
                  </a:lnTo>
                  <a:lnTo>
                    <a:pt x="238" y="68"/>
                  </a:lnTo>
                  <a:lnTo>
                    <a:pt x="235" y="66"/>
                  </a:lnTo>
                  <a:lnTo>
                    <a:pt x="241" y="64"/>
                  </a:lnTo>
                  <a:lnTo>
                    <a:pt x="249" y="62"/>
                  </a:lnTo>
                  <a:lnTo>
                    <a:pt x="404" y="62"/>
                  </a:lnTo>
                  <a:lnTo>
                    <a:pt x="410" y="56"/>
                  </a:lnTo>
                  <a:lnTo>
                    <a:pt x="415" y="54"/>
                  </a:lnTo>
                  <a:lnTo>
                    <a:pt x="415" y="52"/>
                  </a:lnTo>
                  <a:lnTo>
                    <a:pt x="655" y="52"/>
                  </a:lnTo>
                  <a:lnTo>
                    <a:pt x="653" y="44"/>
                  </a:lnTo>
                  <a:lnTo>
                    <a:pt x="348" y="44"/>
                  </a:lnTo>
                  <a:lnTo>
                    <a:pt x="328" y="28"/>
                  </a:lnTo>
                  <a:lnTo>
                    <a:pt x="311" y="18"/>
                  </a:lnTo>
                  <a:lnTo>
                    <a:pt x="298" y="12"/>
                  </a:lnTo>
                  <a:lnTo>
                    <a:pt x="292" y="12"/>
                  </a:lnTo>
                  <a:lnTo>
                    <a:pt x="259" y="8"/>
                  </a:lnTo>
                  <a:close/>
                  <a:moveTo>
                    <a:pt x="428" y="214"/>
                  </a:moveTo>
                  <a:lnTo>
                    <a:pt x="400" y="214"/>
                  </a:lnTo>
                  <a:lnTo>
                    <a:pt x="388" y="224"/>
                  </a:lnTo>
                  <a:lnTo>
                    <a:pt x="359" y="614"/>
                  </a:lnTo>
                  <a:lnTo>
                    <a:pt x="469" y="614"/>
                  </a:lnTo>
                  <a:lnTo>
                    <a:pt x="439" y="224"/>
                  </a:lnTo>
                  <a:lnTo>
                    <a:pt x="428" y="214"/>
                  </a:lnTo>
                  <a:close/>
                  <a:moveTo>
                    <a:pt x="558" y="206"/>
                  </a:moveTo>
                  <a:lnTo>
                    <a:pt x="549" y="210"/>
                  </a:lnTo>
                  <a:lnTo>
                    <a:pt x="541" y="216"/>
                  </a:lnTo>
                  <a:lnTo>
                    <a:pt x="536" y="224"/>
                  </a:lnTo>
                  <a:lnTo>
                    <a:pt x="534" y="234"/>
                  </a:lnTo>
                  <a:lnTo>
                    <a:pt x="537" y="244"/>
                  </a:lnTo>
                  <a:lnTo>
                    <a:pt x="543" y="252"/>
                  </a:lnTo>
                  <a:lnTo>
                    <a:pt x="561" y="270"/>
                  </a:lnTo>
                  <a:lnTo>
                    <a:pt x="566" y="276"/>
                  </a:lnTo>
                  <a:lnTo>
                    <a:pt x="571" y="282"/>
                  </a:lnTo>
                  <a:lnTo>
                    <a:pt x="577" y="290"/>
                  </a:lnTo>
                  <a:lnTo>
                    <a:pt x="589" y="308"/>
                  </a:lnTo>
                  <a:lnTo>
                    <a:pt x="590" y="310"/>
                  </a:lnTo>
                  <a:lnTo>
                    <a:pt x="594" y="318"/>
                  </a:lnTo>
                  <a:lnTo>
                    <a:pt x="595" y="320"/>
                  </a:lnTo>
                  <a:lnTo>
                    <a:pt x="601" y="332"/>
                  </a:lnTo>
                  <a:lnTo>
                    <a:pt x="602" y="336"/>
                  </a:lnTo>
                  <a:lnTo>
                    <a:pt x="610" y="356"/>
                  </a:lnTo>
                  <a:lnTo>
                    <a:pt x="615" y="378"/>
                  </a:lnTo>
                  <a:lnTo>
                    <a:pt x="616" y="380"/>
                  </a:lnTo>
                  <a:lnTo>
                    <a:pt x="617" y="396"/>
                  </a:lnTo>
                  <a:lnTo>
                    <a:pt x="618" y="400"/>
                  </a:lnTo>
                  <a:lnTo>
                    <a:pt x="618" y="404"/>
                  </a:lnTo>
                  <a:lnTo>
                    <a:pt x="618" y="432"/>
                  </a:lnTo>
                  <a:lnTo>
                    <a:pt x="617" y="450"/>
                  </a:lnTo>
                  <a:lnTo>
                    <a:pt x="616" y="452"/>
                  </a:lnTo>
                  <a:lnTo>
                    <a:pt x="613" y="468"/>
                  </a:lnTo>
                  <a:lnTo>
                    <a:pt x="613" y="472"/>
                  </a:lnTo>
                  <a:lnTo>
                    <a:pt x="608" y="488"/>
                  </a:lnTo>
                  <a:lnTo>
                    <a:pt x="606" y="494"/>
                  </a:lnTo>
                  <a:lnTo>
                    <a:pt x="600" y="508"/>
                  </a:lnTo>
                  <a:lnTo>
                    <a:pt x="599" y="512"/>
                  </a:lnTo>
                  <a:lnTo>
                    <a:pt x="595" y="518"/>
                  </a:lnTo>
                  <a:lnTo>
                    <a:pt x="592" y="526"/>
                  </a:lnTo>
                  <a:lnTo>
                    <a:pt x="588" y="532"/>
                  </a:lnTo>
                  <a:lnTo>
                    <a:pt x="581" y="542"/>
                  </a:lnTo>
                  <a:lnTo>
                    <a:pt x="574" y="552"/>
                  </a:lnTo>
                  <a:lnTo>
                    <a:pt x="568" y="560"/>
                  </a:lnTo>
                  <a:lnTo>
                    <a:pt x="561" y="568"/>
                  </a:lnTo>
                  <a:lnTo>
                    <a:pt x="545" y="582"/>
                  </a:lnTo>
                  <a:lnTo>
                    <a:pt x="541" y="586"/>
                  </a:lnTo>
                  <a:lnTo>
                    <a:pt x="529" y="594"/>
                  </a:lnTo>
                  <a:lnTo>
                    <a:pt x="521" y="600"/>
                  </a:lnTo>
                  <a:lnTo>
                    <a:pt x="511" y="606"/>
                  </a:lnTo>
                  <a:lnTo>
                    <a:pt x="500" y="610"/>
                  </a:lnTo>
                  <a:lnTo>
                    <a:pt x="479" y="614"/>
                  </a:lnTo>
                  <a:lnTo>
                    <a:pt x="661" y="614"/>
                  </a:lnTo>
                  <a:lnTo>
                    <a:pt x="678" y="604"/>
                  </a:lnTo>
                  <a:lnTo>
                    <a:pt x="741" y="560"/>
                  </a:lnTo>
                  <a:lnTo>
                    <a:pt x="761" y="538"/>
                  </a:lnTo>
                  <a:lnTo>
                    <a:pt x="683" y="538"/>
                  </a:lnTo>
                  <a:lnTo>
                    <a:pt x="689" y="518"/>
                  </a:lnTo>
                  <a:lnTo>
                    <a:pt x="691" y="510"/>
                  </a:lnTo>
                  <a:lnTo>
                    <a:pt x="693" y="498"/>
                  </a:lnTo>
                  <a:lnTo>
                    <a:pt x="694" y="492"/>
                  </a:lnTo>
                  <a:lnTo>
                    <a:pt x="695" y="484"/>
                  </a:lnTo>
                  <a:lnTo>
                    <a:pt x="695" y="482"/>
                  </a:lnTo>
                  <a:lnTo>
                    <a:pt x="695" y="478"/>
                  </a:lnTo>
                  <a:lnTo>
                    <a:pt x="697" y="460"/>
                  </a:lnTo>
                  <a:lnTo>
                    <a:pt x="697" y="432"/>
                  </a:lnTo>
                  <a:lnTo>
                    <a:pt x="697" y="430"/>
                  </a:lnTo>
                  <a:lnTo>
                    <a:pt x="693" y="394"/>
                  </a:lnTo>
                  <a:lnTo>
                    <a:pt x="691" y="386"/>
                  </a:lnTo>
                  <a:lnTo>
                    <a:pt x="690" y="384"/>
                  </a:lnTo>
                  <a:lnTo>
                    <a:pt x="686" y="364"/>
                  </a:lnTo>
                  <a:lnTo>
                    <a:pt x="683" y="358"/>
                  </a:lnTo>
                  <a:lnTo>
                    <a:pt x="675" y="334"/>
                  </a:lnTo>
                  <a:lnTo>
                    <a:pt x="674" y="332"/>
                  </a:lnTo>
                  <a:lnTo>
                    <a:pt x="664" y="310"/>
                  </a:lnTo>
                  <a:lnTo>
                    <a:pt x="661" y="304"/>
                  </a:lnTo>
                  <a:lnTo>
                    <a:pt x="652" y="290"/>
                  </a:lnTo>
                  <a:lnTo>
                    <a:pt x="650" y="288"/>
                  </a:lnTo>
                  <a:lnTo>
                    <a:pt x="644" y="278"/>
                  </a:lnTo>
                  <a:lnTo>
                    <a:pt x="642" y="276"/>
                  </a:lnTo>
                  <a:lnTo>
                    <a:pt x="639" y="272"/>
                  </a:lnTo>
                  <a:lnTo>
                    <a:pt x="625" y="254"/>
                  </a:lnTo>
                  <a:lnTo>
                    <a:pt x="624" y="252"/>
                  </a:lnTo>
                  <a:lnTo>
                    <a:pt x="614" y="244"/>
                  </a:lnTo>
                  <a:lnTo>
                    <a:pt x="607" y="236"/>
                  </a:lnTo>
                  <a:lnTo>
                    <a:pt x="600" y="230"/>
                  </a:lnTo>
                  <a:lnTo>
                    <a:pt x="599" y="228"/>
                  </a:lnTo>
                  <a:lnTo>
                    <a:pt x="578" y="212"/>
                  </a:lnTo>
                  <a:lnTo>
                    <a:pt x="568" y="208"/>
                  </a:lnTo>
                  <a:lnTo>
                    <a:pt x="558" y="206"/>
                  </a:lnTo>
                  <a:close/>
                  <a:moveTo>
                    <a:pt x="272" y="206"/>
                  </a:moveTo>
                  <a:lnTo>
                    <a:pt x="262" y="208"/>
                  </a:lnTo>
                  <a:lnTo>
                    <a:pt x="253" y="212"/>
                  </a:lnTo>
                  <a:lnTo>
                    <a:pt x="230" y="230"/>
                  </a:lnTo>
                  <a:lnTo>
                    <a:pt x="223" y="236"/>
                  </a:lnTo>
                  <a:lnTo>
                    <a:pt x="216" y="244"/>
                  </a:lnTo>
                  <a:lnTo>
                    <a:pt x="207" y="252"/>
                  </a:lnTo>
                  <a:lnTo>
                    <a:pt x="206" y="254"/>
                  </a:lnTo>
                  <a:lnTo>
                    <a:pt x="188" y="276"/>
                  </a:lnTo>
                  <a:lnTo>
                    <a:pt x="186" y="278"/>
                  </a:lnTo>
                  <a:lnTo>
                    <a:pt x="179" y="288"/>
                  </a:lnTo>
                  <a:lnTo>
                    <a:pt x="178" y="290"/>
                  </a:lnTo>
                  <a:lnTo>
                    <a:pt x="169" y="304"/>
                  </a:lnTo>
                  <a:lnTo>
                    <a:pt x="167" y="310"/>
                  </a:lnTo>
                  <a:lnTo>
                    <a:pt x="160" y="324"/>
                  </a:lnTo>
                  <a:lnTo>
                    <a:pt x="156" y="332"/>
                  </a:lnTo>
                  <a:lnTo>
                    <a:pt x="155" y="334"/>
                  </a:lnTo>
                  <a:lnTo>
                    <a:pt x="153" y="342"/>
                  </a:lnTo>
                  <a:lnTo>
                    <a:pt x="147" y="358"/>
                  </a:lnTo>
                  <a:lnTo>
                    <a:pt x="144" y="364"/>
                  </a:lnTo>
                  <a:lnTo>
                    <a:pt x="140" y="384"/>
                  </a:lnTo>
                  <a:lnTo>
                    <a:pt x="140" y="386"/>
                  </a:lnTo>
                  <a:lnTo>
                    <a:pt x="137" y="396"/>
                  </a:lnTo>
                  <a:lnTo>
                    <a:pt x="133" y="432"/>
                  </a:lnTo>
                  <a:lnTo>
                    <a:pt x="133" y="460"/>
                  </a:lnTo>
                  <a:lnTo>
                    <a:pt x="133" y="464"/>
                  </a:lnTo>
                  <a:lnTo>
                    <a:pt x="135" y="478"/>
                  </a:lnTo>
                  <a:lnTo>
                    <a:pt x="135" y="488"/>
                  </a:lnTo>
                  <a:lnTo>
                    <a:pt x="140" y="510"/>
                  </a:lnTo>
                  <a:lnTo>
                    <a:pt x="141" y="518"/>
                  </a:lnTo>
                  <a:lnTo>
                    <a:pt x="146" y="536"/>
                  </a:lnTo>
                  <a:lnTo>
                    <a:pt x="147" y="538"/>
                  </a:lnTo>
                  <a:lnTo>
                    <a:pt x="246" y="538"/>
                  </a:lnTo>
                  <a:lnTo>
                    <a:pt x="242" y="532"/>
                  </a:lnTo>
                  <a:lnTo>
                    <a:pt x="238" y="526"/>
                  </a:lnTo>
                  <a:lnTo>
                    <a:pt x="235" y="518"/>
                  </a:lnTo>
                  <a:lnTo>
                    <a:pt x="231" y="512"/>
                  </a:lnTo>
                  <a:lnTo>
                    <a:pt x="230" y="508"/>
                  </a:lnTo>
                  <a:lnTo>
                    <a:pt x="224" y="494"/>
                  </a:lnTo>
                  <a:lnTo>
                    <a:pt x="222" y="488"/>
                  </a:lnTo>
                  <a:lnTo>
                    <a:pt x="218" y="472"/>
                  </a:lnTo>
                  <a:lnTo>
                    <a:pt x="217" y="468"/>
                  </a:lnTo>
                  <a:lnTo>
                    <a:pt x="214" y="452"/>
                  </a:lnTo>
                  <a:lnTo>
                    <a:pt x="214" y="450"/>
                  </a:lnTo>
                  <a:lnTo>
                    <a:pt x="213" y="444"/>
                  </a:lnTo>
                  <a:lnTo>
                    <a:pt x="212" y="434"/>
                  </a:lnTo>
                  <a:lnTo>
                    <a:pt x="212" y="416"/>
                  </a:lnTo>
                  <a:lnTo>
                    <a:pt x="212" y="404"/>
                  </a:lnTo>
                  <a:lnTo>
                    <a:pt x="212" y="398"/>
                  </a:lnTo>
                  <a:lnTo>
                    <a:pt x="213" y="396"/>
                  </a:lnTo>
                  <a:lnTo>
                    <a:pt x="214" y="380"/>
                  </a:lnTo>
                  <a:lnTo>
                    <a:pt x="215" y="376"/>
                  </a:lnTo>
                  <a:lnTo>
                    <a:pt x="221" y="356"/>
                  </a:lnTo>
                  <a:lnTo>
                    <a:pt x="229" y="332"/>
                  </a:lnTo>
                  <a:lnTo>
                    <a:pt x="235" y="320"/>
                  </a:lnTo>
                  <a:lnTo>
                    <a:pt x="235" y="318"/>
                  </a:lnTo>
                  <a:lnTo>
                    <a:pt x="240" y="310"/>
                  </a:lnTo>
                  <a:lnTo>
                    <a:pt x="242" y="308"/>
                  </a:lnTo>
                  <a:lnTo>
                    <a:pt x="253" y="290"/>
                  </a:lnTo>
                  <a:lnTo>
                    <a:pt x="259" y="282"/>
                  </a:lnTo>
                  <a:lnTo>
                    <a:pt x="265" y="276"/>
                  </a:lnTo>
                  <a:lnTo>
                    <a:pt x="269" y="270"/>
                  </a:lnTo>
                  <a:lnTo>
                    <a:pt x="288" y="252"/>
                  </a:lnTo>
                  <a:lnTo>
                    <a:pt x="294" y="244"/>
                  </a:lnTo>
                  <a:lnTo>
                    <a:pt x="296" y="234"/>
                  </a:lnTo>
                  <a:lnTo>
                    <a:pt x="294" y="224"/>
                  </a:lnTo>
                  <a:lnTo>
                    <a:pt x="289" y="216"/>
                  </a:lnTo>
                  <a:lnTo>
                    <a:pt x="281" y="210"/>
                  </a:lnTo>
                  <a:lnTo>
                    <a:pt x="272" y="206"/>
                  </a:lnTo>
                  <a:close/>
                  <a:moveTo>
                    <a:pt x="657" y="62"/>
                  </a:moveTo>
                  <a:lnTo>
                    <a:pt x="582" y="62"/>
                  </a:lnTo>
                  <a:lnTo>
                    <a:pt x="590" y="64"/>
                  </a:lnTo>
                  <a:lnTo>
                    <a:pt x="595" y="66"/>
                  </a:lnTo>
                  <a:lnTo>
                    <a:pt x="589" y="70"/>
                  </a:lnTo>
                  <a:lnTo>
                    <a:pt x="585" y="72"/>
                  </a:lnTo>
                  <a:lnTo>
                    <a:pt x="572" y="84"/>
                  </a:lnTo>
                  <a:lnTo>
                    <a:pt x="564" y="100"/>
                  </a:lnTo>
                  <a:lnTo>
                    <a:pt x="559" y="118"/>
                  </a:lnTo>
                  <a:lnTo>
                    <a:pt x="560" y="140"/>
                  </a:lnTo>
                  <a:lnTo>
                    <a:pt x="559" y="152"/>
                  </a:lnTo>
                  <a:lnTo>
                    <a:pt x="567" y="162"/>
                  </a:lnTo>
                  <a:lnTo>
                    <a:pt x="578" y="166"/>
                  </a:lnTo>
                  <a:lnTo>
                    <a:pt x="660" y="204"/>
                  </a:lnTo>
                  <a:lnTo>
                    <a:pt x="722" y="254"/>
                  </a:lnTo>
                  <a:lnTo>
                    <a:pt x="762" y="312"/>
                  </a:lnTo>
                  <a:lnTo>
                    <a:pt x="776" y="376"/>
                  </a:lnTo>
                  <a:lnTo>
                    <a:pt x="776" y="382"/>
                  </a:lnTo>
                  <a:lnTo>
                    <a:pt x="771" y="416"/>
                  </a:lnTo>
                  <a:lnTo>
                    <a:pt x="759" y="452"/>
                  </a:lnTo>
                  <a:lnTo>
                    <a:pt x="738" y="484"/>
                  </a:lnTo>
                  <a:lnTo>
                    <a:pt x="707" y="518"/>
                  </a:lnTo>
                  <a:lnTo>
                    <a:pt x="703" y="522"/>
                  </a:lnTo>
                  <a:lnTo>
                    <a:pt x="699" y="524"/>
                  </a:lnTo>
                  <a:lnTo>
                    <a:pt x="694" y="530"/>
                  </a:lnTo>
                  <a:lnTo>
                    <a:pt x="689" y="534"/>
                  </a:lnTo>
                  <a:lnTo>
                    <a:pt x="683" y="538"/>
                  </a:lnTo>
                  <a:lnTo>
                    <a:pt x="761" y="538"/>
                  </a:lnTo>
                  <a:lnTo>
                    <a:pt x="789" y="506"/>
                  </a:lnTo>
                  <a:lnTo>
                    <a:pt x="819" y="446"/>
                  </a:lnTo>
                  <a:lnTo>
                    <a:pt x="830" y="382"/>
                  </a:lnTo>
                  <a:lnTo>
                    <a:pt x="830" y="376"/>
                  </a:lnTo>
                  <a:lnTo>
                    <a:pt x="819" y="312"/>
                  </a:lnTo>
                  <a:lnTo>
                    <a:pt x="791" y="254"/>
                  </a:lnTo>
                  <a:lnTo>
                    <a:pt x="746" y="202"/>
                  </a:lnTo>
                  <a:lnTo>
                    <a:pt x="686" y="158"/>
                  </a:lnTo>
                  <a:lnTo>
                    <a:pt x="613" y="122"/>
                  </a:lnTo>
                  <a:lnTo>
                    <a:pt x="613" y="120"/>
                  </a:lnTo>
                  <a:lnTo>
                    <a:pt x="614" y="118"/>
                  </a:lnTo>
                  <a:lnTo>
                    <a:pt x="619" y="114"/>
                  </a:lnTo>
                  <a:lnTo>
                    <a:pt x="626" y="110"/>
                  </a:lnTo>
                  <a:lnTo>
                    <a:pt x="636" y="104"/>
                  </a:lnTo>
                  <a:lnTo>
                    <a:pt x="645" y="96"/>
                  </a:lnTo>
                  <a:lnTo>
                    <a:pt x="652" y="86"/>
                  </a:lnTo>
                  <a:lnTo>
                    <a:pt x="656" y="72"/>
                  </a:lnTo>
                  <a:lnTo>
                    <a:pt x="657" y="62"/>
                  </a:lnTo>
                  <a:close/>
                  <a:moveTo>
                    <a:pt x="404" y="62"/>
                  </a:moveTo>
                  <a:lnTo>
                    <a:pt x="268" y="62"/>
                  </a:lnTo>
                  <a:lnTo>
                    <a:pt x="276" y="64"/>
                  </a:lnTo>
                  <a:lnTo>
                    <a:pt x="283" y="64"/>
                  </a:lnTo>
                  <a:lnTo>
                    <a:pt x="298" y="68"/>
                  </a:lnTo>
                  <a:lnTo>
                    <a:pt x="318" y="90"/>
                  </a:lnTo>
                  <a:lnTo>
                    <a:pt x="329" y="102"/>
                  </a:lnTo>
                  <a:lnTo>
                    <a:pt x="350" y="102"/>
                  </a:lnTo>
                  <a:lnTo>
                    <a:pt x="363" y="100"/>
                  </a:lnTo>
                  <a:lnTo>
                    <a:pt x="375" y="92"/>
                  </a:lnTo>
                  <a:lnTo>
                    <a:pt x="387" y="80"/>
                  </a:lnTo>
                  <a:lnTo>
                    <a:pt x="400" y="66"/>
                  </a:lnTo>
                  <a:lnTo>
                    <a:pt x="402" y="64"/>
                  </a:lnTo>
                  <a:lnTo>
                    <a:pt x="404" y="62"/>
                  </a:lnTo>
                  <a:close/>
                  <a:moveTo>
                    <a:pt x="655" y="52"/>
                  </a:moveTo>
                  <a:lnTo>
                    <a:pt x="415" y="52"/>
                  </a:lnTo>
                  <a:lnTo>
                    <a:pt x="416" y="54"/>
                  </a:lnTo>
                  <a:lnTo>
                    <a:pt x="421" y="56"/>
                  </a:lnTo>
                  <a:lnTo>
                    <a:pt x="428" y="62"/>
                  </a:lnTo>
                  <a:lnTo>
                    <a:pt x="430" y="66"/>
                  </a:lnTo>
                  <a:lnTo>
                    <a:pt x="444" y="80"/>
                  </a:lnTo>
                  <a:lnTo>
                    <a:pt x="456" y="92"/>
                  </a:lnTo>
                  <a:lnTo>
                    <a:pt x="468" y="100"/>
                  </a:lnTo>
                  <a:lnTo>
                    <a:pt x="481" y="102"/>
                  </a:lnTo>
                  <a:lnTo>
                    <a:pt x="502" y="102"/>
                  </a:lnTo>
                  <a:lnTo>
                    <a:pt x="513" y="90"/>
                  </a:lnTo>
                  <a:lnTo>
                    <a:pt x="532" y="68"/>
                  </a:lnTo>
                  <a:lnTo>
                    <a:pt x="547" y="64"/>
                  </a:lnTo>
                  <a:lnTo>
                    <a:pt x="555" y="64"/>
                  </a:lnTo>
                  <a:lnTo>
                    <a:pt x="563" y="62"/>
                  </a:lnTo>
                  <a:lnTo>
                    <a:pt x="657" y="62"/>
                  </a:lnTo>
                  <a:lnTo>
                    <a:pt x="657" y="58"/>
                  </a:lnTo>
                  <a:lnTo>
                    <a:pt x="655" y="52"/>
                  </a:lnTo>
                  <a:close/>
                  <a:moveTo>
                    <a:pt x="467" y="26"/>
                  </a:moveTo>
                  <a:lnTo>
                    <a:pt x="363" y="26"/>
                  </a:lnTo>
                  <a:lnTo>
                    <a:pt x="361" y="28"/>
                  </a:lnTo>
                  <a:lnTo>
                    <a:pt x="354" y="38"/>
                  </a:lnTo>
                  <a:lnTo>
                    <a:pt x="351" y="42"/>
                  </a:lnTo>
                  <a:lnTo>
                    <a:pt x="348" y="44"/>
                  </a:lnTo>
                  <a:lnTo>
                    <a:pt x="483" y="44"/>
                  </a:lnTo>
                  <a:lnTo>
                    <a:pt x="480" y="42"/>
                  </a:lnTo>
                  <a:lnTo>
                    <a:pt x="476" y="38"/>
                  </a:lnTo>
                  <a:lnTo>
                    <a:pt x="469" y="28"/>
                  </a:lnTo>
                  <a:lnTo>
                    <a:pt x="467" y="26"/>
                  </a:lnTo>
                  <a:close/>
                  <a:moveTo>
                    <a:pt x="572" y="8"/>
                  </a:moveTo>
                  <a:lnTo>
                    <a:pt x="538" y="12"/>
                  </a:lnTo>
                  <a:lnTo>
                    <a:pt x="532" y="12"/>
                  </a:lnTo>
                  <a:lnTo>
                    <a:pt x="520" y="18"/>
                  </a:lnTo>
                  <a:lnTo>
                    <a:pt x="502" y="28"/>
                  </a:lnTo>
                  <a:lnTo>
                    <a:pt x="483" y="44"/>
                  </a:lnTo>
                  <a:lnTo>
                    <a:pt x="653" y="44"/>
                  </a:lnTo>
                  <a:lnTo>
                    <a:pt x="643" y="34"/>
                  </a:lnTo>
                  <a:lnTo>
                    <a:pt x="625" y="20"/>
                  </a:lnTo>
                  <a:lnTo>
                    <a:pt x="601" y="12"/>
                  </a:lnTo>
                  <a:lnTo>
                    <a:pt x="572" y="8"/>
                  </a:lnTo>
                  <a:close/>
                  <a:moveTo>
                    <a:pt x="428" y="0"/>
                  </a:moveTo>
                  <a:lnTo>
                    <a:pt x="403" y="0"/>
                  </a:lnTo>
                  <a:lnTo>
                    <a:pt x="390" y="6"/>
                  </a:lnTo>
                  <a:lnTo>
                    <a:pt x="377" y="14"/>
                  </a:lnTo>
                  <a:lnTo>
                    <a:pt x="364" y="26"/>
                  </a:lnTo>
                  <a:lnTo>
                    <a:pt x="467" y="26"/>
                  </a:lnTo>
                  <a:lnTo>
                    <a:pt x="454" y="14"/>
                  </a:lnTo>
                  <a:lnTo>
                    <a:pt x="441" y="6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7D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Y"/>
            </a:p>
          </p:txBody>
        </p:sp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BBD24FDB-ECC3-4635-AD42-894AFBFAB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9" y="640"/>
              <a:ext cx="236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D531CC6-4555-4C5D-B6D7-A719E28267DA}"/>
              </a:ext>
            </a:extLst>
          </p:cNvPr>
          <p:cNvSpPr txBox="1"/>
          <p:nvPr/>
        </p:nvSpPr>
        <p:spPr>
          <a:xfrm>
            <a:off x="738798" y="447916"/>
            <a:ext cx="8400475" cy="10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14805" indent="-635">
              <a:lnSpc>
                <a:spcPct val="86000"/>
              </a:lnSpc>
              <a:spcBef>
                <a:spcPts val="5"/>
              </a:spcBef>
              <a:spcAft>
                <a:spcPts val="800"/>
              </a:spcAft>
            </a:pP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</a:t>
            </a:r>
            <a:r>
              <a:rPr lang="el-GR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n-CY" sz="2400" spc="-75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ΖΗΤΗΜΑ</a:t>
            </a:r>
            <a:r>
              <a:rPr lang="en-CY" sz="2400" spc="-75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CY" sz="2400" spc="-65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 err="1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</a:t>
            </a:r>
            <a:r>
              <a:rPr lang="en-CY" sz="2400" b="1" spc="-100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CY" sz="2400" b="1" dirty="0" err="1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ροο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πτικές</a:t>
            </a:r>
            <a:r>
              <a:rPr lang="en-CY" sz="2400" b="1" spc="-9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spc="-1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αύξησης</a:t>
            </a:r>
            <a:r>
              <a:rPr lang="en-CY" sz="2400" b="1" spc="-9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</a:t>
            </a:r>
            <a:r>
              <a:rPr lang="en-CY" sz="2400" b="1" spc="-100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χρήσης</a:t>
            </a:r>
            <a:r>
              <a:rPr lang="en-CY" sz="2400" b="1" spc="-9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spc="-2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ηρωίνης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υφιστάμενες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βλάβες</a:t>
            </a:r>
            <a:r>
              <a:rPr lang="en-CY" sz="2400" b="1" spc="-200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εγείρουν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ανησυχίες</a:t>
            </a:r>
            <a:endParaRPr lang="en-CY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C725F-5BD7-4383-8374-EA57851B9831}"/>
              </a:ext>
            </a:extLst>
          </p:cNvPr>
          <p:cNvSpPr txBox="1"/>
          <p:nvPr/>
        </p:nvSpPr>
        <p:spPr>
          <a:xfrm>
            <a:off x="738798" y="1679269"/>
            <a:ext cx="10599092" cy="333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επ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ικράτηση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επ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ικίνδυνης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χρήσης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οπ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ιοειδών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στους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ενήλικες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(15-64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ετών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εκτιμάτ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 σε 0,4% του πληθυσμού της ΕΕ, ποσοστό που αντιστοιχεί σε 1,3 εκατομμύρια προβληματικούς χρήστες οπιοειδών το 2018.</a:t>
            </a: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χρήστες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ηρωίνης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ντιστοιχούσ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σε ποσοστό 77 % (σχεδόν 20 000 χρήστες) του συνόλου των χρηστών οπιοειδών που ξεκίνησαν θεραπεία για πρώτη φορά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ίωση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</a:t>
            </a:r>
            <a:r>
              <a:rPr lang="en-CY" sz="1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τά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10 % έναντι του προηγούμενου έτους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 περισσότερα θανατηφόρα περιστατικά που οφείλονται σε υπερβολική δόση στην Ευρώπη ανιχνεύονται οπιοειδή, κυρίως η ηρω</a:t>
            </a: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ΐ</a:t>
            </a: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νη ή οι μεταβολίτες της, συχνά σε συνδυασμό με άλλες ουσίες.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CY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83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981D2E6-7226-47E1-A978-CDA4A0877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31" y="11455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7AE89D1-E1A1-4996-8016-C1FDF4351B91}"/>
              </a:ext>
            </a:extLst>
          </p:cNvPr>
          <p:cNvGrpSpPr>
            <a:grpSpLocks/>
          </p:cNvGrpSpPr>
          <p:nvPr/>
        </p:nvGrpSpPr>
        <p:grpSpPr bwMode="auto">
          <a:xfrm>
            <a:off x="9139273" y="555148"/>
            <a:ext cx="527050" cy="693738"/>
            <a:chOff x="9752" y="-75"/>
            <a:chExt cx="830" cy="109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6F93A1F-9EF6-4F87-9A48-DD9057311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" y="-75"/>
              <a:ext cx="830" cy="672"/>
            </a:xfrm>
            <a:custGeom>
              <a:avLst/>
              <a:gdLst>
                <a:gd name="T0" fmla="+- 0 9925 9752"/>
                <a:gd name="T1" fmla="*/ T0 w 830"/>
                <a:gd name="T2" fmla="+- 0 -17 -75"/>
                <a:gd name="T3" fmla="*/ -17 h 672"/>
                <a:gd name="T4" fmla="+- 0 9964 9752"/>
                <a:gd name="T5" fmla="*/ T4 w 830"/>
                <a:gd name="T6" fmla="+- 0 39 -75"/>
                <a:gd name="T7" fmla="*/ 39 h 672"/>
                <a:gd name="T8" fmla="+- 0 9836 9752"/>
                <a:gd name="T9" fmla="*/ T8 w 830"/>
                <a:gd name="T10" fmla="+- 0 127 -75"/>
                <a:gd name="T11" fmla="*/ 127 h 672"/>
                <a:gd name="T12" fmla="+- 0 9793 9752"/>
                <a:gd name="T13" fmla="*/ T12 w 830"/>
                <a:gd name="T14" fmla="+- 0 431 -75"/>
                <a:gd name="T15" fmla="*/ 431 h 672"/>
                <a:gd name="T16" fmla="+- 0 10167 9752"/>
                <a:gd name="T17" fmla="*/ T16 w 830"/>
                <a:gd name="T18" fmla="+- 0 597 -75"/>
                <a:gd name="T19" fmla="*/ 597 h 672"/>
                <a:gd name="T20" fmla="+- 0 10101 9752"/>
                <a:gd name="T21" fmla="*/ T20 w 830"/>
                <a:gd name="T22" fmla="+- 0 537 -75"/>
                <a:gd name="T23" fmla="*/ 537 h 672"/>
                <a:gd name="T24" fmla="+- 0 10037 9752"/>
                <a:gd name="T25" fmla="*/ T24 w 830"/>
                <a:gd name="T26" fmla="+- 0 507 -75"/>
                <a:gd name="T27" fmla="*/ 507 h 672"/>
                <a:gd name="T28" fmla="+- 0 9998 9752"/>
                <a:gd name="T29" fmla="*/ T28 w 830"/>
                <a:gd name="T30" fmla="+- 0 463 -75"/>
                <a:gd name="T31" fmla="*/ 463 h 672"/>
                <a:gd name="T32" fmla="+- 0 9844 9752"/>
                <a:gd name="T33" fmla="*/ T32 w 830"/>
                <a:gd name="T34" fmla="+- 0 409 -75"/>
                <a:gd name="T35" fmla="*/ 409 h 672"/>
                <a:gd name="T36" fmla="+- 0 9860 9752"/>
                <a:gd name="T37" fmla="*/ T36 w 830"/>
                <a:gd name="T38" fmla="+- 0 179 -75"/>
                <a:gd name="T39" fmla="*/ 179 h 672"/>
                <a:gd name="T40" fmla="+- 0 10024 9752"/>
                <a:gd name="T41" fmla="*/ T40 w 830"/>
                <a:gd name="T42" fmla="+- 0 47 -75"/>
                <a:gd name="T43" fmla="*/ 47 h 672"/>
                <a:gd name="T44" fmla="+- 0 9987 9752"/>
                <a:gd name="T45" fmla="*/ T44 w 830"/>
                <a:gd name="T46" fmla="+- 0 -9 -75"/>
                <a:gd name="T47" fmla="*/ -9 h 672"/>
                <a:gd name="T48" fmla="+- 0 10167 9752"/>
                <a:gd name="T49" fmla="*/ T48 w 830"/>
                <a:gd name="T50" fmla="+- 0 -23 -75"/>
                <a:gd name="T51" fmla="*/ -23 h 672"/>
                <a:gd name="T52" fmla="+- 0 10050 9752"/>
                <a:gd name="T53" fmla="*/ T52 w 830"/>
                <a:gd name="T54" fmla="+- 0 -63 -75"/>
                <a:gd name="T55" fmla="*/ -63 h 672"/>
                <a:gd name="T56" fmla="+- 0 10111 9752"/>
                <a:gd name="T57" fmla="*/ T56 w 830"/>
                <a:gd name="T58" fmla="+- 0 539 -75"/>
                <a:gd name="T59" fmla="*/ 539 h 672"/>
                <a:gd name="T60" fmla="+- 0 10293 9752"/>
                <a:gd name="T61" fmla="*/ T60 w 830"/>
                <a:gd name="T62" fmla="+- 0 141 -75"/>
                <a:gd name="T63" fmla="*/ 141 h 672"/>
                <a:gd name="T64" fmla="+- 0 10318 9752"/>
                <a:gd name="T65" fmla="*/ T64 w 830"/>
                <a:gd name="T66" fmla="+- 0 201 -75"/>
                <a:gd name="T67" fmla="*/ 201 h 672"/>
                <a:gd name="T68" fmla="+- 0 10346 9752"/>
                <a:gd name="T69" fmla="*/ T68 w 830"/>
                <a:gd name="T70" fmla="+- 0 243 -75"/>
                <a:gd name="T71" fmla="*/ 243 h 672"/>
                <a:gd name="T72" fmla="+- 0 10368 9752"/>
                <a:gd name="T73" fmla="*/ T72 w 830"/>
                <a:gd name="T74" fmla="+- 0 305 -75"/>
                <a:gd name="T75" fmla="*/ 305 h 672"/>
                <a:gd name="T76" fmla="+- 0 10368 9752"/>
                <a:gd name="T77" fmla="*/ T76 w 830"/>
                <a:gd name="T78" fmla="+- 0 377 -75"/>
                <a:gd name="T79" fmla="*/ 377 h 672"/>
                <a:gd name="T80" fmla="+- 0 10351 9752"/>
                <a:gd name="T81" fmla="*/ T80 w 830"/>
                <a:gd name="T82" fmla="+- 0 437 -75"/>
                <a:gd name="T83" fmla="*/ 437 h 672"/>
                <a:gd name="T84" fmla="+- 0 10320 9752"/>
                <a:gd name="T85" fmla="*/ T84 w 830"/>
                <a:gd name="T86" fmla="+- 0 485 -75"/>
                <a:gd name="T87" fmla="*/ 485 h 672"/>
                <a:gd name="T88" fmla="+- 0 10263 9752"/>
                <a:gd name="T89" fmla="*/ T88 w 830"/>
                <a:gd name="T90" fmla="+- 0 531 -75"/>
                <a:gd name="T91" fmla="*/ 531 h 672"/>
                <a:gd name="T92" fmla="+- 0 10513 9752"/>
                <a:gd name="T93" fmla="*/ T92 w 830"/>
                <a:gd name="T94" fmla="+- 0 463 -75"/>
                <a:gd name="T95" fmla="*/ 463 h 672"/>
                <a:gd name="T96" fmla="+- 0 10447 9752"/>
                <a:gd name="T97" fmla="*/ T96 w 830"/>
                <a:gd name="T98" fmla="+- 0 409 -75"/>
                <a:gd name="T99" fmla="*/ 409 h 672"/>
                <a:gd name="T100" fmla="+- 0 10445 9752"/>
                <a:gd name="T101" fmla="*/ T100 w 830"/>
                <a:gd name="T102" fmla="+- 0 319 -75"/>
                <a:gd name="T103" fmla="*/ 319 h 672"/>
                <a:gd name="T104" fmla="+- 0 10426 9752"/>
                <a:gd name="T105" fmla="*/ T104 w 830"/>
                <a:gd name="T106" fmla="+- 0 257 -75"/>
                <a:gd name="T107" fmla="*/ 257 h 672"/>
                <a:gd name="T108" fmla="+- 0 10394 9752"/>
                <a:gd name="T109" fmla="*/ T108 w 830"/>
                <a:gd name="T110" fmla="+- 0 201 -75"/>
                <a:gd name="T111" fmla="*/ 201 h 672"/>
                <a:gd name="T112" fmla="+- 0 10352 9752"/>
                <a:gd name="T113" fmla="*/ T112 w 830"/>
                <a:gd name="T114" fmla="+- 0 155 -75"/>
                <a:gd name="T115" fmla="*/ 155 h 672"/>
                <a:gd name="T116" fmla="+- 0 10014 9752"/>
                <a:gd name="T117" fmla="*/ T116 w 830"/>
                <a:gd name="T118" fmla="+- 0 133 -75"/>
                <a:gd name="T119" fmla="*/ 133 h 672"/>
                <a:gd name="T120" fmla="+- 0 9958 9752"/>
                <a:gd name="T121" fmla="*/ T120 w 830"/>
                <a:gd name="T122" fmla="+- 0 179 -75"/>
                <a:gd name="T123" fmla="*/ 179 h 672"/>
                <a:gd name="T124" fmla="+- 0 9919 9752"/>
                <a:gd name="T125" fmla="*/ T124 w 830"/>
                <a:gd name="T126" fmla="+- 0 235 -75"/>
                <a:gd name="T127" fmla="*/ 235 h 672"/>
                <a:gd name="T128" fmla="+- 0 9896 9752"/>
                <a:gd name="T129" fmla="*/ T128 w 830"/>
                <a:gd name="T130" fmla="+- 0 289 -75"/>
                <a:gd name="T131" fmla="*/ 289 h 672"/>
                <a:gd name="T132" fmla="+- 0 9885 9752"/>
                <a:gd name="T133" fmla="*/ T132 w 830"/>
                <a:gd name="T134" fmla="+- 0 389 -75"/>
                <a:gd name="T135" fmla="*/ 389 h 672"/>
                <a:gd name="T136" fmla="+- 0 9899 9752"/>
                <a:gd name="T137" fmla="*/ T136 w 830"/>
                <a:gd name="T138" fmla="+- 0 463 -75"/>
                <a:gd name="T139" fmla="*/ 463 h 672"/>
                <a:gd name="T140" fmla="+- 0 9982 9752"/>
                <a:gd name="T141" fmla="*/ T140 w 830"/>
                <a:gd name="T142" fmla="+- 0 433 -75"/>
                <a:gd name="T143" fmla="*/ 433 h 672"/>
                <a:gd name="T144" fmla="+- 0 9966 9752"/>
                <a:gd name="T145" fmla="*/ T144 w 830"/>
                <a:gd name="T146" fmla="+- 0 375 -75"/>
                <a:gd name="T147" fmla="*/ 375 h 672"/>
                <a:gd name="T148" fmla="+- 0 9964 9752"/>
                <a:gd name="T149" fmla="*/ T148 w 830"/>
                <a:gd name="T150" fmla="+- 0 323 -75"/>
                <a:gd name="T151" fmla="*/ 323 h 672"/>
                <a:gd name="T152" fmla="+- 0 9987 9752"/>
                <a:gd name="T153" fmla="*/ T152 w 830"/>
                <a:gd name="T154" fmla="+- 0 245 -75"/>
                <a:gd name="T155" fmla="*/ 245 h 672"/>
                <a:gd name="T156" fmla="+- 0 10011 9752"/>
                <a:gd name="T157" fmla="*/ T156 w 830"/>
                <a:gd name="T158" fmla="+- 0 207 -75"/>
                <a:gd name="T159" fmla="*/ 207 h 672"/>
                <a:gd name="T160" fmla="+- 0 10046 9752"/>
                <a:gd name="T161" fmla="*/ T160 w 830"/>
                <a:gd name="T162" fmla="+- 0 149 -75"/>
                <a:gd name="T163" fmla="*/ 149 h 672"/>
                <a:gd name="T164" fmla="+- 0 10342 9752"/>
                <a:gd name="T165" fmla="*/ T164 w 830"/>
                <a:gd name="T166" fmla="+- 0 -11 -75"/>
                <a:gd name="T167" fmla="*/ -11 h 672"/>
                <a:gd name="T168" fmla="+- 0 10311 9752"/>
                <a:gd name="T169" fmla="*/ T168 w 830"/>
                <a:gd name="T170" fmla="+- 0 43 -75"/>
                <a:gd name="T171" fmla="*/ 43 h 672"/>
                <a:gd name="T172" fmla="+- 0 10474 9752"/>
                <a:gd name="T173" fmla="*/ T172 w 830"/>
                <a:gd name="T174" fmla="+- 0 179 -75"/>
                <a:gd name="T175" fmla="*/ 179 h 672"/>
                <a:gd name="T176" fmla="+- 0 10490 9752"/>
                <a:gd name="T177" fmla="*/ T176 w 830"/>
                <a:gd name="T178" fmla="+- 0 409 -75"/>
                <a:gd name="T179" fmla="*/ 409 h 672"/>
                <a:gd name="T180" fmla="+- 0 10435 9752"/>
                <a:gd name="T181" fmla="*/ T180 w 830"/>
                <a:gd name="T182" fmla="+- 0 463 -75"/>
                <a:gd name="T183" fmla="*/ 463 h 672"/>
                <a:gd name="T184" fmla="+- 0 10571 9752"/>
                <a:gd name="T185" fmla="*/ T184 w 830"/>
                <a:gd name="T186" fmla="+- 0 237 -75"/>
                <a:gd name="T187" fmla="*/ 237 h 672"/>
                <a:gd name="T188" fmla="+- 0 10366 9752"/>
                <a:gd name="T189" fmla="*/ T188 w 830"/>
                <a:gd name="T190" fmla="+- 0 43 -75"/>
                <a:gd name="T191" fmla="*/ 43 h 672"/>
                <a:gd name="T192" fmla="+- 0 10404 9752"/>
                <a:gd name="T193" fmla="*/ T192 w 830"/>
                <a:gd name="T194" fmla="+- 0 11 -75"/>
                <a:gd name="T195" fmla="*/ 11 h 672"/>
                <a:gd name="T196" fmla="+- 0 10035 9752"/>
                <a:gd name="T197" fmla="*/ T196 w 830"/>
                <a:gd name="T198" fmla="+- 0 -11 -75"/>
                <a:gd name="T199" fmla="*/ -11 h 672"/>
                <a:gd name="T200" fmla="+- 0 10127 9752"/>
                <a:gd name="T201" fmla="*/ T200 w 830"/>
                <a:gd name="T202" fmla="+- 0 17 -75"/>
                <a:gd name="T203" fmla="*/ 17 h 672"/>
                <a:gd name="T204" fmla="+- 0 10167 9752"/>
                <a:gd name="T205" fmla="*/ T204 w 830"/>
                <a:gd name="T206" fmla="+- 0 -23 -75"/>
                <a:gd name="T207" fmla="*/ -23 h 672"/>
                <a:gd name="T208" fmla="+- 0 10208 9752"/>
                <a:gd name="T209" fmla="*/ T208 w 830"/>
                <a:gd name="T210" fmla="+- 0 17 -75"/>
                <a:gd name="T211" fmla="*/ 17 h 672"/>
                <a:gd name="T212" fmla="+- 0 10299 9752"/>
                <a:gd name="T213" fmla="*/ T212 w 830"/>
                <a:gd name="T214" fmla="+- 0 -11 -75"/>
                <a:gd name="T215" fmla="*/ -11 h 672"/>
                <a:gd name="T216" fmla="+- 0 10219 9752"/>
                <a:gd name="T217" fmla="*/ T216 w 830"/>
                <a:gd name="T218" fmla="+- 0 -49 -75"/>
                <a:gd name="T219" fmla="*/ -49 h 672"/>
                <a:gd name="T220" fmla="+- 0 10235 9752"/>
                <a:gd name="T221" fmla="*/ T220 w 830"/>
                <a:gd name="T222" fmla="+- 0 -31 -75"/>
                <a:gd name="T223" fmla="*/ -31 h 672"/>
                <a:gd name="T224" fmla="+- 0 10290 9752"/>
                <a:gd name="T225" fmla="*/ T224 w 830"/>
                <a:gd name="T226" fmla="+- 0 -63 -75"/>
                <a:gd name="T227" fmla="*/ -63 h 672"/>
                <a:gd name="T228" fmla="+- 0 10395 9752"/>
                <a:gd name="T229" fmla="*/ T228 w 830"/>
                <a:gd name="T230" fmla="+- 0 -41 -75"/>
                <a:gd name="T231" fmla="*/ -41 h 672"/>
                <a:gd name="T232" fmla="+- 0 10142 9752"/>
                <a:gd name="T233" fmla="*/ T232 w 830"/>
                <a:gd name="T234" fmla="+- 0 -69 -75"/>
                <a:gd name="T235" fmla="*/ -69 h 672"/>
                <a:gd name="T236" fmla="+- 0 10180 9752"/>
                <a:gd name="T237" fmla="*/ T236 w 830"/>
                <a:gd name="T238" fmla="+- 0 -75 -75"/>
                <a:gd name="T239" fmla="*/ -75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830" h="672">
                  <a:moveTo>
                    <a:pt x="259" y="8"/>
                  </a:moveTo>
                  <a:lnTo>
                    <a:pt x="230" y="12"/>
                  </a:lnTo>
                  <a:lnTo>
                    <a:pt x="205" y="20"/>
                  </a:lnTo>
                  <a:lnTo>
                    <a:pt x="187" y="34"/>
                  </a:lnTo>
                  <a:lnTo>
                    <a:pt x="178" y="44"/>
                  </a:lnTo>
                  <a:lnTo>
                    <a:pt x="173" y="58"/>
                  </a:lnTo>
                  <a:lnTo>
                    <a:pt x="175" y="72"/>
                  </a:lnTo>
                  <a:lnTo>
                    <a:pt x="178" y="86"/>
                  </a:lnTo>
                  <a:lnTo>
                    <a:pt x="186" y="96"/>
                  </a:lnTo>
                  <a:lnTo>
                    <a:pt x="195" y="104"/>
                  </a:lnTo>
                  <a:lnTo>
                    <a:pt x="205" y="110"/>
                  </a:lnTo>
                  <a:lnTo>
                    <a:pt x="212" y="114"/>
                  </a:lnTo>
                  <a:lnTo>
                    <a:pt x="216" y="118"/>
                  </a:lnTo>
                  <a:lnTo>
                    <a:pt x="217" y="118"/>
                  </a:lnTo>
                  <a:lnTo>
                    <a:pt x="217" y="120"/>
                  </a:lnTo>
                  <a:lnTo>
                    <a:pt x="218" y="122"/>
                  </a:lnTo>
                  <a:lnTo>
                    <a:pt x="144" y="158"/>
                  </a:lnTo>
                  <a:lnTo>
                    <a:pt x="84" y="202"/>
                  </a:lnTo>
                  <a:lnTo>
                    <a:pt x="39" y="254"/>
                  </a:lnTo>
                  <a:lnTo>
                    <a:pt x="11" y="314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11" y="446"/>
                  </a:lnTo>
                  <a:lnTo>
                    <a:pt x="41" y="506"/>
                  </a:lnTo>
                  <a:lnTo>
                    <a:pt x="89" y="560"/>
                  </a:lnTo>
                  <a:lnTo>
                    <a:pt x="153" y="606"/>
                  </a:lnTo>
                  <a:lnTo>
                    <a:pt x="202" y="634"/>
                  </a:lnTo>
                  <a:lnTo>
                    <a:pt x="266" y="656"/>
                  </a:lnTo>
                  <a:lnTo>
                    <a:pt x="339" y="668"/>
                  </a:lnTo>
                  <a:lnTo>
                    <a:pt x="415" y="672"/>
                  </a:lnTo>
                  <a:lnTo>
                    <a:pt x="492" y="668"/>
                  </a:lnTo>
                  <a:lnTo>
                    <a:pt x="564" y="656"/>
                  </a:lnTo>
                  <a:lnTo>
                    <a:pt x="628" y="634"/>
                  </a:lnTo>
                  <a:lnTo>
                    <a:pt x="661" y="614"/>
                  </a:lnTo>
                  <a:lnTo>
                    <a:pt x="359" y="614"/>
                  </a:lnTo>
                  <a:lnTo>
                    <a:pt x="349" y="612"/>
                  </a:lnTo>
                  <a:lnTo>
                    <a:pt x="339" y="612"/>
                  </a:lnTo>
                  <a:lnTo>
                    <a:pt x="330" y="610"/>
                  </a:lnTo>
                  <a:lnTo>
                    <a:pt x="319" y="606"/>
                  </a:lnTo>
                  <a:lnTo>
                    <a:pt x="310" y="600"/>
                  </a:lnTo>
                  <a:lnTo>
                    <a:pt x="289" y="586"/>
                  </a:lnTo>
                  <a:lnTo>
                    <a:pt x="285" y="582"/>
                  </a:lnTo>
                  <a:lnTo>
                    <a:pt x="277" y="574"/>
                  </a:lnTo>
                  <a:lnTo>
                    <a:pt x="269" y="566"/>
                  </a:lnTo>
                  <a:lnTo>
                    <a:pt x="262" y="560"/>
                  </a:lnTo>
                  <a:lnTo>
                    <a:pt x="256" y="552"/>
                  </a:lnTo>
                  <a:lnTo>
                    <a:pt x="249" y="542"/>
                  </a:lnTo>
                  <a:lnTo>
                    <a:pt x="246" y="538"/>
                  </a:lnTo>
                  <a:lnTo>
                    <a:pt x="147" y="538"/>
                  </a:lnTo>
                  <a:lnTo>
                    <a:pt x="141" y="534"/>
                  </a:lnTo>
                  <a:lnTo>
                    <a:pt x="131" y="524"/>
                  </a:lnTo>
                  <a:lnTo>
                    <a:pt x="127" y="522"/>
                  </a:lnTo>
                  <a:lnTo>
                    <a:pt x="123" y="518"/>
                  </a:lnTo>
                  <a:lnTo>
                    <a:pt x="92" y="484"/>
                  </a:lnTo>
                  <a:lnTo>
                    <a:pt x="71" y="452"/>
                  </a:lnTo>
                  <a:lnTo>
                    <a:pt x="59" y="416"/>
                  </a:lnTo>
                  <a:lnTo>
                    <a:pt x="54" y="380"/>
                  </a:lnTo>
                  <a:lnTo>
                    <a:pt x="54" y="376"/>
                  </a:lnTo>
                  <a:lnTo>
                    <a:pt x="68" y="312"/>
                  </a:lnTo>
                  <a:lnTo>
                    <a:pt x="108" y="254"/>
                  </a:lnTo>
                  <a:lnTo>
                    <a:pt x="170" y="204"/>
                  </a:lnTo>
                  <a:lnTo>
                    <a:pt x="252" y="166"/>
                  </a:lnTo>
                  <a:lnTo>
                    <a:pt x="262" y="162"/>
                  </a:lnTo>
                  <a:lnTo>
                    <a:pt x="269" y="154"/>
                  </a:lnTo>
                  <a:lnTo>
                    <a:pt x="270" y="144"/>
                  </a:lnTo>
                  <a:lnTo>
                    <a:pt x="272" y="122"/>
                  </a:lnTo>
                  <a:lnTo>
                    <a:pt x="268" y="102"/>
                  </a:lnTo>
                  <a:lnTo>
                    <a:pt x="259" y="86"/>
                  </a:lnTo>
                  <a:lnTo>
                    <a:pt x="246" y="72"/>
                  </a:lnTo>
                  <a:lnTo>
                    <a:pt x="242" y="70"/>
                  </a:lnTo>
                  <a:lnTo>
                    <a:pt x="238" y="68"/>
                  </a:lnTo>
                  <a:lnTo>
                    <a:pt x="235" y="66"/>
                  </a:lnTo>
                  <a:lnTo>
                    <a:pt x="241" y="64"/>
                  </a:lnTo>
                  <a:lnTo>
                    <a:pt x="249" y="62"/>
                  </a:lnTo>
                  <a:lnTo>
                    <a:pt x="404" y="62"/>
                  </a:lnTo>
                  <a:lnTo>
                    <a:pt x="410" y="56"/>
                  </a:lnTo>
                  <a:lnTo>
                    <a:pt x="415" y="54"/>
                  </a:lnTo>
                  <a:lnTo>
                    <a:pt x="415" y="52"/>
                  </a:lnTo>
                  <a:lnTo>
                    <a:pt x="655" y="52"/>
                  </a:lnTo>
                  <a:lnTo>
                    <a:pt x="653" y="44"/>
                  </a:lnTo>
                  <a:lnTo>
                    <a:pt x="348" y="44"/>
                  </a:lnTo>
                  <a:lnTo>
                    <a:pt x="328" y="28"/>
                  </a:lnTo>
                  <a:lnTo>
                    <a:pt x="311" y="18"/>
                  </a:lnTo>
                  <a:lnTo>
                    <a:pt x="298" y="12"/>
                  </a:lnTo>
                  <a:lnTo>
                    <a:pt x="292" y="12"/>
                  </a:lnTo>
                  <a:lnTo>
                    <a:pt x="259" y="8"/>
                  </a:lnTo>
                  <a:close/>
                  <a:moveTo>
                    <a:pt x="428" y="214"/>
                  </a:moveTo>
                  <a:lnTo>
                    <a:pt x="400" y="214"/>
                  </a:lnTo>
                  <a:lnTo>
                    <a:pt x="388" y="224"/>
                  </a:lnTo>
                  <a:lnTo>
                    <a:pt x="359" y="614"/>
                  </a:lnTo>
                  <a:lnTo>
                    <a:pt x="469" y="614"/>
                  </a:lnTo>
                  <a:lnTo>
                    <a:pt x="439" y="224"/>
                  </a:lnTo>
                  <a:lnTo>
                    <a:pt x="428" y="214"/>
                  </a:lnTo>
                  <a:close/>
                  <a:moveTo>
                    <a:pt x="558" y="206"/>
                  </a:moveTo>
                  <a:lnTo>
                    <a:pt x="549" y="210"/>
                  </a:lnTo>
                  <a:lnTo>
                    <a:pt x="541" y="216"/>
                  </a:lnTo>
                  <a:lnTo>
                    <a:pt x="536" y="224"/>
                  </a:lnTo>
                  <a:lnTo>
                    <a:pt x="534" y="234"/>
                  </a:lnTo>
                  <a:lnTo>
                    <a:pt x="537" y="244"/>
                  </a:lnTo>
                  <a:lnTo>
                    <a:pt x="543" y="252"/>
                  </a:lnTo>
                  <a:lnTo>
                    <a:pt x="561" y="270"/>
                  </a:lnTo>
                  <a:lnTo>
                    <a:pt x="566" y="276"/>
                  </a:lnTo>
                  <a:lnTo>
                    <a:pt x="571" y="282"/>
                  </a:lnTo>
                  <a:lnTo>
                    <a:pt x="577" y="290"/>
                  </a:lnTo>
                  <a:lnTo>
                    <a:pt x="589" y="308"/>
                  </a:lnTo>
                  <a:lnTo>
                    <a:pt x="590" y="310"/>
                  </a:lnTo>
                  <a:lnTo>
                    <a:pt x="594" y="318"/>
                  </a:lnTo>
                  <a:lnTo>
                    <a:pt x="595" y="320"/>
                  </a:lnTo>
                  <a:lnTo>
                    <a:pt x="601" y="332"/>
                  </a:lnTo>
                  <a:lnTo>
                    <a:pt x="602" y="336"/>
                  </a:lnTo>
                  <a:lnTo>
                    <a:pt x="610" y="356"/>
                  </a:lnTo>
                  <a:lnTo>
                    <a:pt x="615" y="378"/>
                  </a:lnTo>
                  <a:lnTo>
                    <a:pt x="616" y="380"/>
                  </a:lnTo>
                  <a:lnTo>
                    <a:pt x="617" y="396"/>
                  </a:lnTo>
                  <a:lnTo>
                    <a:pt x="618" y="400"/>
                  </a:lnTo>
                  <a:lnTo>
                    <a:pt x="618" y="404"/>
                  </a:lnTo>
                  <a:lnTo>
                    <a:pt x="618" y="432"/>
                  </a:lnTo>
                  <a:lnTo>
                    <a:pt x="617" y="450"/>
                  </a:lnTo>
                  <a:lnTo>
                    <a:pt x="616" y="452"/>
                  </a:lnTo>
                  <a:lnTo>
                    <a:pt x="613" y="468"/>
                  </a:lnTo>
                  <a:lnTo>
                    <a:pt x="613" y="472"/>
                  </a:lnTo>
                  <a:lnTo>
                    <a:pt x="608" y="488"/>
                  </a:lnTo>
                  <a:lnTo>
                    <a:pt x="606" y="494"/>
                  </a:lnTo>
                  <a:lnTo>
                    <a:pt x="600" y="508"/>
                  </a:lnTo>
                  <a:lnTo>
                    <a:pt x="599" y="512"/>
                  </a:lnTo>
                  <a:lnTo>
                    <a:pt x="595" y="518"/>
                  </a:lnTo>
                  <a:lnTo>
                    <a:pt x="592" y="526"/>
                  </a:lnTo>
                  <a:lnTo>
                    <a:pt x="588" y="532"/>
                  </a:lnTo>
                  <a:lnTo>
                    <a:pt x="581" y="542"/>
                  </a:lnTo>
                  <a:lnTo>
                    <a:pt x="574" y="552"/>
                  </a:lnTo>
                  <a:lnTo>
                    <a:pt x="568" y="560"/>
                  </a:lnTo>
                  <a:lnTo>
                    <a:pt x="561" y="568"/>
                  </a:lnTo>
                  <a:lnTo>
                    <a:pt x="545" y="582"/>
                  </a:lnTo>
                  <a:lnTo>
                    <a:pt x="541" y="586"/>
                  </a:lnTo>
                  <a:lnTo>
                    <a:pt x="529" y="594"/>
                  </a:lnTo>
                  <a:lnTo>
                    <a:pt x="521" y="600"/>
                  </a:lnTo>
                  <a:lnTo>
                    <a:pt x="511" y="606"/>
                  </a:lnTo>
                  <a:lnTo>
                    <a:pt x="500" y="610"/>
                  </a:lnTo>
                  <a:lnTo>
                    <a:pt x="479" y="614"/>
                  </a:lnTo>
                  <a:lnTo>
                    <a:pt x="661" y="614"/>
                  </a:lnTo>
                  <a:lnTo>
                    <a:pt x="678" y="604"/>
                  </a:lnTo>
                  <a:lnTo>
                    <a:pt x="741" y="560"/>
                  </a:lnTo>
                  <a:lnTo>
                    <a:pt x="761" y="538"/>
                  </a:lnTo>
                  <a:lnTo>
                    <a:pt x="683" y="538"/>
                  </a:lnTo>
                  <a:lnTo>
                    <a:pt x="689" y="518"/>
                  </a:lnTo>
                  <a:lnTo>
                    <a:pt x="691" y="510"/>
                  </a:lnTo>
                  <a:lnTo>
                    <a:pt x="693" y="498"/>
                  </a:lnTo>
                  <a:lnTo>
                    <a:pt x="694" y="492"/>
                  </a:lnTo>
                  <a:lnTo>
                    <a:pt x="695" y="484"/>
                  </a:lnTo>
                  <a:lnTo>
                    <a:pt x="695" y="482"/>
                  </a:lnTo>
                  <a:lnTo>
                    <a:pt x="695" y="478"/>
                  </a:lnTo>
                  <a:lnTo>
                    <a:pt x="697" y="460"/>
                  </a:lnTo>
                  <a:lnTo>
                    <a:pt x="697" y="432"/>
                  </a:lnTo>
                  <a:lnTo>
                    <a:pt x="697" y="430"/>
                  </a:lnTo>
                  <a:lnTo>
                    <a:pt x="693" y="394"/>
                  </a:lnTo>
                  <a:lnTo>
                    <a:pt x="691" y="386"/>
                  </a:lnTo>
                  <a:lnTo>
                    <a:pt x="690" y="384"/>
                  </a:lnTo>
                  <a:lnTo>
                    <a:pt x="686" y="364"/>
                  </a:lnTo>
                  <a:lnTo>
                    <a:pt x="683" y="358"/>
                  </a:lnTo>
                  <a:lnTo>
                    <a:pt x="675" y="334"/>
                  </a:lnTo>
                  <a:lnTo>
                    <a:pt x="674" y="332"/>
                  </a:lnTo>
                  <a:lnTo>
                    <a:pt x="664" y="310"/>
                  </a:lnTo>
                  <a:lnTo>
                    <a:pt x="661" y="304"/>
                  </a:lnTo>
                  <a:lnTo>
                    <a:pt x="652" y="290"/>
                  </a:lnTo>
                  <a:lnTo>
                    <a:pt x="650" y="288"/>
                  </a:lnTo>
                  <a:lnTo>
                    <a:pt x="644" y="278"/>
                  </a:lnTo>
                  <a:lnTo>
                    <a:pt x="642" y="276"/>
                  </a:lnTo>
                  <a:lnTo>
                    <a:pt x="639" y="272"/>
                  </a:lnTo>
                  <a:lnTo>
                    <a:pt x="625" y="254"/>
                  </a:lnTo>
                  <a:lnTo>
                    <a:pt x="624" y="252"/>
                  </a:lnTo>
                  <a:lnTo>
                    <a:pt x="614" y="244"/>
                  </a:lnTo>
                  <a:lnTo>
                    <a:pt x="607" y="236"/>
                  </a:lnTo>
                  <a:lnTo>
                    <a:pt x="600" y="230"/>
                  </a:lnTo>
                  <a:lnTo>
                    <a:pt x="599" y="228"/>
                  </a:lnTo>
                  <a:lnTo>
                    <a:pt x="578" y="212"/>
                  </a:lnTo>
                  <a:lnTo>
                    <a:pt x="568" y="208"/>
                  </a:lnTo>
                  <a:lnTo>
                    <a:pt x="558" y="206"/>
                  </a:lnTo>
                  <a:close/>
                  <a:moveTo>
                    <a:pt x="272" y="206"/>
                  </a:moveTo>
                  <a:lnTo>
                    <a:pt x="262" y="208"/>
                  </a:lnTo>
                  <a:lnTo>
                    <a:pt x="253" y="212"/>
                  </a:lnTo>
                  <a:lnTo>
                    <a:pt x="230" y="230"/>
                  </a:lnTo>
                  <a:lnTo>
                    <a:pt x="223" y="236"/>
                  </a:lnTo>
                  <a:lnTo>
                    <a:pt x="216" y="244"/>
                  </a:lnTo>
                  <a:lnTo>
                    <a:pt x="207" y="252"/>
                  </a:lnTo>
                  <a:lnTo>
                    <a:pt x="206" y="254"/>
                  </a:lnTo>
                  <a:lnTo>
                    <a:pt x="188" y="276"/>
                  </a:lnTo>
                  <a:lnTo>
                    <a:pt x="186" y="278"/>
                  </a:lnTo>
                  <a:lnTo>
                    <a:pt x="179" y="288"/>
                  </a:lnTo>
                  <a:lnTo>
                    <a:pt x="178" y="290"/>
                  </a:lnTo>
                  <a:lnTo>
                    <a:pt x="169" y="304"/>
                  </a:lnTo>
                  <a:lnTo>
                    <a:pt x="167" y="310"/>
                  </a:lnTo>
                  <a:lnTo>
                    <a:pt x="160" y="324"/>
                  </a:lnTo>
                  <a:lnTo>
                    <a:pt x="156" y="332"/>
                  </a:lnTo>
                  <a:lnTo>
                    <a:pt x="155" y="334"/>
                  </a:lnTo>
                  <a:lnTo>
                    <a:pt x="153" y="342"/>
                  </a:lnTo>
                  <a:lnTo>
                    <a:pt x="147" y="358"/>
                  </a:lnTo>
                  <a:lnTo>
                    <a:pt x="144" y="364"/>
                  </a:lnTo>
                  <a:lnTo>
                    <a:pt x="140" y="384"/>
                  </a:lnTo>
                  <a:lnTo>
                    <a:pt x="140" y="386"/>
                  </a:lnTo>
                  <a:lnTo>
                    <a:pt x="137" y="396"/>
                  </a:lnTo>
                  <a:lnTo>
                    <a:pt x="133" y="432"/>
                  </a:lnTo>
                  <a:lnTo>
                    <a:pt x="133" y="460"/>
                  </a:lnTo>
                  <a:lnTo>
                    <a:pt x="133" y="464"/>
                  </a:lnTo>
                  <a:lnTo>
                    <a:pt x="135" y="478"/>
                  </a:lnTo>
                  <a:lnTo>
                    <a:pt x="135" y="488"/>
                  </a:lnTo>
                  <a:lnTo>
                    <a:pt x="140" y="510"/>
                  </a:lnTo>
                  <a:lnTo>
                    <a:pt x="141" y="518"/>
                  </a:lnTo>
                  <a:lnTo>
                    <a:pt x="146" y="536"/>
                  </a:lnTo>
                  <a:lnTo>
                    <a:pt x="147" y="538"/>
                  </a:lnTo>
                  <a:lnTo>
                    <a:pt x="246" y="538"/>
                  </a:lnTo>
                  <a:lnTo>
                    <a:pt x="242" y="532"/>
                  </a:lnTo>
                  <a:lnTo>
                    <a:pt x="238" y="526"/>
                  </a:lnTo>
                  <a:lnTo>
                    <a:pt x="235" y="518"/>
                  </a:lnTo>
                  <a:lnTo>
                    <a:pt x="231" y="512"/>
                  </a:lnTo>
                  <a:lnTo>
                    <a:pt x="230" y="508"/>
                  </a:lnTo>
                  <a:lnTo>
                    <a:pt x="224" y="494"/>
                  </a:lnTo>
                  <a:lnTo>
                    <a:pt x="222" y="488"/>
                  </a:lnTo>
                  <a:lnTo>
                    <a:pt x="218" y="472"/>
                  </a:lnTo>
                  <a:lnTo>
                    <a:pt x="217" y="468"/>
                  </a:lnTo>
                  <a:lnTo>
                    <a:pt x="214" y="452"/>
                  </a:lnTo>
                  <a:lnTo>
                    <a:pt x="214" y="450"/>
                  </a:lnTo>
                  <a:lnTo>
                    <a:pt x="213" y="444"/>
                  </a:lnTo>
                  <a:lnTo>
                    <a:pt x="212" y="434"/>
                  </a:lnTo>
                  <a:lnTo>
                    <a:pt x="212" y="416"/>
                  </a:lnTo>
                  <a:lnTo>
                    <a:pt x="212" y="404"/>
                  </a:lnTo>
                  <a:lnTo>
                    <a:pt x="212" y="398"/>
                  </a:lnTo>
                  <a:lnTo>
                    <a:pt x="213" y="396"/>
                  </a:lnTo>
                  <a:lnTo>
                    <a:pt x="214" y="380"/>
                  </a:lnTo>
                  <a:lnTo>
                    <a:pt x="215" y="376"/>
                  </a:lnTo>
                  <a:lnTo>
                    <a:pt x="221" y="356"/>
                  </a:lnTo>
                  <a:lnTo>
                    <a:pt x="229" y="332"/>
                  </a:lnTo>
                  <a:lnTo>
                    <a:pt x="235" y="320"/>
                  </a:lnTo>
                  <a:lnTo>
                    <a:pt x="235" y="318"/>
                  </a:lnTo>
                  <a:lnTo>
                    <a:pt x="240" y="310"/>
                  </a:lnTo>
                  <a:lnTo>
                    <a:pt x="242" y="308"/>
                  </a:lnTo>
                  <a:lnTo>
                    <a:pt x="253" y="290"/>
                  </a:lnTo>
                  <a:lnTo>
                    <a:pt x="259" y="282"/>
                  </a:lnTo>
                  <a:lnTo>
                    <a:pt x="265" y="276"/>
                  </a:lnTo>
                  <a:lnTo>
                    <a:pt x="269" y="270"/>
                  </a:lnTo>
                  <a:lnTo>
                    <a:pt x="288" y="252"/>
                  </a:lnTo>
                  <a:lnTo>
                    <a:pt x="294" y="244"/>
                  </a:lnTo>
                  <a:lnTo>
                    <a:pt x="296" y="234"/>
                  </a:lnTo>
                  <a:lnTo>
                    <a:pt x="294" y="224"/>
                  </a:lnTo>
                  <a:lnTo>
                    <a:pt x="289" y="216"/>
                  </a:lnTo>
                  <a:lnTo>
                    <a:pt x="281" y="210"/>
                  </a:lnTo>
                  <a:lnTo>
                    <a:pt x="272" y="206"/>
                  </a:lnTo>
                  <a:close/>
                  <a:moveTo>
                    <a:pt x="657" y="62"/>
                  </a:moveTo>
                  <a:lnTo>
                    <a:pt x="582" y="62"/>
                  </a:lnTo>
                  <a:lnTo>
                    <a:pt x="590" y="64"/>
                  </a:lnTo>
                  <a:lnTo>
                    <a:pt x="595" y="66"/>
                  </a:lnTo>
                  <a:lnTo>
                    <a:pt x="589" y="70"/>
                  </a:lnTo>
                  <a:lnTo>
                    <a:pt x="585" y="72"/>
                  </a:lnTo>
                  <a:lnTo>
                    <a:pt x="572" y="84"/>
                  </a:lnTo>
                  <a:lnTo>
                    <a:pt x="564" y="100"/>
                  </a:lnTo>
                  <a:lnTo>
                    <a:pt x="559" y="118"/>
                  </a:lnTo>
                  <a:lnTo>
                    <a:pt x="560" y="140"/>
                  </a:lnTo>
                  <a:lnTo>
                    <a:pt x="559" y="152"/>
                  </a:lnTo>
                  <a:lnTo>
                    <a:pt x="567" y="162"/>
                  </a:lnTo>
                  <a:lnTo>
                    <a:pt x="578" y="166"/>
                  </a:lnTo>
                  <a:lnTo>
                    <a:pt x="660" y="204"/>
                  </a:lnTo>
                  <a:lnTo>
                    <a:pt x="722" y="254"/>
                  </a:lnTo>
                  <a:lnTo>
                    <a:pt x="762" y="312"/>
                  </a:lnTo>
                  <a:lnTo>
                    <a:pt x="776" y="376"/>
                  </a:lnTo>
                  <a:lnTo>
                    <a:pt x="776" y="382"/>
                  </a:lnTo>
                  <a:lnTo>
                    <a:pt x="771" y="416"/>
                  </a:lnTo>
                  <a:lnTo>
                    <a:pt x="759" y="452"/>
                  </a:lnTo>
                  <a:lnTo>
                    <a:pt x="738" y="484"/>
                  </a:lnTo>
                  <a:lnTo>
                    <a:pt x="707" y="518"/>
                  </a:lnTo>
                  <a:lnTo>
                    <a:pt x="703" y="522"/>
                  </a:lnTo>
                  <a:lnTo>
                    <a:pt x="699" y="524"/>
                  </a:lnTo>
                  <a:lnTo>
                    <a:pt x="694" y="530"/>
                  </a:lnTo>
                  <a:lnTo>
                    <a:pt x="689" y="534"/>
                  </a:lnTo>
                  <a:lnTo>
                    <a:pt x="683" y="538"/>
                  </a:lnTo>
                  <a:lnTo>
                    <a:pt x="761" y="538"/>
                  </a:lnTo>
                  <a:lnTo>
                    <a:pt x="789" y="506"/>
                  </a:lnTo>
                  <a:lnTo>
                    <a:pt x="819" y="446"/>
                  </a:lnTo>
                  <a:lnTo>
                    <a:pt x="830" y="382"/>
                  </a:lnTo>
                  <a:lnTo>
                    <a:pt x="830" y="376"/>
                  </a:lnTo>
                  <a:lnTo>
                    <a:pt x="819" y="312"/>
                  </a:lnTo>
                  <a:lnTo>
                    <a:pt x="791" y="254"/>
                  </a:lnTo>
                  <a:lnTo>
                    <a:pt x="746" y="202"/>
                  </a:lnTo>
                  <a:lnTo>
                    <a:pt x="686" y="158"/>
                  </a:lnTo>
                  <a:lnTo>
                    <a:pt x="613" y="122"/>
                  </a:lnTo>
                  <a:lnTo>
                    <a:pt x="613" y="120"/>
                  </a:lnTo>
                  <a:lnTo>
                    <a:pt x="614" y="118"/>
                  </a:lnTo>
                  <a:lnTo>
                    <a:pt x="619" y="114"/>
                  </a:lnTo>
                  <a:lnTo>
                    <a:pt x="626" y="110"/>
                  </a:lnTo>
                  <a:lnTo>
                    <a:pt x="636" y="104"/>
                  </a:lnTo>
                  <a:lnTo>
                    <a:pt x="645" y="96"/>
                  </a:lnTo>
                  <a:lnTo>
                    <a:pt x="652" y="86"/>
                  </a:lnTo>
                  <a:lnTo>
                    <a:pt x="656" y="72"/>
                  </a:lnTo>
                  <a:lnTo>
                    <a:pt x="657" y="62"/>
                  </a:lnTo>
                  <a:close/>
                  <a:moveTo>
                    <a:pt x="404" y="62"/>
                  </a:moveTo>
                  <a:lnTo>
                    <a:pt x="268" y="62"/>
                  </a:lnTo>
                  <a:lnTo>
                    <a:pt x="276" y="64"/>
                  </a:lnTo>
                  <a:lnTo>
                    <a:pt x="283" y="64"/>
                  </a:lnTo>
                  <a:lnTo>
                    <a:pt x="298" y="68"/>
                  </a:lnTo>
                  <a:lnTo>
                    <a:pt x="318" y="90"/>
                  </a:lnTo>
                  <a:lnTo>
                    <a:pt x="329" y="102"/>
                  </a:lnTo>
                  <a:lnTo>
                    <a:pt x="350" y="102"/>
                  </a:lnTo>
                  <a:lnTo>
                    <a:pt x="363" y="100"/>
                  </a:lnTo>
                  <a:lnTo>
                    <a:pt x="375" y="92"/>
                  </a:lnTo>
                  <a:lnTo>
                    <a:pt x="387" y="80"/>
                  </a:lnTo>
                  <a:lnTo>
                    <a:pt x="400" y="66"/>
                  </a:lnTo>
                  <a:lnTo>
                    <a:pt x="402" y="64"/>
                  </a:lnTo>
                  <a:lnTo>
                    <a:pt x="404" y="62"/>
                  </a:lnTo>
                  <a:close/>
                  <a:moveTo>
                    <a:pt x="655" y="52"/>
                  </a:moveTo>
                  <a:lnTo>
                    <a:pt x="415" y="52"/>
                  </a:lnTo>
                  <a:lnTo>
                    <a:pt x="416" y="54"/>
                  </a:lnTo>
                  <a:lnTo>
                    <a:pt x="421" y="56"/>
                  </a:lnTo>
                  <a:lnTo>
                    <a:pt x="428" y="62"/>
                  </a:lnTo>
                  <a:lnTo>
                    <a:pt x="430" y="66"/>
                  </a:lnTo>
                  <a:lnTo>
                    <a:pt x="444" y="80"/>
                  </a:lnTo>
                  <a:lnTo>
                    <a:pt x="456" y="92"/>
                  </a:lnTo>
                  <a:lnTo>
                    <a:pt x="468" y="100"/>
                  </a:lnTo>
                  <a:lnTo>
                    <a:pt x="481" y="102"/>
                  </a:lnTo>
                  <a:lnTo>
                    <a:pt x="502" y="102"/>
                  </a:lnTo>
                  <a:lnTo>
                    <a:pt x="513" y="90"/>
                  </a:lnTo>
                  <a:lnTo>
                    <a:pt x="532" y="68"/>
                  </a:lnTo>
                  <a:lnTo>
                    <a:pt x="547" y="64"/>
                  </a:lnTo>
                  <a:lnTo>
                    <a:pt x="555" y="64"/>
                  </a:lnTo>
                  <a:lnTo>
                    <a:pt x="563" y="62"/>
                  </a:lnTo>
                  <a:lnTo>
                    <a:pt x="657" y="62"/>
                  </a:lnTo>
                  <a:lnTo>
                    <a:pt x="657" y="58"/>
                  </a:lnTo>
                  <a:lnTo>
                    <a:pt x="655" y="52"/>
                  </a:lnTo>
                  <a:close/>
                  <a:moveTo>
                    <a:pt x="467" y="26"/>
                  </a:moveTo>
                  <a:lnTo>
                    <a:pt x="363" y="26"/>
                  </a:lnTo>
                  <a:lnTo>
                    <a:pt x="361" y="28"/>
                  </a:lnTo>
                  <a:lnTo>
                    <a:pt x="354" y="38"/>
                  </a:lnTo>
                  <a:lnTo>
                    <a:pt x="351" y="42"/>
                  </a:lnTo>
                  <a:lnTo>
                    <a:pt x="348" y="44"/>
                  </a:lnTo>
                  <a:lnTo>
                    <a:pt x="483" y="44"/>
                  </a:lnTo>
                  <a:lnTo>
                    <a:pt x="480" y="42"/>
                  </a:lnTo>
                  <a:lnTo>
                    <a:pt x="476" y="38"/>
                  </a:lnTo>
                  <a:lnTo>
                    <a:pt x="469" y="28"/>
                  </a:lnTo>
                  <a:lnTo>
                    <a:pt x="467" y="26"/>
                  </a:lnTo>
                  <a:close/>
                  <a:moveTo>
                    <a:pt x="572" y="8"/>
                  </a:moveTo>
                  <a:lnTo>
                    <a:pt x="538" y="12"/>
                  </a:lnTo>
                  <a:lnTo>
                    <a:pt x="532" y="12"/>
                  </a:lnTo>
                  <a:lnTo>
                    <a:pt x="520" y="18"/>
                  </a:lnTo>
                  <a:lnTo>
                    <a:pt x="502" y="28"/>
                  </a:lnTo>
                  <a:lnTo>
                    <a:pt x="483" y="44"/>
                  </a:lnTo>
                  <a:lnTo>
                    <a:pt x="653" y="44"/>
                  </a:lnTo>
                  <a:lnTo>
                    <a:pt x="643" y="34"/>
                  </a:lnTo>
                  <a:lnTo>
                    <a:pt x="625" y="20"/>
                  </a:lnTo>
                  <a:lnTo>
                    <a:pt x="601" y="12"/>
                  </a:lnTo>
                  <a:lnTo>
                    <a:pt x="572" y="8"/>
                  </a:lnTo>
                  <a:close/>
                  <a:moveTo>
                    <a:pt x="428" y="0"/>
                  </a:moveTo>
                  <a:lnTo>
                    <a:pt x="403" y="0"/>
                  </a:lnTo>
                  <a:lnTo>
                    <a:pt x="390" y="6"/>
                  </a:lnTo>
                  <a:lnTo>
                    <a:pt x="377" y="14"/>
                  </a:lnTo>
                  <a:lnTo>
                    <a:pt x="364" y="26"/>
                  </a:lnTo>
                  <a:lnTo>
                    <a:pt x="467" y="26"/>
                  </a:lnTo>
                  <a:lnTo>
                    <a:pt x="454" y="14"/>
                  </a:lnTo>
                  <a:lnTo>
                    <a:pt x="441" y="6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7D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Y"/>
            </a:p>
          </p:txBody>
        </p:sp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BBD24FDB-ECC3-4635-AD42-894AFBFAB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9" y="640"/>
              <a:ext cx="236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D531CC6-4555-4C5D-B6D7-A719E28267DA}"/>
              </a:ext>
            </a:extLst>
          </p:cNvPr>
          <p:cNvSpPr txBox="1"/>
          <p:nvPr/>
        </p:nvSpPr>
        <p:spPr>
          <a:xfrm>
            <a:off x="738798" y="447916"/>
            <a:ext cx="8400475" cy="10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14805" indent="-635">
              <a:lnSpc>
                <a:spcPct val="86000"/>
              </a:lnSpc>
              <a:spcBef>
                <a:spcPts val="5"/>
              </a:spcBef>
              <a:spcAft>
                <a:spcPts val="800"/>
              </a:spcAft>
            </a:pP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</a:t>
            </a:r>
            <a:r>
              <a:rPr lang="el-GR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n-CY" sz="2400" spc="-75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ΖΗΤΗΜΑ</a:t>
            </a:r>
            <a:r>
              <a:rPr lang="en-CY" sz="2400" spc="-75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CY" sz="2400" spc="-65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 err="1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</a:t>
            </a:r>
            <a:r>
              <a:rPr lang="en-CY" sz="2400" b="1" spc="-100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CY" sz="2400" b="1" dirty="0" err="1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ροο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πτικές</a:t>
            </a:r>
            <a:r>
              <a:rPr lang="en-CY" sz="2400" b="1" spc="-9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spc="-1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αύξησης</a:t>
            </a:r>
            <a:r>
              <a:rPr lang="en-CY" sz="2400" b="1" spc="-9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</a:t>
            </a:r>
            <a:r>
              <a:rPr lang="en-CY" sz="2400" b="1" spc="-100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χρήσης</a:t>
            </a:r>
            <a:r>
              <a:rPr lang="en-CY" sz="2400" b="1" spc="-9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spc="-2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ηρωίνης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υφιστάμενες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βλάβες</a:t>
            </a:r>
            <a:r>
              <a:rPr lang="en-CY" sz="2400" b="1" spc="-200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εγείρουν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ανησυχίες</a:t>
            </a:r>
            <a:endParaRPr lang="en-CY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12C8B8-5AC7-40BB-9108-B4078010D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31" y="1946482"/>
            <a:ext cx="97821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2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812" y="2499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981D2E6-7226-47E1-A978-CDA4A0877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31" y="11455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7AE89D1-E1A1-4996-8016-C1FDF4351B91}"/>
              </a:ext>
            </a:extLst>
          </p:cNvPr>
          <p:cNvGrpSpPr>
            <a:grpSpLocks/>
          </p:cNvGrpSpPr>
          <p:nvPr/>
        </p:nvGrpSpPr>
        <p:grpSpPr bwMode="auto">
          <a:xfrm>
            <a:off x="9139273" y="555148"/>
            <a:ext cx="527050" cy="693738"/>
            <a:chOff x="9752" y="-75"/>
            <a:chExt cx="830" cy="109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6F93A1F-9EF6-4F87-9A48-DD9057311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" y="-75"/>
              <a:ext cx="830" cy="672"/>
            </a:xfrm>
            <a:custGeom>
              <a:avLst/>
              <a:gdLst>
                <a:gd name="T0" fmla="+- 0 9925 9752"/>
                <a:gd name="T1" fmla="*/ T0 w 830"/>
                <a:gd name="T2" fmla="+- 0 -17 -75"/>
                <a:gd name="T3" fmla="*/ -17 h 672"/>
                <a:gd name="T4" fmla="+- 0 9964 9752"/>
                <a:gd name="T5" fmla="*/ T4 w 830"/>
                <a:gd name="T6" fmla="+- 0 39 -75"/>
                <a:gd name="T7" fmla="*/ 39 h 672"/>
                <a:gd name="T8" fmla="+- 0 9836 9752"/>
                <a:gd name="T9" fmla="*/ T8 w 830"/>
                <a:gd name="T10" fmla="+- 0 127 -75"/>
                <a:gd name="T11" fmla="*/ 127 h 672"/>
                <a:gd name="T12" fmla="+- 0 9793 9752"/>
                <a:gd name="T13" fmla="*/ T12 w 830"/>
                <a:gd name="T14" fmla="+- 0 431 -75"/>
                <a:gd name="T15" fmla="*/ 431 h 672"/>
                <a:gd name="T16" fmla="+- 0 10167 9752"/>
                <a:gd name="T17" fmla="*/ T16 w 830"/>
                <a:gd name="T18" fmla="+- 0 597 -75"/>
                <a:gd name="T19" fmla="*/ 597 h 672"/>
                <a:gd name="T20" fmla="+- 0 10101 9752"/>
                <a:gd name="T21" fmla="*/ T20 w 830"/>
                <a:gd name="T22" fmla="+- 0 537 -75"/>
                <a:gd name="T23" fmla="*/ 537 h 672"/>
                <a:gd name="T24" fmla="+- 0 10037 9752"/>
                <a:gd name="T25" fmla="*/ T24 w 830"/>
                <a:gd name="T26" fmla="+- 0 507 -75"/>
                <a:gd name="T27" fmla="*/ 507 h 672"/>
                <a:gd name="T28" fmla="+- 0 9998 9752"/>
                <a:gd name="T29" fmla="*/ T28 w 830"/>
                <a:gd name="T30" fmla="+- 0 463 -75"/>
                <a:gd name="T31" fmla="*/ 463 h 672"/>
                <a:gd name="T32" fmla="+- 0 9844 9752"/>
                <a:gd name="T33" fmla="*/ T32 w 830"/>
                <a:gd name="T34" fmla="+- 0 409 -75"/>
                <a:gd name="T35" fmla="*/ 409 h 672"/>
                <a:gd name="T36" fmla="+- 0 9860 9752"/>
                <a:gd name="T37" fmla="*/ T36 w 830"/>
                <a:gd name="T38" fmla="+- 0 179 -75"/>
                <a:gd name="T39" fmla="*/ 179 h 672"/>
                <a:gd name="T40" fmla="+- 0 10024 9752"/>
                <a:gd name="T41" fmla="*/ T40 w 830"/>
                <a:gd name="T42" fmla="+- 0 47 -75"/>
                <a:gd name="T43" fmla="*/ 47 h 672"/>
                <a:gd name="T44" fmla="+- 0 9987 9752"/>
                <a:gd name="T45" fmla="*/ T44 w 830"/>
                <a:gd name="T46" fmla="+- 0 -9 -75"/>
                <a:gd name="T47" fmla="*/ -9 h 672"/>
                <a:gd name="T48" fmla="+- 0 10167 9752"/>
                <a:gd name="T49" fmla="*/ T48 w 830"/>
                <a:gd name="T50" fmla="+- 0 -23 -75"/>
                <a:gd name="T51" fmla="*/ -23 h 672"/>
                <a:gd name="T52" fmla="+- 0 10050 9752"/>
                <a:gd name="T53" fmla="*/ T52 w 830"/>
                <a:gd name="T54" fmla="+- 0 -63 -75"/>
                <a:gd name="T55" fmla="*/ -63 h 672"/>
                <a:gd name="T56" fmla="+- 0 10111 9752"/>
                <a:gd name="T57" fmla="*/ T56 w 830"/>
                <a:gd name="T58" fmla="+- 0 539 -75"/>
                <a:gd name="T59" fmla="*/ 539 h 672"/>
                <a:gd name="T60" fmla="+- 0 10293 9752"/>
                <a:gd name="T61" fmla="*/ T60 w 830"/>
                <a:gd name="T62" fmla="+- 0 141 -75"/>
                <a:gd name="T63" fmla="*/ 141 h 672"/>
                <a:gd name="T64" fmla="+- 0 10318 9752"/>
                <a:gd name="T65" fmla="*/ T64 w 830"/>
                <a:gd name="T66" fmla="+- 0 201 -75"/>
                <a:gd name="T67" fmla="*/ 201 h 672"/>
                <a:gd name="T68" fmla="+- 0 10346 9752"/>
                <a:gd name="T69" fmla="*/ T68 w 830"/>
                <a:gd name="T70" fmla="+- 0 243 -75"/>
                <a:gd name="T71" fmla="*/ 243 h 672"/>
                <a:gd name="T72" fmla="+- 0 10368 9752"/>
                <a:gd name="T73" fmla="*/ T72 w 830"/>
                <a:gd name="T74" fmla="+- 0 305 -75"/>
                <a:gd name="T75" fmla="*/ 305 h 672"/>
                <a:gd name="T76" fmla="+- 0 10368 9752"/>
                <a:gd name="T77" fmla="*/ T76 w 830"/>
                <a:gd name="T78" fmla="+- 0 377 -75"/>
                <a:gd name="T79" fmla="*/ 377 h 672"/>
                <a:gd name="T80" fmla="+- 0 10351 9752"/>
                <a:gd name="T81" fmla="*/ T80 w 830"/>
                <a:gd name="T82" fmla="+- 0 437 -75"/>
                <a:gd name="T83" fmla="*/ 437 h 672"/>
                <a:gd name="T84" fmla="+- 0 10320 9752"/>
                <a:gd name="T85" fmla="*/ T84 w 830"/>
                <a:gd name="T86" fmla="+- 0 485 -75"/>
                <a:gd name="T87" fmla="*/ 485 h 672"/>
                <a:gd name="T88" fmla="+- 0 10263 9752"/>
                <a:gd name="T89" fmla="*/ T88 w 830"/>
                <a:gd name="T90" fmla="+- 0 531 -75"/>
                <a:gd name="T91" fmla="*/ 531 h 672"/>
                <a:gd name="T92" fmla="+- 0 10513 9752"/>
                <a:gd name="T93" fmla="*/ T92 w 830"/>
                <a:gd name="T94" fmla="+- 0 463 -75"/>
                <a:gd name="T95" fmla="*/ 463 h 672"/>
                <a:gd name="T96" fmla="+- 0 10447 9752"/>
                <a:gd name="T97" fmla="*/ T96 w 830"/>
                <a:gd name="T98" fmla="+- 0 409 -75"/>
                <a:gd name="T99" fmla="*/ 409 h 672"/>
                <a:gd name="T100" fmla="+- 0 10445 9752"/>
                <a:gd name="T101" fmla="*/ T100 w 830"/>
                <a:gd name="T102" fmla="+- 0 319 -75"/>
                <a:gd name="T103" fmla="*/ 319 h 672"/>
                <a:gd name="T104" fmla="+- 0 10426 9752"/>
                <a:gd name="T105" fmla="*/ T104 w 830"/>
                <a:gd name="T106" fmla="+- 0 257 -75"/>
                <a:gd name="T107" fmla="*/ 257 h 672"/>
                <a:gd name="T108" fmla="+- 0 10394 9752"/>
                <a:gd name="T109" fmla="*/ T108 w 830"/>
                <a:gd name="T110" fmla="+- 0 201 -75"/>
                <a:gd name="T111" fmla="*/ 201 h 672"/>
                <a:gd name="T112" fmla="+- 0 10352 9752"/>
                <a:gd name="T113" fmla="*/ T112 w 830"/>
                <a:gd name="T114" fmla="+- 0 155 -75"/>
                <a:gd name="T115" fmla="*/ 155 h 672"/>
                <a:gd name="T116" fmla="+- 0 10014 9752"/>
                <a:gd name="T117" fmla="*/ T116 w 830"/>
                <a:gd name="T118" fmla="+- 0 133 -75"/>
                <a:gd name="T119" fmla="*/ 133 h 672"/>
                <a:gd name="T120" fmla="+- 0 9958 9752"/>
                <a:gd name="T121" fmla="*/ T120 w 830"/>
                <a:gd name="T122" fmla="+- 0 179 -75"/>
                <a:gd name="T123" fmla="*/ 179 h 672"/>
                <a:gd name="T124" fmla="+- 0 9919 9752"/>
                <a:gd name="T125" fmla="*/ T124 w 830"/>
                <a:gd name="T126" fmla="+- 0 235 -75"/>
                <a:gd name="T127" fmla="*/ 235 h 672"/>
                <a:gd name="T128" fmla="+- 0 9896 9752"/>
                <a:gd name="T129" fmla="*/ T128 w 830"/>
                <a:gd name="T130" fmla="+- 0 289 -75"/>
                <a:gd name="T131" fmla="*/ 289 h 672"/>
                <a:gd name="T132" fmla="+- 0 9885 9752"/>
                <a:gd name="T133" fmla="*/ T132 w 830"/>
                <a:gd name="T134" fmla="+- 0 389 -75"/>
                <a:gd name="T135" fmla="*/ 389 h 672"/>
                <a:gd name="T136" fmla="+- 0 9899 9752"/>
                <a:gd name="T137" fmla="*/ T136 w 830"/>
                <a:gd name="T138" fmla="+- 0 463 -75"/>
                <a:gd name="T139" fmla="*/ 463 h 672"/>
                <a:gd name="T140" fmla="+- 0 9982 9752"/>
                <a:gd name="T141" fmla="*/ T140 w 830"/>
                <a:gd name="T142" fmla="+- 0 433 -75"/>
                <a:gd name="T143" fmla="*/ 433 h 672"/>
                <a:gd name="T144" fmla="+- 0 9966 9752"/>
                <a:gd name="T145" fmla="*/ T144 w 830"/>
                <a:gd name="T146" fmla="+- 0 375 -75"/>
                <a:gd name="T147" fmla="*/ 375 h 672"/>
                <a:gd name="T148" fmla="+- 0 9964 9752"/>
                <a:gd name="T149" fmla="*/ T148 w 830"/>
                <a:gd name="T150" fmla="+- 0 323 -75"/>
                <a:gd name="T151" fmla="*/ 323 h 672"/>
                <a:gd name="T152" fmla="+- 0 9987 9752"/>
                <a:gd name="T153" fmla="*/ T152 w 830"/>
                <a:gd name="T154" fmla="+- 0 245 -75"/>
                <a:gd name="T155" fmla="*/ 245 h 672"/>
                <a:gd name="T156" fmla="+- 0 10011 9752"/>
                <a:gd name="T157" fmla="*/ T156 w 830"/>
                <a:gd name="T158" fmla="+- 0 207 -75"/>
                <a:gd name="T159" fmla="*/ 207 h 672"/>
                <a:gd name="T160" fmla="+- 0 10046 9752"/>
                <a:gd name="T161" fmla="*/ T160 w 830"/>
                <a:gd name="T162" fmla="+- 0 149 -75"/>
                <a:gd name="T163" fmla="*/ 149 h 672"/>
                <a:gd name="T164" fmla="+- 0 10342 9752"/>
                <a:gd name="T165" fmla="*/ T164 w 830"/>
                <a:gd name="T166" fmla="+- 0 -11 -75"/>
                <a:gd name="T167" fmla="*/ -11 h 672"/>
                <a:gd name="T168" fmla="+- 0 10311 9752"/>
                <a:gd name="T169" fmla="*/ T168 w 830"/>
                <a:gd name="T170" fmla="+- 0 43 -75"/>
                <a:gd name="T171" fmla="*/ 43 h 672"/>
                <a:gd name="T172" fmla="+- 0 10474 9752"/>
                <a:gd name="T173" fmla="*/ T172 w 830"/>
                <a:gd name="T174" fmla="+- 0 179 -75"/>
                <a:gd name="T175" fmla="*/ 179 h 672"/>
                <a:gd name="T176" fmla="+- 0 10490 9752"/>
                <a:gd name="T177" fmla="*/ T176 w 830"/>
                <a:gd name="T178" fmla="+- 0 409 -75"/>
                <a:gd name="T179" fmla="*/ 409 h 672"/>
                <a:gd name="T180" fmla="+- 0 10435 9752"/>
                <a:gd name="T181" fmla="*/ T180 w 830"/>
                <a:gd name="T182" fmla="+- 0 463 -75"/>
                <a:gd name="T183" fmla="*/ 463 h 672"/>
                <a:gd name="T184" fmla="+- 0 10571 9752"/>
                <a:gd name="T185" fmla="*/ T184 w 830"/>
                <a:gd name="T186" fmla="+- 0 237 -75"/>
                <a:gd name="T187" fmla="*/ 237 h 672"/>
                <a:gd name="T188" fmla="+- 0 10366 9752"/>
                <a:gd name="T189" fmla="*/ T188 w 830"/>
                <a:gd name="T190" fmla="+- 0 43 -75"/>
                <a:gd name="T191" fmla="*/ 43 h 672"/>
                <a:gd name="T192" fmla="+- 0 10404 9752"/>
                <a:gd name="T193" fmla="*/ T192 w 830"/>
                <a:gd name="T194" fmla="+- 0 11 -75"/>
                <a:gd name="T195" fmla="*/ 11 h 672"/>
                <a:gd name="T196" fmla="+- 0 10035 9752"/>
                <a:gd name="T197" fmla="*/ T196 w 830"/>
                <a:gd name="T198" fmla="+- 0 -11 -75"/>
                <a:gd name="T199" fmla="*/ -11 h 672"/>
                <a:gd name="T200" fmla="+- 0 10127 9752"/>
                <a:gd name="T201" fmla="*/ T200 w 830"/>
                <a:gd name="T202" fmla="+- 0 17 -75"/>
                <a:gd name="T203" fmla="*/ 17 h 672"/>
                <a:gd name="T204" fmla="+- 0 10167 9752"/>
                <a:gd name="T205" fmla="*/ T204 w 830"/>
                <a:gd name="T206" fmla="+- 0 -23 -75"/>
                <a:gd name="T207" fmla="*/ -23 h 672"/>
                <a:gd name="T208" fmla="+- 0 10208 9752"/>
                <a:gd name="T209" fmla="*/ T208 w 830"/>
                <a:gd name="T210" fmla="+- 0 17 -75"/>
                <a:gd name="T211" fmla="*/ 17 h 672"/>
                <a:gd name="T212" fmla="+- 0 10299 9752"/>
                <a:gd name="T213" fmla="*/ T212 w 830"/>
                <a:gd name="T214" fmla="+- 0 -11 -75"/>
                <a:gd name="T215" fmla="*/ -11 h 672"/>
                <a:gd name="T216" fmla="+- 0 10219 9752"/>
                <a:gd name="T217" fmla="*/ T216 w 830"/>
                <a:gd name="T218" fmla="+- 0 -49 -75"/>
                <a:gd name="T219" fmla="*/ -49 h 672"/>
                <a:gd name="T220" fmla="+- 0 10235 9752"/>
                <a:gd name="T221" fmla="*/ T220 w 830"/>
                <a:gd name="T222" fmla="+- 0 -31 -75"/>
                <a:gd name="T223" fmla="*/ -31 h 672"/>
                <a:gd name="T224" fmla="+- 0 10290 9752"/>
                <a:gd name="T225" fmla="*/ T224 w 830"/>
                <a:gd name="T226" fmla="+- 0 -63 -75"/>
                <a:gd name="T227" fmla="*/ -63 h 672"/>
                <a:gd name="T228" fmla="+- 0 10395 9752"/>
                <a:gd name="T229" fmla="*/ T228 w 830"/>
                <a:gd name="T230" fmla="+- 0 -41 -75"/>
                <a:gd name="T231" fmla="*/ -41 h 672"/>
                <a:gd name="T232" fmla="+- 0 10142 9752"/>
                <a:gd name="T233" fmla="*/ T232 w 830"/>
                <a:gd name="T234" fmla="+- 0 -69 -75"/>
                <a:gd name="T235" fmla="*/ -69 h 672"/>
                <a:gd name="T236" fmla="+- 0 10180 9752"/>
                <a:gd name="T237" fmla="*/ T236 w 830"/>
                <a:gd name="T238" fmla="+- 0 -75 -75"/>
                <a:gd name="T239" fmla="*/ -75 h 6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830" h="672">
                  <a:moveTo>
                    <a:pt x="259" y="8"/>
                  </a:moveTo>
                  <a:lnTo>
                    <a:pt x="230" y="12"/>
                  </a:lnTo>
                  <a:lnTo>
                    <a:pt x="205" y="20"/>
                  </a:lnTo>
                  <a:lnTo>
                    <a:pt x="187" y="34"/>
                  </a:lnTo>
                  <a:lnTo>
                    <a:pt x="178" y="44"/>
                  </a:lnTo>
                  <a:lnTo>
                    <a:pt x="173" y="58"/>
                  </a:lnTo>
                  <a:lnTo>
                    <a:pt x="175" y="72"/>
                  </a:lnTo>
                  <a:lnTo>
                    <a:pt x="178" y="86"/>
                  </a:lnTo>
                  <a:lnTo>
                    <a:pt x="186" y="96"/>
                  </a:lnTo>
                  <a:lnTo>
                    <a:pt x="195" y="104"/>
                  </a:lnTo>
                  <a:lnTo>
                    <a:pt x="205" y="110"/>
                  </a:lnTo>
                  <a:lnTo>
                    <a:pt x="212" y="114"/>
                  </a:lnTo>
                  <a:lnTo>
                    <a:pt x="216" y="118"/>
                  </a:lnTo>
                  <a:lnTo>
                    <a:pt x="217" y="118"/>
                  </a:lnTo>
                  <a:lnTo>
                    <a:pt x="217" y="120"/>
                  </a:lnTo>
                  <a:lnTo>
                    <a:pt x="218" y="122"/>
                  </a:lnTo>
                  <a:lnTo>
                    <a:pt x="144" y="158"/>
                  </a:lnTo>
                  <a:lnTo>
                    <a:pt x="84" y="202"/>
                  </a:lnTo>
                  <a:lnTo>
                    <a:pt x="39" y="254"/>
                  </a:lnTo>
                  <a:lnTo>
                    <a:pt x="11" y="314"/>
                  </a:lnTo>
                  <a:lnTo>
                    <a:pt x="0" y="376"/>
                  </a:lnTo>
                  <a:lnTo>
                    <a:pt x="0" y="382"/>
                  </a:lnTo>
                  <a:lnTo>
                    <a:pt x="11" y="446"/>
                  </a:lnTo>
                  <a:lnTo>
                    <a:pt x="41" y="506"/>
                  </a:lnTo>
                  <a:lnTo>
                    <a:pt x="89" y="560"/>
                  </a:lnTo>
                  <a:lnTo>
                    <a:pt x="153" y="606"/>
                  </a:lnTo>
                  <a:lnTo>
                    <a:pt x="202" y="634"/>
                  </a:lnTo>
                  <a:lnTo>
                    <a:pt x="266" y="656"/>
                  </a:lnTo>
                  <a:lnTo>
                    <a:pt x="339" y="668"/>
                  </a:lnTo>
                  <a:lnTo>
                    <a:pt x="415" y="672"/>
                  </a:lnTo>
                  <a:lnTo>
                    <a:pt x="492" y="668"/>
                  </a:lnTo>
                  <a:lnTo>
                    <a:pt x="564" y="656"/>
                  </a:lnTo>
                  <a:lnTo>
                    <a:pt x="628" y="634"/>
                  </a:lnTo>
                  <a:lnTo>
                    <a:pt x="661" y="614"/>
                  </a:lnTo>
                  <a:lnTo>
                    <a:pt x="359" y="614"/>
                  </a:lnTo>
                  <a:lnTo>
                    <a:pt x="349" y="612"/>
                  </a:lnTo>
                  <a:lnTo>
                    <a:pt x="339" y="612"/>
                  </a:lnTo>
                  <a:lnTo>
                    <a:pt x="330" y="610"/>
                  </a:lnTo>
                  <a:lnTo>
                    <a:pt x="319" y="606"/>
                  </a:lnTo>
                  <a:lnTo>
                    <a:pt x="310" y="600"/>
                  </a:lnTo>
                  <a:lnTo>
                    <a:pt x="289" y="586"/>
                  </a:lnTo>
                  <a:lnTo>
                    <a:pt x="285" y="582"/>
                  </a:lnTo>
                  <a:lnTo>
                    <a:pt x="277" y="574"/>
                  </a:lnTo>
                  <a:lnTo>
                    <a:pt x="269" y="566"/>
                  </a:lnTo>
                  <a:lnTo>
                    <a:pt x="262" y="560"/>
                  </a:lnTo>
                  <a:lnTo>
                    <a:pt x="256" y="552"/>
                  </a:lnTo>
                  <a:lnTo>
                    <a:pt x="249" y="542"/>
                  </a:lnTo>
                  <a:lnTo>
                    <a:pt x="246" y="538"/>
                  </a:lnTo>
                  <a:lnTo>
                    <a:pt x="147" y="538"/>
                  </a:lnTo>
                  <a:lnTo>
                    <a:pt x="141" y="534"/>
                  </a:lnTo>
                  <a:lnTo>
                    <a:pt x="131" y="524"/>
                  </a:lnTo>
                  <a:lnTo>
                    <a:pt x="127" y="522"/>
                  </a:lnTo>
                  <a:lnTo>
                    <a:pt x="123" y="518"/>
                  </a:lnTo>
                  <a:lnTo>
                    <a:pt x="92" y="484"/>
                  </a:lnTo>
                  <a:lnTo>
                    <a:pt x="71" y="452"/>
                  </a:lnTo>
                  <a:lnTo>
                    <a:pt x="59" y="416"/>
                  </a:lnTo>
                  <a:lnTo>
                    <a:pt x="54" y="380"/>
                  </a:lnTo>
                  <a:lnTo>
                    <a:pt x="54" y="376"/>
                  </a:lnTo>
                  <a:lnTo>
                    <a:pt x="68" y="312"/>
                  </a:lnTo>
                  <a:lnTo>
                    <a:pt x="108" y="254"/>
                  </a:lnTo>
                  <a:lnTo>
                    <a:pt x="170" y="204"/>
                  </a:lnTo>
                  <a:lnTo>
                    <a:pt x="252" y="166"/>
                  </a:lnTo>
                  <a:lnTo>
                    <a:pt x="262" y="162"/>
                  </a:lnTo>
                  <a:lnTo>
                    <a:pt x="269" y="154"/>
                  </a:lnTo>
                  <a:lnTo>
                    <a:pt x="270" y="144"/>
                  </a:lnTo>
                  <a:lnTo>
                    <a:pt x="272" y="122"/>
                  </a:lnTo>
                  <a:lnTo>
                    <a:pt x="268" y="102"/>
                  </a:lnTo>
                  <a:lnTo>
                    <a:pt x="259" y="86"/>
                  </a:lnTo>
                  <a:lnTo>
                    <a:pt x="246" y="72"/>
                  </a:lnTo>
                  <a:lnTo>
                    <a:pt x="242" y="70"/>
                  </a:lnTo>
                  <a:lnTo>
                    <a:pt x="238" y="68"/>
                  </a:lnTo>
                  <a:lnTo>
                    <a:pt x="235" y="66"/>
                  </a:lnTo>
                  <a:lnTo>
                    <a:pt x="241" y="64"/>
                  </a:lnTo>
                  <a:lnTo>
                    <a:pt x="249" y="62"/>
                  </a:lnTo>
                  <a:lnTo>
                    <a:pt x="404" y="62"/>
                  </a:lnTo>
                  <a:lnTo>
                    <a:pt x="410" y="56"/>
                  </a:lnTo>
                  <a:lnTo>
                    <a:pt x="415" y="54"/>
                  </a:lnTo>
                  <a:lnTo>
                    <a:pt x="415" y="52"/>
                  </a:lnTo>
                  <a:lnTo>
                    <a:pt x="655" y="52"/>
                  </a:lnTo>
                  <a:lnTo>
                    <a:pt x="653" y="44"/>
                  </a:lnTo>
                  <a:lnTo>
                    <a:pt x="348" y="44"/>
                  </a:lnTo>
                  <a:lnTo>
                    <a:pt x="328" y="28"/>
                  </a:lnTo>
                  <a:lnTo>
                    <a:pt x="311" y="18"/>
                  </a:lnTo>
                  <a:lnTo>
                    <a:pt x="298" y="12"/>
                  </a:lnTo>
                  <a:lnTo>
                    <a:pt x="292" y="12"/>
                  </a:lnTo>
                  <a:lnTo>
                    <a:pt x="259" y="8"/>
                  </a:lnTo>
                  <a:close/>
                  <a:moveTo>
                    <a:pt x="428" y="214"/>
                  </a:moveTo>
                  <a:lnTo>
                    <a:pt x="400" y="214"/>
                  </a:lnTo>
                  <a:lnTo>
                    <a:pt x="388" y="224"/>
                  </a:lnTo>
                  <a:lnTo>
                    <a:pt x="359" y="614"/>
                  </a:lnTo>
                  <a:lnTo>
                    <a:pt x="469" y="614"/>
                  </a:lnTo>
                  <a:lnTo>
                    <a:pt x="439" y="224"/>
                  </a:lnTo>
                  <a:lnTo>
                    <a:pt x="428" y="214"/>
                  </a:lnTo>
                  <a:close/>
                  <a:moveTo>
                    <a:pt x="558" y="206"/>
                  </a:moveTo>
                  <a:lnTo>
                    <a:pt x="549" y="210"/>
                  </a:lnTo>
                  <a:lnTo>
                    <a:pt x="541" y="216"/>
                  </a:lnTo>
                  <a:lnTo>
                    <a:pt x="536" y="224"/>
                  </a:lnTo>
                  <a:lnTo>
                    <a:pt x="534" y="234"/>
                  </a:lnTo>
                  <a:lnTo>
                    <a:pt x="537" y="244"/>
                  </a:lnTo>
                  <a:lnTo>
                    <a:pt x="543" y="252"/>
                  </a:lnTo>
                  <a:lnTo>
                    <a:pt x="561" y="270"/>
                  </a:lnTo>
                  <a:lnTo>
                    <a:pt x="566" y="276"/>
                  </a:lnTo>
                  <a:lnTo>
                    <a:pt x="571" y="282"/>
                  </a:lnTo>
                  <a:lnTo>
                    <a:pt x="577" y="290"/>
                  </a:lnTo>
                  <a:lnTo>
                    <a:pt x="589" y="308"/>
                  </a:lnTo>
                  <a:lnTo>
                    <a:pt x="590" y="310"/>
                  </a:lnTo>
                  <a:lnTo>
                    <a:pt x="594" y="318"/>
                  </a:lnTo>
                  <a:lnTo>
                    <a:pt x="595" y="320"/>
                  </a:lnTo>
                  <a:lnTo>
                    <a:pt x="601" y="332"/>
                  </a:lnTo>
                  <a:lnTo>
                    <a:pt x="602" y="336"/>
                  </a:lnTo>
                  <a:lnTo>
                    <a:pt x="610" y="356"/>
                  </a:lnTo>
                  <a:lnTo>
                    <a:pt x="615" y="378"/>
                  </a:lnTo>
                  <a:lnTo>
                    <a:pt x="616" y="380"/>
                  </a:lnTo>
                  <a:lnTo>
                    <a:pt x="617" y="396"/>
                  </a:lnTo>
                  <a:lnTo>
                    <a:pt x="618" y="400"/>
                  </a:lnTo>
                  <a:lnTo>
                    <a:pt x="618" y="404"/>
                  </a:lnTo>
                  <a:lnTo>
                    <a:pt x="618" y="432"/>
                  </a:lnTo>
                  <a:lnTo>
                    <a:pt x="617" y="450"/>
                  </a:lnTo>
                  <a:lnTo>
                    <a:pt x="616" y="452"/>
                  </a:lnTo>
                  <a:lnTo>
                    <a:pt x="613" y="468"/>
                  </a:lnTo>
                  <a:lnTo>
                    <a:pt x="613" y="472"/>
                  </a:lnTo>
                  <a:lnTo>
                    <a:pt x="608" y="488"/>
                  </a:lnTo>
                  <a:lnTo>
                    <a:pt x="606" y="494"/>
                  </a:lnTo>
                  <a:lnTo>
                    <a:pt x="600" y="508"/>
                  </a:lnTo>
                  <a:lnTo>
                    <a:pt x="599" y="512"/>
                  </a:lnTo>
                  <a:lnTo>
                    <a:pt x="595" y="518"/>
                  </a:lnTo>
                  <a:lnTo>
                    <a:pt x="592" y="526"/>
                  </a:lnTo>
                  <a:lnTo>
                    <a:pt x="588" y="532"/>
                  </a:lnTo>
                  <a:lnTo>
                    <a:pt x="581" y="542"/>
                  </a:lnTo>
                  <a:lnTo>
                    <a:pt x="574" y="552"/>
                  </a:lnTo>
                  <a:lnTo>
                    <a:pt x="568" y="560"/>
                  </a:lnTo>
                  <a:lnTo>
                    <a:pt x="561" y="568"/>
                  </a:lnTo>
                  <a:lnTo>
                    <a:pt x="545" y="582"/>
                  </a:lnTo>
                  <a:lnTo>
                    <a:pt x="541" y="586"/>
                  </a:lnTo>
                  <a:lnTo>
                    <a:pt x="529" y="594"/>
                  </a:lnTo>
                  <a:lnTo>
                    <a:pt x="521" y="600"/>
                  </a:lnTo>
                  <a:lnTo>
                    <a:pt x="511" y="606"/>
                  </a:lnTo>
                  <a:lnTo>
                    <a:pt x="500" y="610"/>
                  </a:lnTo>
                  <a:lnTo>
                    <a:pt x="479" y="614"/>
                  </a:lnTo>
                  <a:lnTo>
                    <a:pt x="661" y="614"/>
                  </a:lnTo>
                  <a:lnTo>
                    <a:pt x="678" y="604"/>
                  </a:lnTo>
                  <a:lnTo>
                    <a:pt x="741" y="560"/>
                  </a:lnTo>
                  <a:lnTo>
                    <a:pt x="761" y="538"/>
                  </a:lnTo>
                  <a:lnTo>
                    <a:pt x="683" y="538"/>
                  </a:lnTo>
                  <a:lnTo>
                    <a:pt x="689" y="518"/>
                  </a:lnTo>
                  <a:lnTo>
                    <a:pt x="691" y="510"/>
                  </a:lnTo>
                  <a:lnTo>
                    <a:pt x="693" y="498"/>
                  </a:lnTo>
                  <a:lnTo>
                    <a:pt x="694" y="492"/>
                  </a:lnTo>
                  <a:lnTo>
                    <a:pt x="695" y="484"/>
                  </a:lnTo>
                  <a:lnTo>
                    <a:pt x="695" y="482"/>
                  </a:lnTo>
                  <a:lnTo>
                    <a:pt x="695" y="478"/>
                  </a:lnTo>
                  <a:lnTo>
                    <a:pt x="697" y="460"/>
                  </a:lnTo>
                  <a:lnTo>
                    <a:pt x="697" y="432"/>
                  </a:lnTo>
                  <a:lnTo>
                    <a:pt x="697" y="430"/>
                  </a:lnTo>
                  <a:lnTo>
                    <a:pt x="693" y="394"/>
                  </a:lnTo>
                  <a:lnTo>
                    <a:pt x="691" y="386"/>
                  </a:lnTo>
                  <a:lnTo>
                    <a:pt x="690" y="384"/>
                  </a:lnTo>
                  <a:lnTo>
                    <a:pt x="686" y="364"/>
                  </a:lnTo>
                  <a:lnTo>
                    <a:pt x="683" y="358"/>
                  </a:lnTo>
                  <a:lnTo>
                    <a:pt x="675" y="334"/>
                  </a:lnTo>
                  <a:lnTo>
                    <a:pt x="674" y="332"/>
                  </a:lnTo>
                  <a:lnTo>
                    <a:pt x="664" y="310"/>
                  </a:lnTo>
                  <a:lnTo>
                    <a:pt x="661" y="304"/>
                  </a:lnTo>
                  <a:lnTo>
                    <a:pt x="652" y="290"/>
                  </a:lnTo>
                  <a:lnTo>
                    <a:pt x="650" y="288"/>
                  </a:lnTo>
                  <a:lnTo>
                    <a:pt x="644" y="278"/>
                  </a:lnTo>
                  <a:lnTo>
                    <a:pt x="642" y="276"/>
                  </a:lnTo>
                  <a:lnTo>
                    <a:pt x="639" y="272"/>
                  </a:lnTo>
                  <a:lnTo>
                    <a:pt x="625" y="254"/>
                  </a:lnTo>
                  <a:lnTo>
                    <a:pt x="624" y="252"/>
                  </a:lnTo>
                  <a:lnTo>
                    <a:pt x="614" y="244"/>
                  </a:lnTo>
                  <a:lnTo>
                    <a:pt x="607" y="236"/>
                  </a:lnTo>
                  <a:lnTo>
                    <a:pt x="600" y="230"/>
                  </a:lnTo>
                  <a:lnTo>
                    <a:pt x="599" y="228"/>
                  </a:lnTo>
                  <a:lnTo>
                    <a:pt x="578" y="212"/>
                  </a:lnTo>
                  <a:lnTo>
                    <a:pt x="568" y="208"/>
                  </a:lnTo>
                  <a:lnTo>
                    <a:pt x="558" y="206"/>
                  </a:lnTo>
                  <a:close/>
                  <a:moveTo>
                    <a:pt x="272" y="206"/>
                  </a:moveTo>
                  <a:lnTo>
                    <a:pt x="262" y="208"/>
                  </a:lnTo>
                  <a:lnTo>
                    <a:pt x="253" y="212"/>
                  </a:lnTo>
                  <a:lnTo>
                    <a:pt x="230" y="230"/>
                  </a:lnTo>
                  <a:lnTo>
                    <a:pt x="223" y="236"/>
                  </a:lnTo>
                  <a:lnTo>
                    <a:pt x="216" y="244"/>
                  </a:lnTo>
                  <a:lnTo>
                    <a:pt x="207" y="252"/>
                  </a:lnTo>
                  <a:lnTo>
                    <a:pt x="206" y="254"/>
                  </a:lnTo>
                  <a:lnTo>
                    <a:pt x="188" y="276"/>
                  </a:lnTo>
                  <a:lnTo>
                    <a:pt x="186" y="278"/>
                  </a:lnTo>
                  <a:lnTo>
                    <a:pt x="179" y="288"/>
                  </a:lnTo>
                  <a:lnTo>
                    <a:pt x="178" y="290"/>
                  </a:lnTo>
                  <a:lnTo>
                    <a:pt x="169" y="304"/>
                  </a:lnTo>
                  <a:lnTo>
                    <a:pt x="167" y="310"/>
                  </a:lnTo>
                  <a:lnTo>
                    <a:pt x="160" y="324"/>
                  </a:lnTo>
                  <a:lnTo>
                    <a:pt x="156" y="332"/>
                  </a:lnTo>
                  <a:lnTo>
                    <a:pt x="155" y="334"/>
                  </a:lnTo>
                  <a:lnTo>
                    <a:pt x="153" y="342"/>
                  </a:lnTo>
                  <a:lnTo>
                    <a:pt x="147" y="358"/>
                  </a:lnTo>
                  <a:lnTo>
                    <a:pt x="144" y="364"/>
                  </a:lnTo>
                  <a:lnTo>
                    <a:pt x="140" y="384"/>
                  </a:lnTo>
                  <a:lnTo>
                    <a:pt x="140" y="386"/>
                  </a:lnTo>
                  <a:lnTo>
                    <a:pt x="137" y="396"/>
                  </a:lnTo>
                  <a:lnTo>
                    <a:pt x="133" y="432"/>
                  </a:lnTo>
                  <a:lnTo>
                    <a:pt x="133" y="460"/>
                  </a:lnTo>
                  <a:lnTo>
                    <a:pt x="133" y="464"/>
                  </a:lnTo>
                  <a:lnTo>
                    <a:pt x="135" y="478"/>
                  </a:lnTo>
                  <a:lnTo>
                    <a:pt x="135" y="488"/>
                  </a:lnTo>
                  <a:lnTo>
                    <a:pt x="140" y="510"/>
                  </a:lnTo>
                  <a:lnTo>
                    <a:pt x="141" y="518"/>
                  </a:lnTo>
                  <a:lnTo>
                    <a:pt x="146" y="536"/>
                  </a:lnTo>
                  <a:lnTo>
                    <a:pt x="147" y="538"/>
                  </a:lnTo>
                  <a:lnTo>
                    <a:pt x="246" y="538"/>
                  </a:lnTo>
                  <a:lnTo>
                    <a:pt x="242" y="532"/>
                  </a:lnTo>
                  <a:lnTo>
                    <a:pt x="238" y="526"/>
                  </a:lnTo>
                  <a:lnTo>
                    <a:pt x="235" y="518"/>
                  </a:lnTo>
                  <a:lnTo>
                    <a:pt x="231" y="512"/>
                  </a:lnTo>
                  <a:lnTo>
                    <a:pt x="230" y="508"/>
                  </a:lnTo>
                  <a:lnTo>
                    <a:pt x="224" y="494"/>
                  </a:lnTo>
                  <a:lnTo>
                    <a:pt x="222" y="488"/>
                  </a:lnTo>
                  <a:lnTo>
                    <a:pt x="218" y="472"/>
                  </a:lnTo>
                  <a:lnTo>
                    <a:pt x="217" y="468"/>
                  </a:lnTo>
                  <a:lnTo>
                    <a:pt x="214" y="452"/>
                  </a:lnTo>
                  <a:lnTo>
                    <a:pt x="214" y="450"/>
                  </a:lnTo>
                  <a:lnTo>
                    <a:pt x="213" y="444"/>
                  </a:lnTo>
                  <a:lnTo>
                    <a:pt x="212" y="434"/>
                  </a:lnTo>
                  <a:lnTo>
                    <a:pt x="212" y="416"/>
                  </a:lnTo>
                  <a:lnTo>
                    <a:pt x="212" y="404"/>
                  </a:lnTo>
                  <a:lnTo>
                    <a:pt x="212" y="398"/>
                  </a:lnTo>
                  <a:lnTo>
                    <a:pt x="213" y="396"/>
                  </a:lnTo>
                  <a:lnTo>
                    <a:pt x="214" y="380"/>
                  </a:lnTo>
                  <a:lnTo>
                    <a:pt x="215" y="376"/>
                  </a:lnTo>
                  <a:lnTo>
                    <a:pt x="221" y="356"/>
                  </a:lnTo>
                  <a:lnTo>
                    <a:pt x="229" y="332"/>
                  </a:lnTo>
                  <a:lnTo>
                    <a:pt x="235" y="320"/>
                  </a:lnTo>
                  <a:lnTo>
                    <a:pt x="235" y="318"/>
                  </a:lnTo>
                  <a:lnTo>
                    <a:pt x="240" y="310"/>
                  </a:lnTo>
                  <a:lnTo>
                    <a:pt x="242" y="308"/>
                  </a:lnTo>
                  <a:lnTo>
                    <a:pt x="253" y="290"/>
                  </a:lnTo>
                  <a:lnTo>
                    <a:pt x="259" y="282"/>
                  </a:lnTo>
                  <a:lnTo>
                    <a:pt x="265" y="276"/>
                  </a:lnTo>
                  <a:lnTo>
                    <a:pt x="269" y="270"/>
                  </a:lnTo>
                  <a:lnTo>
                    <a:pt x="288" y="252"/>
                  </a:lnTo>
                  <a:lnTo>
                    <a:pt x="294" y="244"/>
                  </a:lnTo>
                  <a:lnTo>
                    <a:pt x="296" y="234"/>
                  </a:lnTo>
                  <a:lnTo>
                    <a:pt x="294" y="224"/>
                  </a:lnTo>
                  <a:lnTo>
                    <a:pt x="289" y="216"/>
                  </a:lnTo>
                  <a:lnTo>
                    <a:pt x="281" y="210"/>
                  </a:lnTo>
                  <a:lnTo>
                    <a:pt x="272" y="206"/>
                  </a:lnTo>
                  <a:close/>
                  <a:moveTo>
                    <a:pt x="657" y="62"/>
                  </a:moveTo>
                  <a:lnTo>
                    <a:pt x="582" y="62"/>
                  </a:lnTo>
                  <a:lnTo>
                    <a:pt x="590" y="64"/>
                  </a:lnTo>
                  <a:lnTo>
                    <a:pt x="595" y="66"/>
                  </a:lnTo>
                  <a:lnTo>
                    <a:pt x="589" y="70"/>
                  </a:lnTo>
                  <a:lnTo>
                    <a:pt x="585" y="72"/>
                  </a:lnTo>
                  <a:lnTo>
                    <a:pt x="572" y="84"/>
                  </a:lnTo>
                  <a:lnTo>
                    <a:pt x="564" y="100"/>
                  </a:lnTo>
                  <a:lnTo>
                    <a:pt x="559" y="118"/>
                  </a:lnTo>
                  <a:lnTo>
                    <a:pt x="560" y="140"/>
                  </a:lnTo>
                  <a:lnTo>
                    <a:pt x="559" y="152"/>
                  </a:lnTo>
                  <a:lnTo>
                    <a:pt x="567" y="162"/>
                  </a:lnTo>
                  <a:lnTo>
                    <a:pt x="578" y="166"/>
                  </a:lnTo>
                  <a:lnTo>
                    <a:pt x="660" y="204"/>
                  </a:lnTo>
                  <a:lnTo>
                    <a:pt x="722" y="254"/>
                  </a:lnTo>
                  <a:lnTo>
                    <a:pt x="762" y="312"/>
                  </a:lnTo>
                  <a:lnTo>
                    <a:pt x="776" y="376"/>
                  </a:lnTo>
                  <a:lnTo>
                    <a:pt x="776" y="382"/>
                  </a:lnTo>
                  <a:lnTo>
                    <a:pt x="771" y="416"/>
                  </a:lnTo>
                  <a:lnTo>
                    <a:pt x="759" y="452"/>
                  </a:lnTo>
                  <a:lnTo>
                    <a:pt x="738" y="484"/>
                  </a:lnTo>
                  <a:lnTo>
                    <a:pt x="707" y="518"/>
                  </a:lnTo>
                  <a:lnTo>
                    <a:pt x="703" y="522"/>
                  </a:lnTo>
                  <a:lnTo>
                    <a:pt x="699" y="524"/>
                  </a:lnTo>
                  <a:lnTo>
                    <a:pt x="694" y="530"/>
                  </a:lnTo>
                  <a:lnTo>
                    <a:pt x="689" y="534"/>
                  </a:lnTo>
                  <a:lnTo>
                    <a:pt x="683" y="538"/>
                  </a:lnTo>
                  <a:lnTo>
                    <a:pt x="761" y="538"/>
                  </a:lnTo>
                  <a:lnTo>
                    <a:pt x="789" y="506"/>
                  </a:lnTo>
                  <a:lnTo>
                    <a:pt x="819" y="446"/>
                  </a:lnTo>
                  <a:lnTo>
                    <a:pt x="830" y="382"/>
                  </a:lnTo>
                  <a:lnTo>
                    <a:pt x="830" y="376"/>
                  </a:lnTo>
                  <a:lnTo>
                    <a:pt x="819" y="312"/>
                  </a:lnTo>
                  <a:lnTo>
                    <a:pt x="791" y="254"/>
                  </a:lnTo>
                  <a:lnTo>
                    <a:pt x="746" y="202"/>
                  </a:lnTo>
                  <a:lnTo>
                    <a:pt x="686" y="158"/>
                  </a:lnTo>
                  <a:lnTo>
                    <a:pt x="613" y="122"/>
                  </a:lnTo>
                  <a:lnTo>
                    <a:pt x="613" y="120"/>
                  </a:lnTo>
                  <a:lnTo>
                    <a:pt x="614" y="118"/>
                  </a:lnTo>
                  <a:lnTo>
                    <a:pt x="619" y="114"/>
                  </a:lnTo>
                  <a:lnTo>
                    <a:pt x="626" y="110"/>
                  </a:lnTo>
                  <a:lnTo>
                    <a:pt x="636" y="104"/>
                  </a:lnTo>
                  <a:lnTo>
                    <a:pt x="645" y="96"/>
                  </a:lnTo>
                  <a:lnTo>
                    <a:pt x="652" y="86"/>
                  </a:lnTo>
                  <a:lnTo>
                    <a:pt x="656" y="72"/>
                  </a:lnTo>
                  <a:lnTo>
                    <a:pt x="657" y="62"/>
                  </a:lnTo>
                  <a:close/>
                  <a:moveTo>
                    <a:pt x="404" y="62"/>
                  </a:moveTo>
                  <a:lnTo>
                    <a:pt x="268" y="62"/>
                  </a:lnTo>
                  <a:lnTo>
                    <a:pt x="276" y="64"/>
                  </a:lnTo>
                  <a:lnTo>
                    <a:pt x="283" y="64"/>
                  </a:lnTo>
                  <a:lnTo>
                    <a:pt x="298" y="68"/>
                  </a:lnTo>
                  <a:lnTo>
                    <a:pt x="318" y="90"/>
                  </a:lnTo>
                  <a:lnTo>
                    <a:pt x="329" y="102"/>
                  </a:lnTo>
                  <a:lnTo>
                    <a:pt x="350" y="102"/>
                  </a:lnTo>
                  <a:lnTo>
                    <a:pt x="363" y="100"/>
                  </a:lnTo>
                  <a:lnTo>
                    <a:pt x="375" y="92"/>
                  </a:lnTo>
                  <a:lnTo>
                    <a:pt x="387" y="80"/>
                  </a:lnTo>
                  <a:lnTo>
                    <a:pt x="400" y="66"/>
                  </a:lnTo>
                  <a:lnTo>
                    <a:pt x="402" y="64"/>
                  </a:lnTo>
                  <a:lnTo>
                    <a:pt x="404" y="62"/>
                  </a:lnTo>
                  <a:close/>
                  <a:moveTo>
                    <a:pt x="655" y="52"/>
                  </a:moveTo>
                  <a:lnTo>
                    <a:pt x="415" y="52"/>
                  </a:lnTo>
                  <a:lnTo>
                    <a:pt x="416" y="54"/>
                  </a:lnTo>
                  <a:lnTo>
                    <a:pt x="421" y="56"/>
                  </a:lnTo>
                  <a:lnTo>
                    <a:pt x="428" y="62"/>
                  </a:lnTo>
                  <a:lnTo>
                    <a:pt x="430" y="66"/>
                  </a:lnTo>
                  <a:lnTo>
                    <a:pt x="444" y="80"/>
                  </a:lnTo>
                  <a:lnTo>
                    <a:pt x="456" y="92"/>
                  </a:lnTo>
                  <a:lnTo>
                    <a:pt x="468" y="100"/>
                  </a:lnTo>
                  <a:lnTo>
                    <a:pt x="481" y="102"/>
                  </a:lnTo>
                  <a:lnTo>
                    <a:pt x="502" y="102"/>
                  </a:lnTo>
                  <a:lnTo>
                    <a:pt x="513" y="90"/>
                  </a:lnTo>
                  <a:lnTo>
                    <a:pt x="532" y="68"/>
                  </a:lnTo>
                  <a:lnTo>
                    <a:pt x="547" y="64"/>
                  </a:lnTo>
                  <a:lnTo>
                    <a:pt x="555" y="64"/>
                  </a:lnTo>
                  <a:lnTo>
                    <a:pt x="563" y="62"/>
                  </a:lnTo>
                  <a:lnTo>
                    <a:pt x="657" y="62"/>
                  </a:lnTo>
                  <a:lnTo>
                    <a:pt x="657" y="58"/>
                  </a:lnTo>
                  <a:lnTo>
                    <a:pt x="655" y="52"/>
                  </a:lnTo>
                  <a:close/>
                  <a:moveTo>
                    <a:pt x="467" y="26"/>
                  </a:moveTo>
                  <a:lnTo>
                    <a:pt x="363" y="26"/>
                  </a:lnTo>
                  <a:lnTo>
                    <a:pt x="361" y="28"/>
                  </a:lnTo>
                  <a:lnTo>
                    <a:pt x="354" y="38"/>
                  </a:lnTo>
                  <a:lnTo>
                    <a:pt x="351" y="42"/>
                  </a:lnTo>
                  <a:lnTo>
                    <a:pt x="348" y="44"/>
                  </a:lnTo>
                  <a:lnTo>
                    <a:pt x="483" y="44"/>
                  </a:lnTo>
                  <a:lnTo>
                    <a:pt x="480" y="42"/>
                  </a:lnTo>
                  <a:lnTo>
                    <a:pt x="476" y="38"/>
                  </a:lnTo>
                  <a:lnTo>
                    <a:pt x="469" y="28"/>
                  </a:lnTo>
                  <a:lnTo>
                    <a:pt x="467" y="26"/>
                  </a:lnTo>
                  <a:close/>
                  <a:moveTo>
                    <a:pt x="572" y="8"/>
                  </a:moveTo>
                  <a:lnTo>
                    <a:pt x="538" y="12"/>
                  </a:lnTo>
                  <a:lnTo>
                    <a:pt x="532" y="12"/>
                  </a:lnTo>
                  <a:lnTo>
                    <a:pt x="520" y="18"/>
                  </a:lnTo>
                  <a:lnTo>
                    <a:pt x="502" y="28"/>
                  </a:lnTo>
                  <a:lnTo>
                    <a:pt x="483" y="44"/>
                  </a:lnTo>
                  <a:lnTo>
                    <a:pt x="653" y="44"/>
                  </a:lnTo>
                  <a:lnTo>
                    <a:pt x="643" y="34"/>
                  </a:lnTo>
                  <a:lnTo>
                    <a:pt x="625" y="20"/>
                  </a:lnTo>
                  <a:lnTo>
                    <a:pt x="601" y="12"/>
                  </a:lnTo>
                  <a:lnTo>
                    <a:pt x="572" y="8"/>
                  </a:lnTo>
                  <a:close/>
                  <a:moveTo>
                    <a:pt x="428" y="0"/>
                  </a:moveTo>
                  <a:lnTo>
                    <a:pt x="403" y="0"/>
                  </a:lnTo>
                  <a:lnTo>
                    <a:pt x="390" y="6"/>
                  </a:lnTo>
                  <a:lnTo>
                    <a:pt x="377" y="14"/>
                  </a:lnTo>
                  <a:lnTo>
                    <a:pt x="364" y="26"/>
                  </a:lnTo>
                  <a:lnTo>
                    <a:pt x="467" y="26"/>
                  </a:lnTo>
                  <a:lnTo>
                    <a:pt x="454" y="14"/>
                  </a:lnTo>
                  <a:lnTo>
                    <a:pt x="441" y="6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7DA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Y"/>
            </a:p>
          </p:txBody>
        </p:sp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BBD24FDB-ECC3-4635-AD42-894AFBFAB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9" y="640"/>
              <a:ext cx="236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D531CC6-4555-4C5D-B6D7-A719E28267DA}"/>
              </a:ext>
            </a:extLst>
          </p:cNvPr>
          <p:cNvSpPr txBox="1"/>
          <p:nvPr/>
        </p:nvSpPr>
        <p:spPr>
          <a:xfrm>
            <a:off x="738798" y="447916"/>
            <a:ext cx="8400475" cy="10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14805" indent="-635">
              <a:lnSpc>
                <a:spcPct val="86000"/>
              </a:lnSpc>
              <a:spcBef>
                <a:spcPts val="5"/>
              </a:spcBef>
              <a:spcAft>
                <a:spcPts val="800"/>
              </a:spcAft>
            </a:pP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ΣΗΜΑΝΤΙΚ</a:t>
            </a:r>
            <a:r>
              <a:rPr lang="el-GR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n-CY" sz="2400" spc="-75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ΖΗΤΗΜΑ</a:t>
            </a:r>
            <a:r>
              <a:rPr lang="en-CY" sz="2400" spc="-75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CY" sz="2400" spc="-65" dirty="0">
                <a:solidFill>
                  <a:srgbClr val="77787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 err="1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</a:t>
            </a:r>
            <a:r>
              <a:rPr lang="en-CY" sz="2400" b="1" spc="-100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CY" sz="2400" b="1" dirty="0" err="1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ροο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πτικές</a:t>
            </a:r>
            <a:r>
              <a:rPr lang="en-CY" sz="2400" b="1" spc="-9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spc="-1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αύξησης</a:t>
            </a:r>
            <a:r>
              <a:rPr lang="en-CY" sz="2400" b="1" spc="-9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</a:t>
            </a:r>
            <a:r>
              <a:rPr lang="en-CY" sz="2400" b="1" spc="-100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χρήσης</a:t>
            </a:r>
            <a:r>
              <a:rPr lang="en-CY" sz="2400" b="1" spc="-9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spc="-2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ηρωίνης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υφιστάμενες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βλάβες</a:t>
            </a:r>
            <a:r>
              <a:rPr lang="en-CY" sz="2400" b="1" spc="-200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εγείρουν</a:t>
            </a:r>
            <a:r>
              <a:rPr lang="en-CY" sz="2400" b="1" spc="-205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Y" sz="2400" b="1" dirty="0">
                <a:solidFill>
                  <a:srgbClr val="7DA7D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ανησυχίες</a:t>
            </a:r>
            <a:endParaRPr lang="en-CY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166EF1-CBCB-480C-A393-322F4F59A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67" y="2019103"/>
            <a:ext cx="9431066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3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pic>
        <p:nvPicPr>
          <p:cNvPr id="9217" name="image20.png">
            <a:extLst>
              <a:ext uri="{FF2B5EF4-FFF2-40B4-BE49-F238E27FC236}">
                <a16:creationId xmlns:a16="http://schemas.microsoft.com/office/drawing/2014/main" id="{6C16A04E-D0AA-4C46-84B9-E47738B0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49" y="433483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A1F71AA-2A17-443C-BFA3-7665D8D6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364487"/>
            <a:ext cx="91713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+mn-lt"/>
                <a:ea typeface="Arial" panose="020B0604020202020204" pitchFamily="34" charset="0"/>
              </a:rPr>
              <a:t>ΣΗΜΑΤΙΚΟ ΖΗΤΗΜΑ | </a:t>
            </a:r>
            <a:r>
              <a:rPr kumimoji="0" lang="el-GR" altLang="en-CY" sz="2400" b="1" i="0" u="none" strike="noStrike" cap="none" normalizeH="0" baseline="0" dirty="0">
                <a:ln>
                  <a:noFill/>
                </a:ln>
                <a:solidFill>
                  <a:srgbClr val="B3D455"/>
                </a:solidFill>
                <a:effectLst/>
                <a:latin typeface="+mn-lt"/>
                <a:ea typeface="Arial" panose="020B0604020202020204" pitchFamily="34" charset="0"/>
              </a:rPr>
              <a:t>Κατανόηση του αντικτύπου που έχουν στη δημόσια υγεία η υψηλής δραστικότητας κάνναβη και τα νέα προϊόντα</a:t>
            </a:r>
            <a:endParaRPr kumimoji="0" lang="el-GR" altLang="en-CY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03CE21-877A-455B-A0DC-90F2FF297256}"/>
              </a:ext>
            </a:extLst>
          </p:cNvPr>
          <p:cNvSpPr txBox="1"/>
          <p:nvPr/>
        </p:nvSpPr>
        <p:spPr>
          <a:xfrm>
            <a:off x="844061" y="1670145"/>
            <a:ext cx="9596175" cy="3979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53340" lvl="0" indent="-342900" algn="just">
              <a:lnSpc>
                <a:spcPct val="115000"/>
              </a:lnSpc>
              <a:spcBef>
                <a:spcPts val="5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βάση τις αναπροσαρμοσμένες τάσεις, από το 2008 παρατηρείται αύξηση της δραστικότητας τόσο της φυτικής κάνναβης, όσο και της ρητίνης.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3340" lvl="0" indent="-342900" algn="just">
              <a:lnSpc>
                <a:spcPct val="115000"/>
              </a:lnSpc>
              <a:spcBef>
                <a:spcPts val="5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Βάσει ερευνών στον γενικό πληθυσμό, περίπου το 1% των ενηλίκων στην Ευρωπαϊκή Ένωση εκτιμάται ότι κάνουν καθημερινή ή σχεδόν καθημερινή χρήση κάνναβης.</a:t>
            </a:r>
          </a:p>
          <a:p>
            <a:pPr marL="342900" marR="53340" lvl="0" indent="-342900" algn="just">
              <a:lnSpc>
                <a:spcPct val="115000"/>
              </a:lnSpc>
              <a:spcBef>
                <a:spcPts val="5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2018 περίπου 135 000 άτομα στην Ευρώπη ξεκίνησαν θεραπεία σε εξειδικευμένα κέντρα στην Ευρώπη για προβλήματα σχετικά με τη χρήση κάνναβης (το 32% επί του συνόλου των αιτήσεων θεραπείας). Εξ’ αυτών, περίπου 80 000 ξεκίνησαν θεραπεία για πρώτη φορά στη ζωή τους.</a:t>
            </a: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3340" lvl="0" indent="-342900" algn="just">
              <a:lnSpc>
                <a:spcPct val="115000"/>
              </a:lnSpc>
              <a:spcBef>
                <a:spcPts val="5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Στις 24 χώρες που διαθέτουν στοιχεία, ο συνολικός αριθμός των χρηστών κάνναβης που ξεκινούν θεραπεία για πρώτη φορά αυξήθηκε κατά 64 % μεταξύ 2006 και 2018.</a:t>
            </a:r>
            <a:endParaRPr lang="en-CY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3340" lvl="0" indent="-342900" algn="just">
              <a:lnSpc>
                <a:spcPct val="115000"/>
              </a:lnSpc>
              <a:spcBef>
                <a:spcPts val="5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CY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5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08617" y="24818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808617" y="5641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EDCB37-457C-44C9-A966-33EC9EBD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1212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Y"/>
          </a:p>
        </p:txBody>
      </p:sp>
      <p:pic>
        <p:nvPicPr>
          <p:cNvPr id="9217" name="image20.png">
            <a:extLst>
              <a:ext uri="{FF2B5EF4-FFF2-40B4-BE49-F238E27FC236}">
                <a16:creationId xmlns:a16="http://schemas.microsoft.com/office/drawing/2014/main" id="{6C16A04E-D0AA-4C46-84B9-E47738B0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49" y="433483"/>
            <a:ext cx="688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A1F71AA-2A17-443C-BFA3-7665D8D6F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2" y="364487"/>
            <a:ext cx="91713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CY" sz="2400" b="0" i="0" u="none" strike="noStrike" cap="none" normalizeH="0" baseline="0" dirty="0">
                <a:ln>
                  <a:noFill/>
                </a:ln>
                <a:solidFill>
                  <a:srgbClr val="77787B"/>
                </a:solidFill>
                <a:effectLst/>
                <a:latin typeface="+mn-lt"/>
                <a:ea typeface="Arial" panose="020B0604020202020204" pitchFamily="34" charset="0"/>
              </a:rPr>
              <a:t>ΣΗΜΑΤΙΚΟ ΖΗΤΗΜΑ | </a:t>
            </a:r>
            <a:r>
              <a:rPr kumimoji="0" lang="el-GR" altLang="en-CY" sz="2400" b="1" i="0" u="none" strike="noStrike" cap="none" normalizeH="0" baseline="0" dirty="0">
                <a:ln>
                  <a:noFill/>
                </a:ln>
                <a:solidFill>
                  <a:srgbClr val="B3D455"/>
                </a:solidFill>
                <a:effectLst/>
                <a:latin typeface="+mn-lt"/>
                <a:ea typeface="Arial" panose="020B0604020202020204" pitchFamily="34" charset="0"/>
              </a:rPr>
              <a:t>Κατανόηση του αντικτύπου που έχουν στη δημόσια υγεία η υψηλής δραστικότητας κάνναβη και τα νέα προϊόντα</a:t>
            </a:r>
            <a:endParaRPr kumimoji="0" lang="el-GR" altLang="en-CY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BE710E-6189-431B-8A82-AC9E75003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77" y="1819050"/>
            <a:ext cx="9821646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0221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NA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NAAC" id="{544B9DFB-52ED-4B22-8177-CEED54DCBE67}" vid="{639EF992-DD3A-4519-A4C3-EC01C47120D3}"/>
    </a:ext>
  </a:extLst>
</a:theme>
</file>

<file path=ppt/theme/theme2.xml><?xml version="1.0" encoding="utf-8"?>
<a:theme xmlns:a="http://schemas.openxmlformats.org/drawingml/2006/main" name="1_ThemeNA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NAAC" id="{544B9DFB-52ED-4B22-8177-CEED54DCBE67}" vid="{639EF992-DD3A-4519-A4C3-EC01C47120D3}"/>
    </a:ext>
  </a:extLst>
</a:theme>
</file>

<file path=ppt/theme/theme3.xml><?xml version="1.0" encoding="utf-8"?>
<a:theme xmlns:a="http://schemas.openxmlformats.org/drawingml/2006/main" name="2_ThemeNA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NAAC" id="{544B9DFB-52ED-4B22-8177-CEED54DCBE67}" vid="{639EF992-DD3A-4519-A4C3-EC01C47120D3}"/>
    </a:ext>
  </a:extLst>
</a:theme>
</file>

<file path=ppt/theme/theme4.xml><?xml version="1.0" encoding="utf-8"?>
<a:theme xmlns:a="http://schemas.openxmlformats.org/drawingml/2006/main" name="3_ThemeNA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NAAC" id="{544B9DFB-52ED-4B22-8177-CEED54DCBE67}" vid="{639EF992-DD3A-4519-A4C3-EC01C47120D3}"/>
    </a:ext>
  </a:extLst>
</a:theme>
</file>

<file path=ppt/theme/theme5.xml><?xml version="1.0" encoding="utf-8"?>
<a:theme xmlns:a="http://schemas.openxmlformats.org/drawingml/2006/main" name="4_ThemeNA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NAAC" id="{544B9DFB-52ED-4B22-8177-CEED54DCBE67}" vid="{639EF992-DD3A-4519-A4C3-EC01C47120D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ThemeNAAC</Template>
  <TotalTime>11371</TotalTime>
  <Words>1331</Words>
  <Application>Microsoft Office PowerPoint</Application>
  <PresentationFormat>Widescreen</PresentationFormat>
  <Paragraphs>95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Symbol</vt:lpstr>
      <vt:lpstr>ThemeNAAC</vt:lpstr>
      <vt:lpstr>1_ThemeNAAC</vt:lpstr>
      <vt:lpstr>2_ThemeNAAC</vt:lpstr>
      <vt:lpstr>3_ThemeNAAC</vt:lpstr>
      <vt:lpstr>4_ThemeNAAC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Ioanna Giasemi</dc:creator>
  <cp:lastModifiedBy>Ioanna Yiasemi</cp:lastModifiedBy>
  <cp:revision>390</cp:revision>
  <cp:lastPrinted>2020-09-21T11:36:27Z</cp:lastPrinted>
  <dcterms:created xsi:type="dcterms:W3CDTF">2016-05-24T07:36:05Z</dcterms:created>
  <dcterms:modified xsi:type="dcterms:W3CDTF">2020-09-21T11:46:47Z</dcterms:modified>
</cp:coreProperties>
</file>