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40" r:id="rId1"/>
  </p:sldMasterIdLst>
  <p:notesMasterIdLst>
    <p:notesMasterId r:id="rId12"/>
  </p:notesMasterIdLst>
  <p:sldIdLst>
    <p:sldId id="285" r:id="rId2"/>
    <p:sldId id="313" r:id="rId3"/>
    <p:sldId id="319" r:id="rId4"/>
    <p:sldId id="317" r:id="rId5"/>
    <p:sldId id="314" r:id="rId6"/>
    <p:sldId id="318" r:id="rId7"/>
    <p:sldId id="321" r:id="rId8"/>
    <p:sldId id="323" r:id="rId9"/>
    <p:sldId id="320" r:id="rId10"/>
    <p:sldId id="325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092" autoAdjust="0"/>
  </p:normalViewPr>
  <p:slideViewPr>
    <p:cSldViewPr>
      <p:cViewPr varScale="1">
        <p:scale>
          <a:sx n="94" d="100"/>
          <a:sy n="94" d="100"/>
        </p:scale>
        <p:origin x="47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75C776-2AFC-4E03-8277-5B817732DA31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A90027-BC7C-4A88-ABD2-11BA5C46B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962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A90027-BC7C-4A88-ABD2-11BA5C46B7D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4187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A90027-BC7C-4A88-ABD2-11BA5C46B7D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2716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A90027-BC7C-4A88-ABD2-11BA5C46B7D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616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F00C4D6-E791-4D80-890F-1A761E377253}" type="datetime1">
              <a:rPr lang="el-GR" smtClean="0"/>
              <a:t>5/12/2018</a:t>
            </a:fld>
            <a:endParaRPr lang="el-G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8A762BDD-D19A-4757-B8EE-4D1BD863442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71EF7-B747-42FC-BFF6-715CBA2C170E}" type="datetime1">
              <a:rPr lang="el-GR" smtClean="0"/>
              <a:t>5/12/2018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62BDD-D19A-4757-B8EE-4D1BD863442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7264E-F201-4A0C-9193-618123705071}" type="datetime1">
              <a:rPr lang="el-GR" smtClean="0"/>
              <a:t>5/12/2018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62BDD-D19A-4757-B8EE-4D1BD863442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7104A-C637-4749-8732-65CDACB1B2F0}" type="datetime1">
              <a:rPr lang="el-GR" smtClean="0"/>
              <a:t>5/12/2018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62BDD-D19A-4757-B8EE-4D1BD863442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F95F75C0-76D5-4499-A2FD-CB8CD530442D}" type="datetime1">
              <a:rPr lang="el-GR" smtClean="0"/>
              <a:t>5/12/2018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8A762BDD-D19A-4757-B8EE-4D1BD863442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BFAA1-05D8-4625-8C1D-8A3E02690013}" type="datetime1">
              <a:rPr lang="el-GR" smtClean="0"/>
              <a:t>5/12/2018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62BDD-D19A-4757-B8EE-4D1BD863442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FB4B1-3908-4E84-8E14-AFD2F4EE57FA}" type="datetime1">
              <a:rPr lang="el-GR" smtClean="0"/>
              <a:t>5/12/2018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62BDD-D19A-4757-B8EE-4D1BD863442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976F6-30B3-47BB-96CC-D062E3BBE4CF}" type="datetime1">
              <a:rPr lang="el-GR" smtClean="0"/>
              <a:t>5/12/2018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62BDD-D19A-4757-B8EE-4D1BD863442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19AB8-62CC-4427-BA64-1CCC8289747D}" type="datetime1">
              <a:rPr lang="el-GR" smtClean="0"/>
              <a:t>5/12/2018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62BDD-D19A-4757-B8EE-4D1BD863442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35B23-312E-4363-9D62-28E55294FA22}" type="datetime1">
              <a:rPr lang="el-GR" smtClean="0"/>
              <a:t>5/12/2018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62BDD-D19A-4757-B8EE-4D1BD863442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02786-DACD-4DA8-A412-0D51A21CE38D}" type="datetime1">
              <a:rPr lang="el-GR" smtClean="0"/>
              <a:t>5/12/2018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62BDD-D19A-4757-B8EE-4D1BD863442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A68A1EE-2429-437C-8C75-0874279BA113}" type="datetime1">
              <a:rPr lang="el-GR" smtClean="0"/>
              <a:t>5/12/2018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A762BDD-D19A-4757-B8EE-4D1BD863442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115616" y="3789040"/>
            <a:ext cx="7056784" cy="1074778"/>
          </a:xfrm>
        </p:spPr>
        <p:txBody>
          <a:bodyPr>
            <a:noAutofit/>
          </a:bodyPr>
          <a:lstStyle/>
          <a:p>
            <a:pPr lvl="0" algn="ctr" fontAlgn="base">
              <a:spcAft>
                <a:spcPct val="0"/>
              </a:spcAft>
            </a:pPr>
            <a:r>
              <a:rPr lang="el-GR" sz="2800" dirty="0">
                <a:solidFill>
                  <a:schemeClr val="accent1">
                    <a:lumMod val="50000"/>
                  </a:schemeClr>
                </a:solidFill>
                <a:latin typeface="+mn-lt"/>
                <a:ea typeface="Calibri" pitchFamily="34" charset="0"/>
                <a:cs typeface="Arial" pitchFamily="34" charset="0"/>
              </a:rPr>
              <a:t>Ευρήματα από την έρευνα για την πώληση αλκοολούχων ποτών σε ανηλίκους</a:t>
            </a:r>
            <a:endParaRPr lang="el-GR" sz="2800" dirty="0">
              <a:solidFill>
                <a:schemeClr val="accent1">
                  <a:lumMod val="50000"/>
                </a:schemeClr>
              </a:solidFill>
              <a:latin typeface="+mn-lt"/>
              <a:cs typeface="Arial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219200" y="4983832"/>
            <a:ext cx="6858000" cy="677416"/>
          </a:xfrm>
        </p:spPr>
        <p:txBody>
          <a:bodyPr>
            <a:noAutofit/>
          </a:bodyPr>
          <a:lstStyle/>
          <a:p>
            <a:pPr algn="ctr"/>
            <a:r>
              <a:rPr lang="el-GR" dirty="0">
                <a:latin typeface="+mn-lt"/>
              </a:rPr>
              <a:t>Μιχάλης Μιχαηλίδης</a:t>
            </a:r>
          </a:p>
          <a:p>
            <a:pPr algn="ctr"/>
            <a:r>
              <a:rPr lang="el-GR" dirty="0">
                <a:latin typeface="+mn-lt"/>
              </a:rPr>
              <a:t>ΠΑΚΕΠΕ &amp; Τμήμα Ψυχολογίας, Πανεπιστήμιο Κύπρου</a:t>
            </a:r>
          </a:p>
        </p:txBody>
      </p:sp>
      <p:pic>
        <p:nvPicPr>
          <p:cNvPr id="9" name="Picture 8" descr="C:\Users\Admin\Desktop\ΠΑΚΕΠΕ\ΦΩΤΟΓΡΑΦΙΕΣ - ΛΟΓΟΤΥΠΑ - ΓΡΑΦΙΚΑ\DepartmentofPsychologygr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644690"/>
            <a:ext cx="2736304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3" descr="C:\Users\Admin\Desktop\ΠΑΚΕΠΕ\ΦΩΤΟΓΡΑΦΙΕΣ - ΛΟΓΟΤΥΠΑ - ΓΡΑΦΙΚΑ\unnamed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48264" y="68626"/>
            <a:ext cx="1440160" cy="1488166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6732240" y="6309320"/>
            <a:ext cx="16561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/>
              <a:t>Δεκέμβριος 2018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03436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Εισηγήσεις για μελλοντικές εκπαιδεύσεις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62BDD-D19A-4757-B8EE-4D1BD8634426}" type="slidenum">
              <a:rPr lang="el-GR" smtClean="0"/>
              <a:pPr/>
              <a:t>10</a:t>
            </a:fld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229600" cy="4816192"/>
          </a:xfrm>
        </p:spPr>
        <p:txBody>
          <a:bodyPr/>
          <a:lstStyle/>
          <a:p>
            <a:r>
              <a:rPr lang="el-GR" dirty="0"/>
              <a:t>Χρήση του Οδηγού αναλόγως με τον τομέα</a:t>
            </a:r>
            <a:r>
              <a:rPr lang="en-US" dirty="0"/>
              <a:t> </a:t>
            </a:r>
            <a:r>
              <a:rPr lang="el-GR" dirty="0"/>
              <a:t>και τα ενδιαφέροντα των συμμετεχόντων</a:t>
            </a:r>
          </a:p>
          <a:p>
            <a:r>
              <a:rPr lang="el-GR" dirty="0"/>
              <a:t>Προσαρμογή εκπαίδευσης</a:t>
            </a:r>
          </a:p>
          <a:p>
            <a:pPr lvl="1"/>
            <a:r>
              <a:rPr lang="el-GR" dirty="0"/>
              <a:t>ανά τομέα εργασίας: μπαρ</a:t>
            </a:r>
            <a:r>
              <a:rPr lang="en-US" dirty="0"/>
              <a:t> vs </a:t>
            </a:r>
            <a:r>
              <a:rPr lang="el-GR" dirty="0"/>
              <a:t>περίπτερο </a:t>
            </a:r>
            <a:r>
              <a:rPr lang="en-US" dirty="0"/>
              <a:t>vs</a:t>
            </a:r>
            <a:r>
              <a:rPr lang="el-GR" dirty="0"/>
              <a:t> καφετέρια</a:t>
            </a:r>
          </a:p>
          <a:p>
            <a:pPr lvl="1"/>
            <a:r>
              <a:rPr lang="el-GR" dirty="0"/>
              <a:t>αναλόγως ρόλου: ιδιοκτήτες </a:t>
            </a:r>
            <a:r>
              <a:rPr lang="en-US" dirty="0"/>
              <a:t>vs</a:t>
            </a:r>
            <a:r>
              <a:rPr lang="el-GR" dirty="0"/>
              <a:t> επαγγελματίες</a:t>
            </a:r>
            <a:r>
              <a:rPr lang="en-US" dirty="0"/>
              <a:t> vs</a:t>
            </a:r>
            <a:r>
              <a:rPr lang="el-GR" dirty="0"/>
              <a:t> έκτακτοι</a:t>
            </a:r>
            <a:endParaRPr lang="en-US" dirty="0"/>
          </a:p>
          <a:p>
            <a:r>
              <a:rPr lang="el-GR" dirty="0"/>
              <a:t>Ένταξη εκπαίδευσης σε προγράμματα σπουδών</a:t>
            </a:r>
          </a:p>
          <a:p>
            <a:r>
              <a:rPr lang="el-GR" dirty="0"/>
              <a:t>Παροχή κινήτρων για συμμετοχή στην εκπαίδευση</a:t>
            </a:r>
          </a:p>
          <a:p>
            <a:r>
              <a:rPr lang="el-GR" dirty="0"/>
              <a:t>Εκπαιδευτές: έμπειροι, καταρτισμένοι και ενεργοί</a:t>
            </a:r>
          </a:p>
          <a:p>
            <a:r>
              <a:rPr lang="el-GR" dirty="0"/>
              <a:t>Αντιπροσώπευση των επιχειρηματιών του χώρου στις συζητήσεις για νομοθετική ρύθμιση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028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234008"/>
          </a:xfrm>
        </p:spPr>
        <p:txBody>
          <a:bodyPr>
            <a:normAutofit/>
          </a:bodyPr>
          <a:lstStyle/>
          <a:p>
            <a:r>
              <a:rPr lang="el-GR" dirty="0"/>
              <a:t>«Διαθέτω Υπεύθυνα – 17 –  Ζητώ Ταυτότητα»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62BDD-D19A-4757-B8EE-4D1BD8634426}" type="slidenum">
              <a:rPr lang="el-GR" smtClean="0"/>
              <a:pPr/>
              <a:t>2</a:t>
            </a:fld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95536" y="1234008"/>
            <a:ext cx="8229600" cy="5075312"/>
          </a:xfrm>
        </p:spPr>
        <p:txBody>
          <a:bodyPr>
            <a:normAutofit/>
          </a:bodyPr>
          <a:lstStyle/>
          <a:p>
            <a:endParaRPr lang="el-GR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l-G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Διερεύνηση του </a:t>
            </a:r>
            <a:r>
              <a:rPr lang="el-GR" sz="2400" dirty="0">
                <a:solidFill>
                  <a:schemeClr val="accent2">
                    <a:lumMod val="75000"/>
                  </a:schemeClr>
                </a:solidFill>
              </a:rPr>
              <a:t>επιπέδου συμμόρφωσης </a:t>
            </a:r>
            <a:r>
              <a:rPr lang="el-G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των πωλητών αλκοολούχων ποτών ως προς το </a:t>
            </a:r>
            <a:r>
              <a:rPr lang="el-GR" sz="2400" dirty="0">
                <a:solidFill>
                  <a:schemeClr val="accent2">
                    <a:lumMod val="75000"/>
                  </a:schemeClr>
                </a:solidFill>
              </a:rPr>
              <a:t>κατώτατο όριο ηλικίας </a:t>
            </a:r>
            <a:r>
              <a:rPr lang="el-G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πώλησης αλκοολούχων ποτών</a:t>
            </a:r>
          </a:p>
          <a:p>
            <a:pPr lvl="2"/>
            <a:r>
              <a:rPr lang="el-G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Έρευνα </a:t>
            </a:r>
            <a:r>
              <a:rPr lang="el-GR" sz="2400" dirty="0">
                <a:solidFill>
                  <a:schemeClr val="accent2"/>
                </a:solidFill>
              </a:rPr>
              <a:t>μυστικών επισκέψεων (δοκιμαστικών αγορών) </a:t>
            </a:r>
            <a:r>
              <a:rPr lang="el-GR" sz="2400" dirty="0">
                <a:solidFill>
                  <a:prstClr val="black">
                    <a:lumMod val="85000"/>
                    <a:lumOff val="15000"/>
                  </a:prstClr>
                </a:solidFill>
              </a:rPr>
              <a:t>σε δήμους των επαρχιών Λεμεσού και Λευκωσίας</a:t>
            </a:r>
            <a:r>
              <a:rPr lang="en-US" sz="2400" dirty="0">
                <a:solidFill>
                  <a:schemeClr val="accent2"/>
                </a:solidFill>
              </a:rPr>
              <a:t> </a:t>
            </a:r>
          </a:p>
          <a:p>
            <a:pPr lvl="2" algn="just"/>
            <a:endParaRPr lang="el-GR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l-GR" sz="2400" dirty="0"/>
              <a:t>Διεκπεραίωση από το Πανεπιστημιακό Κέντρο Ερευνών Πεδίου στο Πανεπιστήμιο Κύπρου (2015)</a:t>
            </a:r>
          </a:p>
        </p:txBody>
      </p:sp>
    </p:spTree>
    <p:extLst>
      <p:ext uri="{BB962C8B-B14F-4D97-AF65-F5344CB8AC3E}">
        <p14:creationId xmlns:p14="http://schemas.microsoft.com/office/powerpoint/2010/main" val="124532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Μέρος Α: «Μυστικές επισκέψεις»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62BDD-D19A-4757-B8EE-4D1BD8634426}" type="slidenum">
              <a:rPr lang="el-GR" smtClean="0"/>
              <a:pPr/>
              <a:t>3</a:t>
            </a:fld>
            <a:endParaRPr lang="el-GR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9 πρωτοετείς φοιτητές και φοιτήτριες και 3 μεταπτυχιακοί επόπτες</a:t>
            </a:r>
          </a:p>
          <a:p>
            <a:r>
              <a:rPr lang="el-GR" dirty="0"/>
              <a:t>Εκπαίδευση σε 4 σενάρια επισκέψεων ανά τύπο υποστατικού</a:t>
            </a:r>
          </a:p>
          <a:p>
            <a:r>
              <a:rPr lang="el-GR" dirty="0"/>
              <a:t>Πρωινή, απογευματινή, βραδινή και νυχτερινή ζώνη αναλόγως υποστατικού</a:t>
            </a:r>
          </a:p>
          <a:p>
            <a:r>
              <a:rPr lang="el-GR" dirty="0">
                <a:solidFill>
                  <a:prstClr val="black">
                    <a:lumMod val="85000"/>
                    <a:lumOff val="15000"/>
                  </a:prstClr>
                </a:solidFill>
              </a:rPr>
              <a:t>Σε πληθυσμό </a:t>
            </a:r>
            <a:r>
              <a:rPr lang="el-GR" dirty="0">
                <a:solidFill>
                  <a:prstClr val="black"/>
                </a:solidFill>
              </a:rPr>
              <a:t>2211 </a:t>
            </a:r>
            <a:r>
              <a:rPr lang="el-GR" dirty="0" err="1">
                <a:solidFill>
                  <a:prstClr val="black"/>
                </a:solidFill>
              </a:rPr>
              <a:t>αδειοδοτημένων</a:t>
            </a:r>
            <a:r>
              <a:rPr lang="el-GR" dirty="0">
                <a:solidFill>
                  <a:prstClr val="black"/>
                </a:solidFill>
              </a:rPr>
              <a:t> υποστατικών για πώληση και διάθεση αλκοόλ</a:t>
            </a:r>
            <a:endParaRPr lang="el-GR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r>
              <a:rPr lang="el-GR" dirty="0"/>
              <a:t>Επαναληπτικές επισκέψεις σε 40 υποστατικά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852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Μεθοδολογία: 200 μυστικές επισκέψεις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62BDD-D19A-4757-B8EE-4D1BD8634426}" type="slidenum">
              <a:rPr lang="el-GR" smtClean="0"/>
              <a:pPr/>
              <a:t>4</a:t>
            </a:fld>
            <a:endParaRPr lang="el-G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4995586"/>
            <a:ext cx="8216646" cy="1158326"/>
          </a:xfrm>
        </p:spPr>
        <p:txBody>
          <a:bodyPr>
            <a:normAutofit fontScale="92500" lnSpcReduction="10000"/>
          </a:bodyPr>
          <a:lstStyle/>
          <a:p>
            <a:r>
              <a:rPr lang="el-GR" dirty="0"/>
              <a:t>Τυχαία επιλογή μίνι-</a:t>
            </a:r>
            <a:r>
              <a:rPr lang="el-GR" dirty="0" err="1"/>
              <a:t>μάρκετ</a:t>
            </a:r>
            <a:r>
              <a:rPr lang="el-GR" dirty="0"/>
              <a:t>, περιπτέρων, υπεραγορών</a:t>
            </a:r>
          </a:p>
          <a:p>
            <a:r>
              <a:rPr lang="el-GR" dirty="0"/>
              <a:t>Επιλογή των δημοφιλών για πρωτοετείς φοιτητές υποστατικών στις άλλες κατηγορίες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5441245"/>
              </p:ext>
            </p:extLst>
          </p:nvPr>
        </p:nvGraphicFramePr>
        <p:xfrm>
          <a:off x="333873" y="1268760"/>
          <a:ext cx="8414591" cy="3617589"/>
        </p:xfrm>
        <a:graphic>
          <a:graphicData uri="http://schemas.openxmlformats.org/drawingml/2006/table">
            <a:tbl>
              <a:tblPr/>
              <a:tblGrid>
                <a:gridCol w="36167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5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87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831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1454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latin typeface="Calibri"/>
                          <a:ea typeface="Calibri"/>
                          <a:cs typeface="Times New Roman"/>
                        </a:rPr>
                        <a:t>Τύποι υποστατικών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latin typeface="Calibri"/>
                          <a:ea typeface="Calibri"/>
                          <a:cs typeface="Times New Roman"/>
                        </a:rPr>
                        <a:t>Επαρχία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latin typeface="Calibri"/>
                          <a:ea typeface="Calibri"/>
                          <a:cs typeface="Times New Roman"/>
                        </a:rPr>
                        <a:t>Μυστικές επισκέψεις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latin typeface="Calibri"/>
                          <a:ea typeface="Calibri"/>
                          <a:cs typeface="Times New Roman"/>
                        </a:rPr>
                        <a:t>ανά τύπο υποστατικού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1454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1">
                          <a:latin typeface="Calibri"/>
                          <a:ea typeface="Calibri"/>
                          <a:cs typeface="Times New Roman"/>
                        </a:rPr>
                        <a:t>Λευκωσία</a:t>
                      </a:r>
                      <a:endParaRPr lang="el-G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latin typeface="Calibri"/>
                          <a:ea typeface="Calibri"/>
                          <a:cs typeface="Times New Roman"/>
                        </a:rPr>
                        <a:t>Λεμεσός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32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latin typeface="Calibri"/>
                          <a:ea typeface="Calibri"/>
                          <a:cs typeface="Times New Roman"/>
                        </a:rPr>
                        <a:t>Χώροι κατανάλωσης</a:t>
                      </a:r>
                      <a:r>
                        <a:rPr lang="el-GR" sz="1800" baseline="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l-GR" sz="1800" dirty="0">
                          <a:latin typeface="Calibri"/>
                          <a:ea typeface="Calibri"/>
                          <a:cs typeface="Times New Roman"/>
                        </a:rPr>
                        <a:t>φαγητού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latin typeface="Calibri"/>
                          <a:ea typeface="Calibri"/>
                          <a:cs typeface="Times New Roman"/>
                        </a:rPr>
                        <a:t>20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14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latin typeface="Calibri"/>
                          <a:ea typeface="Calibri"/>
                          <a:cs typeface="Times New Roman"/>
                        </a:rPr>
                        <a:t>Νυχτερινά κέντρα διασκέδασης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latin typeface="Calibri"/>
                          <a:ea typeface="Calibri"/>
                          <a:cs typeface="Times New Roman"/>
                        </a:rPr>
                        <a:t>20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14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K</a:t>
                      </a:r>
                      <a:r>
                        <a:rPr lang="el-GR" sz="1800" dirty="0" err="1">
                          <a:latin typeface="Calibri"/>
                          <a:ea typeface="Calibri"/>
                          <a:cs typeface="Times New Roman"/>
                        </a:rPr>
                        <a:t>αφετέριες</a:t>
                      </a:r>
                      <a:r>
                        <a:rPr lang="el-GR" sz="18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latin typeface="Calibri"/>
                          <a:ea typeface="Calibri"/>
                          <a:cs typeface="Times New Roman"/>
                        </a:rPr>
                        <a:t>30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14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latin typeface="Calibri"/>
                          <a:ea typeface="Calibri"/>
                          <a:cs typeface="Times New Roman"/>
                        </a:rPr>
                        <a:t>Μίνι-</a:t>
                      </a:r>
                      <a:r>
                        <a:rPr lang="el-GR" sz="1800" dirty="0" err="1">
                          <a:latin typeface="Calibri"/>
                          <a:ea typeface="Calibri"/>
                          <a:cs typeface="Times New Roman"/>
                        </a:rPr>
                        <a:t>μάρκετ</a:t>
                      </a:r>
                      <a:r>
                        <a:rPr lang="el-GR" sz="1800" dirty="0">
                          <a:latin typeface="Calibri"/>
                          <a:ea typeface="Calibri"/>
                          <a:cs typeface="Times New Roman"/>
                        </a:rPr>
                        <a:t> και περίπτερα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latin typeface="Calibri"/>
                          <a:ea typeface="Calibri"/>
                          <a:cs typeface="Times New Roman"/>
                        </a:rPr>
                        <a:t>20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latin typeface="Calibri"/>
                          <a:ea typeface="Calibri"/>
                          <a:cs typeface="Times New Roman"/>
                        </a:rPr>
                        <a:t>20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latin typeface="Calibri"/>
                          <a:ea typeface="Calibri"/>
                          <a:cs typeface="Times New Roman"/>
                        </a:rPr>
                        <a:t>40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14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latin typeface="Calibri"/>
                          <a:ea typeface="Calibri"/>
                          <a:cs typeface="Times New Roman"/>
                        </a:rPr>
                        <a:t>Μπαρ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latin typeface="Calibri"/>
                          <a:ea typeface="Calibri"/>
                          <a:cs typeface="Times New Roman"/>
                        </a:rPr>
                        <a:t>30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14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latin typeface="Calibri"/>
                          <a:ea typeface="Calibri"/>
                          <a:cs typeface="Times New Roman"/>
                        </a:rPr>
                        <a:t>Υπεραγορές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latin typeface="Calibri"/>
                          <a:ea typeface="Calibri"/>
                          <a:cs typeface="Times New Roman"/>
                        </a:rPr>
                        <a:t>20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14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262626"/>
                          </a:solidFill>
                          <a:latin typeface="Calibri"/>
                          <a:ea typeface="Calibri"/>
                          <a:cs typeface="Times New Roman"/>
                        </a:rPr>
                        <a:t>Σύνολο μοναδικών επισκέψεων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262626"/>
                          </a:solidFill>
                          <a:latin typeface="Calibri"/>
                          <a:ea typeface="Calibri"/>
                          <a:cs typeface="Times New Roman"/>
                        </a:rPr>
                        <a:t>80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262626"/>
                          </a:solidFill>
                          <a:latin typeface="Calibri"/>
                          <a:ea typeface="Calibri"/>
                          <a:cs typeface="Times New Roman"/>
                        </a:rPr>
                        <a:t>80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262626"/>
                          </a:solidFill>
                          <a:latin typeface="Calibri"/>
                          <a:ea typeface="Calibri"/>
                          <a:cs typeface="Times New Roman"/>
                        </a:rPr>
                        <a:t>160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60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262626"/>
                          </a:solidFill>
                          <a:latin typeface="Calibri"/>
                          <a:ea typeface="Calibri"/>
                          <a:cs typeface="Times New Roman"/>
                        </a:rPr>
                        <a:t>Επαναληπτικές επισκέψεις 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262626"/>
                          </a:solidFill>
                          <a:latin typeface="Calibri"/>
                          <a:ea typeface="Calibri"/>
                          <a:cs typeface="Times New Roman"/>
                        </a:rPr>
                        <a:t>20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262626"/>
                          </a:solidFill>
                          <a:latin typeface="Calibri"/>
                          <a:ea typeface="Calibri"/>
                          <a:cs typeface="Times New Roman"/>
                        </a:rPr>
                        <a:t>20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262626"/>
                          </a:solidFill>
                          <a:latin typeface="Calibri"/>
                          <a:ea typeface="Calibri"/>
                          <a:cs typeface="Times New Roman"/>
                        </a:rPr>
                        <a:t>40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290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latin typeface="Calibri"/>
                          <a:ea typeface="Calibri"/>
                          <a:cs typeface="Times New Roman"/>
                        </a:rPr>
                        <a:t>Σύνολο  Επισκέψεων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latin typeface="Calibri"/>
                          <a:ea typeface="Calibri"/>
                          <a:cs typeface="Times New Roman"/>
                        </a:rPr>
                        <a:t>100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latin typeface="Calibri"/>
                          <a:ea typeface="Calibri"/>
                          <a:cs typeface="Times New Roman"/>
                        </a:rPr>
                        <a:t>100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latin typeface="Calibri"/>
                          <a:ea typeface="Calibri"/>
                          <a:cs typeface="Times New Roman"/>
                        </a:rPr>
                        <a:t>200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4210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Αποτελέσματα από 200 δοκιμαστικές αγορές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62BDD-D19A-4757-B8EE-4D1BD8634426}" type="slidenum">
              <a:rPr lang="el-GR" smtClean="0"/>
              <a:pPr/>
              <a:t>5</a:t>
            </a:fld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8229600" cy="4896544"/>
          </a:xfrm>
        </p:spPr>
        <p:txBody>
          <a:bodyPr>
            <a:normAutofit lnSpcReduction="10000"/>
          </a:bodyPr>
          <a:lstStyle/>
          <a:p>
            <a:endParaRPr lang="el-GR" sz="2000" dirty="0"/>
          </a:p>
          <a:p>
            <a:endParaRPr lang="el-GR" sz="2000" dirty="0"/>
          </a:p>
          <a:p>
            <a:endParaRPr lang="el-GR" sz="2000" dirty="0"/>
          </a:p>
          <a:p>
            <a:endParaRPr lang="el-GR" sz="2000" dirty="0"/>
          </a:p>
          <a:p>
            <a:endParaRPr lang="el-GR" sz="2000" dirty="0"/>
          </a:p>
          <a:p>
            <a:endParaRPr lang="el-GR" sz="2000" dirty="0"/>
          </a:p>
          <a:p>
            <a:endParaRPr lang="el-GR" sz="2000" dirty="0"/>
          </a:p>
          <a:p>
            <a:endParaRPr lang="el-GR" sz="2000" dirty="0"/>
          </a:p>
          <a:p>
            <a:endParaRPr lang="el-GR" sz="2000" dirty="0"/>
          </a:p>
          <a:p>
            <a:endParaRPr lang="el-GR" sz="2000" dirty="0"/>
          </a:p>
          <a:p>
            <a:endParaRPr lang="en-US" sz="2100" dirty="0"/>
          </a:p>
          <a:p>
            <a:r>
              <a:rPr lang="el-GR" sz="2400" dirty="0"/>
              <a:t>Σε 189 επισκέψεις καταγράφηκε πρόθεση πώλησης αλκοόλ χωρίς κάποια αντίδραση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9831476"/>
              </p:ext>
            </p:extLst>
          </p:nvPr>
        </p:nvGraphicFramePr>
        <p:xfrm>
          <a:off x="179512" y="1556792"/>
          <a:ext cx="8784976" cy="3567647"/>
        </p:xfrm>
        <a:graphic>
          <a:graphicData uri="http://schemas.openxmlformats.org/drawingml/2006/table">
            <a:tbl>
              <a:tblPr/>
              <a:tblGrid>
                <a:gridCol w="20162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27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94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7416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603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12050">
                <a:tc row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l-GR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l-G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latin typeface="Calibri"/>
                          <a:ea typeface="Calibri"/>
                          <a:cs typeface="Times New Roman"/>
                        </a:rPr>
                        <a:t>Τύπος αντίδρασης</a:t>
                      </a:r>
                    </a:p>
                  </a:txBody>
                  <a:tcPr marL="65607" marR="6560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latin typeface="Calibri"/>
                          <a:ea typeface="Calibri"/>
                          <a:cs typeface="Times New Roman"/>
                        </a:rPr>
                        <a:t>Υποστατικά</a:t>
                      </a:r>
                      <a:endParaRPr lang="el-G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07" marR="6560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7912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latin typeface="Calibri"/>
                          <a:ea typeface="Calibri"/>
                          <a:cs typeface="Times New Roman"/>
                        </a:rPr>
                        <a:t>Χώροι κατανάλωσης</a:t>
                      </a:r>
                      <a:r>
                        <a:rPr lang="el-GR" sz="1400" baseline="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l-GR" sz="1400" dirty="0">
                          <a:latin typeface="Calibri"/>
                          <a:ea typeface="Calibri"/>
                          <a:cs typeface="Times New Roman"/>
                        </a:rPr>
                        <a:t>φαγητού</a:t>
                      </a:r>
                    </a:p>
                  </a:txBody>
                  <a:tcPr marL="65607" marR="6560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latin typeface="Calibri"/>
                          <a:ea typeface="Calibri"/>
                          <a:cs typeface="Times New Roman"/>
                        </a:rPr>
                        <a:t>Νυχτερινά κέντρα</a:t>
                      </a:r>
                    </a:p>
                  </a:txBody>
                  <a:tcPr marL="65607" marR="6560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latin typeface="Calibri"/>
                          <a:ea typeface="Calibri"/>
                          <a:cs typeface="Times New Roman"/>
                        </a:rPr>
                        <a:t>Καφετέριες</a:t>
                      </a:r>
                    </a:p>
                  </a:txBody>
                  <a:tcPr marL="65607" marR="6560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latin typeface="Calibri"/>
                          <a:ea typeface="Calibri"/>
                          <a:cs typeface="Times New Roman"/>
                        </a:rPr>
                        <a:t>Μίνι μάρκετ</a:t>
                      </a:r>
                    </a:p>
                  </a:txBody>
                  <a:tcPr marL="65607" marR="6560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latin typeface="Calibri"/>
                          <a:ea typeface="Calibri"/>
                          <a:cs typeface="Times New Roman"/>
                        </a:rPr>
                        <a:t>Μπαρ</a:t>
                      </a:r>
                    </a:p>
                  </a:txBody>
                  <a:tcPr marL="65607" marR="6560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latin typeface="Calibri"/>
                          <a:ea typeface="Calibri"/>
                          <a:cs typeface="Times New Roman"/>
                        </a:rPr>
                        <a:t>Υπεραγορές</a:t>
                      </a:r>
                    </a:p>
                  </a:txBody>
                  <a:tcPr marL="65607" marR="6560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latin typeface="Calibri"/>
                          <a:ea typeface="Calibri"/>
                          <a:cs typeface="Times New Roman"/>
                        </a:rPr>
                        <a:t>Σύνολο</a:t>
                      </a:r>
                    </a:p>
                  </a:txBody>
                  <a:tcPr marL="65607" marR="6560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722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latin typeface="Calibri"/>
                          <a:ea typeface="Calibri"/>
                          <a:cs typeface="Times New Roman"/>
                        </a:rPr>
                        <a:t>Προφορική επιβεβαίωση ηλικίας</a:t>
                      </a:r>
                    </a:p>
                  </a:txBody>
                  <a:tcPr marL="65607" marR="6560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5607" marR="6560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07" marR="6560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5607" marR="6560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5607" marR="6560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607" marR="6560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5607" marR="6560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07" marR="6560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156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latin typeface="Calibri"/>
                          <a:ea typeface="Calibri"/>
                          <a:cs typeface="Times New Roman"/>
                        </a:rPr>
                        <a:t>Επίδειξη ταυτότητας</a:t>
                      </a:r>
                    </a:p>
                  </a:txBody>
                  <a:tcPr marL="65607" marR="6560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607" marR="6560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607" marR="6560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07" marR="6560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5607" marR="6560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5607" marR="6560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5607" marR="6560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l-G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07" marR="6560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180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latin typeface="Calibri"/>
                          <a:ea typeface="Calibri"/>
                          <a:cs typeface="Times New Roman"/>
                        </a:rPr>
                        <a:t>Σύνολο αντιδράσεων</a:t>
                      </a:r>
                    </a:p>
                  </a:txBody>
                  <a:tcPr marL="65607" marR="6560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607" marR="6560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607" marR="6560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l-GR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07" marR="6560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5607" marR="6560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607" marR="6560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5607" marR="6560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l-GR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07" marR="6560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4925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Συμπεράσματα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363272" cy="49377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l-GR" dirty="0"/>
              <a:t>Μυστικές επισκέψεις: ένας δόκιμος τρόπος μελέτης της συμμόρφωσης πωλητών αλκοολούχων ποτών</a:t>
            </a:r>
            <a:endParaRPr lang="el-GR" dirty="0">
              <a:solidFill>
                <a:schemeClr val="accent2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l-GR" dirty="0"/>
              <a:t>Συμφωνία με τις αναφορές ανηλίκων για την ευκολία στην πρόσβαση και στην κατανάλωση αλκοόλ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dirty="0"/>
              <a:t>Μόνο σε πολύ μικρό αριθμό (5.5%) των 200 δοκιμαστικών αγορών οι πωλητές έδειξαν να αντιδρούν στην πώληση αλκοόλ σε αγοραστές που φαίνονταν ανήλικοι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l-GR" dirty="0"/>
              <a:t>Η ενδεικνυόμενη αντίδραση (επίδειξη ταυτότητας) καταγράφηκε μόνο σε 3 περιπτώσεις (1.5%)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62BDD-D19A-4757-B8EE-4D1BD8634426}" type="slidenum">
              <a:rPr lang="el-GR" smtClean="0"/>
              <a:pPr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4076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481120" cy="990600"/>
          </a:xfrm>
        </p:spPr>
        <p:txBody>
          <a:bodyPr>
            <a:noAutofit/>
          </a:bodyPr>
          <a:lstStyle/>
          <a:p>
            <a:r>
              <a:rPr lang="el-GR" dirty="0"/>
              <a:t>Μέρος Β:</a:t>
            </a:r>
            <a:r>
              <a:rPr lang="en-US" dirty="0"/>
              <a:t> </a:t>
            </a:r>
            <a:r>
              <a:rPr lang="el-GR" dirty="0"/>
              <a:t>Επιστημονική ημερίδα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62BDD-D19A-4757-B8EE-4D1BD8634426}" type="slidenum">
              <a:rPr lang="el-GR" smtClean="0"/>
              <a:pPr/>
              <a:t>7</a:t>
            </a:fld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137150"/>
          </a:xfrm>
        </p:spPr>
        <p:txBody>
          <a:bodyPr>
            <a:normAutofit fontScale="92500"/>
          </a:bodyPr>
          <a:lstStyle/>
          <a:p>
            <a:r>
              <a:rPr lang="el-GR" sz="2800" dirty="0"/>
              <a:t>Εκπαίδευση προσωπικού υποστατικών που πωλούν ή σερβίρουν αλκοόλ για πιστή εφαρμογή της νομοθεσίας</a:t>
            </a:r>
          </a:p>
          <a:p>
            <a:endParaRPr lang="el-GR" sz="2800" dirty="0"/>
          </a:p>
          <a:p>
            <a:r>
              <a:rPr lang="el-GR" sz="2800" dirty="0"/>
              <a:t>Ευρήματα από σύντομο ερωτηματολόγιο:</a:t>
            </a:r>
          </a:p>
          <a:p>
            <a:pPr lvl="1"/>
            <a:r>
              <a:rPr lang="el-GR" sz="2400" dirty="0"/>
              <a:t>Κύριοι λόγοι συμμόρφωσης πωλητών προς τη νομοθεσία</a:t>
            </a:r>
          </a:p>
          <a:p>
            <a:pPr lvl="2"/>
            <a:r>
              <a:rPr lang="el-GR" sz="2400" dirty="0"/>
              <a:t>Αποφυγή ποινών, νομοθεσία</a:t>
            </a:r>
          </a:p>
          <a:p>
            <a:pPr lvl="2"/>
            <a:r>
              <a:rPr lang="el-GR" sz="2400" dirty="0"/>
              <a:t>Αποφυγή δυσφήμισης πωλητή ή επιχείρησης</a:t>
            </a:r>
          </a:p>
          <a:p>
            <a:pPr lvl="1"/>
            <a:r>
              <a:rPr lang="el-GR" sz="2400" dirty="0"/>
              <a:t>Κύριοι λόγοι μη συμμόρφωσης πωλητών προς τη νομοθεσία</a:t>
            </a:r>
          </a:p>
          <a:p>
            <a:pPr lvl="2"/>
            <a:r>
              <a:rPr lang="el-GR" sz="2400" dirty="0"/>
              <a:t>Οικονομικά οφέλη από την πώληση</a:t>
            </a:r>
          </a:p>
          <a:p>
            <a:pPr lvl="2"/>
            <a:r>
              <a:rPr lang="el-GR" sz="2400" dirty="0"/>
              <a:t>Χαμηλό αίσθημα ευθύνης</a:t>
            </a:r>
          </a:p>
          <a:p>
            <a:pPr lvl="2"/>
            <a:r>
              <a:rPr lang="el-GR" sz="2400" dirty="0"/>
              <a:t>Απροθυμία εξακρίβωσης ηλικίας</a:t>
            </a:r>
          </a:p>
          <a:p>
            <a:pPr lvl="2"/>
            <a:r>
              <a:rPr lang="el-GR" sz="2400" dirty="0"/>
              <a:t>Μη συμμόρφωση άλλων επιχειρήσεων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46921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Προεκτάσεις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l-GR" dirty="0"/>
              <a:t>Τα αποτελέσματα των δοκιμαστικών αγορών αντανακλούν το επίπεδο εφαρμογής της σχετικής νομοθεσίας</a:t>
            </a:r>
          </a:p>
          <a:p>
            <a:endParaRPr lang="el-GR" dirty="0"/>
          </a:p>
          <a:p>
            <a:r>
              <a:rPr lang="el-GR" dirty="0"/>
              <a:t>Ανάγκη </a:t>
            </a:r>
            <a:r>
              <a:rPr lang="el-GR" dirty="0" err="1"/>
              <a:t>πολυεπίπεδης</a:t>
            </a:r>
            <a:r>
              <a:rPr lang="el-GR" dirty="0"/>
              <a:t> δράσης και αντιμετώπισης</a:t>
            </a:r>
          </a:p>
          <a:p>
            <a:pPr lvl="1"/>
            <a:r>
              <a:rPr lang="el-GR" dirty="0"/>
              <a:t>Νέο νομοθετικό πλαίσιο</a:t>
            </a:r>
          </a:p>
          <a:p>
            <a:pPr lvl="1"/>
            <a:r>
              <a:rPr lang="el-GR" dirty="0"/>
              <a:t>Επιμόρφωση και συμμόρφωση ιδιοκτητών υποστατικών και πωλητών</a:t>
            </a:r>
          </a:p>
          <a:p>
            <a:pPr lvl="1"/>
            <a:r>
              <a:rPr lang="el-GR" dirty="0"/>
              <a:t>Θεσμικοί φορείς και σώματα</a:t>
            </a:r>
          </a:p>
          <a:p>
            <a:pPr lvl="1"/>
            <a:r>
              <a:rPr lang="el-GR" dirty="0"/>
              <a:t>Ενημέρωση γονιών και ανηλίκων</a:t>
            </a:r>
          </a:p>
          <a:p>
            <a:pPr lvl="1"/>
            <a:r>
              <a:rPr lang="el-GR" dirty="0"/>
              <a:t>Εμπειρική έρευνα και υποστηριζόμενες πολιτικές και πρακτικές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62BDD-D19A-4757-B8EE-4D1BD8634426}" type="slidenum">
              <a:rPr lang="el-GR" smtClean="0"/>
              <a:pPr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24721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«Υπεύθυνη πώληση και σερβίρισμα αλκοόλ»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62BDD-D19A-4757-B8EE-4D1BD8634426}" type="slidenum">
              <a:rPr lang="el-GR" smtClean="0"/>
              <a:pPr/>
              <a:t>9</a:t>
            </a:fld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139136" cy="4937760"/>
          </a:xfrm>
        </p:spPr>
        <p:txBody>
          <a:bodyPr/>
          <a:lstStyle/>
          <a:p>
            <a:r>
              <a:rPr lang="el-GR" dirty="0"/>
              <a:t>Δεύτερο πρόγραμμα </a:t>
            </a:r>
            <a:r>
              <a:rPr lang="el-GR" dirty="0">
                <a:solidFill>
                  <a:schemeClr val="accent2"/>
                </a:solidFill>
              </a:rPr>
              <a:t>παροχής εκπαίδευσης στην υπεύθυνη πώληση και σερβίρισμα αλκοόλ </a:t>
            </a:r>
            <a:r>
              <a:rPr lang="el-GR" dirty="0"/>
              <a:t>(2016)</a:t>
            </a:r>
          </a:p>
          <a:p>
            <a:pPr lvl="1"/>
            <a:r>
              <a:rPr lang="el-GR" dirty="0"/>
              <a:t>Σε 100 πωλητές στις 5 επαρχίες</a:t>
            </a:r>
          </a:p>
          <a:p>
            <a:r>
              <a:rPr lang="el-GR" dirty="0"/>
              <a:t>Ανάπτυξη και εφαρμογή σχετικού </a:t>
            </a:r>
            <a:r>
              <a:rPr lang="el-GR" dirty="0">
                <a:solidFill>
                  <a:schemeClr val="accent2"/>
                </a:solidFill>
              </a:rPr>
              <a:t>Οδηγού</a:t>
            </a:r>
          </a:p>
          <a:p>
            <a:pPr lvl="1"/>
            <a:r>
              <a:rPr lang="el-GR" dirty="0"/>
              <a:t>στατιστικά στοιχεία και νομικό υπόβαθρο </a:t>
            </a:r>
          </a:p>
          <a:p>
            <a:pPr lvl="1"/>
            <a:r>
              <a:rPr lang="el-GR" dirty="0"/>
              <a:t>σημασία συμμόρφωσης με τη νομοθεσία</a:t>
            </a:r>
          </a:p>
          <a:p>
            <a:pPr lvl="1"/>
            <a:r>
              <a:rPr lang="el-GR" dirty="0"/>
              <a:t>κίνδυνοι κατά την υπερβολική επεισοδιακή κατανάλωση αλκοόλ και την οδήγηση υπό                την επήρεια</a:t>
            </a:r>
          </a:p>
          <a:p>
            <a:pPr lvl="1"/>
            <a:r>
              <a:rPr lang="el-GR" dirty="0"/>
              <a:t>θέματα πρόληψης και παρέμβασης, καλές   πρακτικές</a:t>
            </a:r>
          </a:p>
          <a:p>
            <a:endParaRPr lang="el-GR" dirty="0"/>
          </a:p>
          <a:p>
            <a:endParaRPr lang="en-US" dirty="0"/>
          </a:p>
        </p:txBody>
      </p:sp>
      <p:pic>
        <p:nvPicPr>
          <p:cNvPr id="5" name="Picture 2" descr="C:\Users\Admin\Desktop\ODHGO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2852936"/>
            <a:ext cx="2548283" cy="346181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3364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2168</TotalTime>
  <Words>569</Words>
  <Application>Microsoft Office PowerPoint</Application>
  <PresentationFormat>On-screen Show (4:3)</PresentationFormat>
  <Paragraphs>165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Bookman Old Style</vt:lpstr>
      <vt:lpstr>Calibri</vt:lpstr>
      <vt:lpstr>Cambria</vt:lpstr>
      <vt:lpstr>Gill Sans MT</vt:lpstr>
      <vt:lpstr>Times New Roman</vt:lpstr>
      <vt:lpstr>Wingdings</vt:lpstr>
      <vt:lpstr>Wingdings 3</vt:lpstr>
      <vt:lpstr>Origin</vt:lpstr>
      <vt:lpstr>Ευρήματα από την έρευνα για την πώληση αλκοολούχων ποτών σε ανηλίκους</vt:lpstr>
      <vt:lpstr>«Διαθέτω Υπεύθυνα – 17 –  Ζητώ Ταυτότητα»</vt:lpstr>
      <vt:lpstr>Μέρος Α: «Μυστικές επισκέψεις» </vt:lpstr>
      <vt:lpstr>Μεθοδολογία: 200 μυστικές επισκέψεις</vt:lpstr>
      <vt:lpstr>Αποτελέσματα από 200 δοκιμαστικές αγορές</vt:lpstr>
      <vt:lpstr>Συμπεράσματα</vt:lpstr>
      <vt:lpstr>Μέρος Β: Επιστημονική ημερίδα</vt:lpstr>
      <vt:lpstr>Προεκτάσεις</vt:lpstr>
      <vt:lpstr>«Υπεύθυνη πώληση και σερβίρισμα αλκοόλ»</vt:lpstr>
      <vt:lpstr>Εισηγήσεις για μελλοντικές εκπαιδεύσεις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Elena Demosthenous</cp:lastModifiedBy>
  <cp:revision>92</cp:revision>
  <dcterms:created xsi:type="dcterms:W3CDTF">2015-09-15T14:39:59Z</dcterms:created>
  <dcterms:modified xsi:type="dcterms:W3CDTF">2018-12-05T07:52:00Z</dcterms:modified>
</cp:coreProperties>
</file>