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9" r:id="rId2"/>
    <p:sldId id="268" r:id="rId3"/>
    <p:sldId id="270" r:id="rId4"/>
    <p:sldId id="266" r:id="rId5"/>
    <p:sldId id="269" r:id="rId6"/>
    <p:sldId id="260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77442" autoAdjust="0"/>
  </p:normalViewPr>
  <p:slideViewPr>
    <p:cSldViewPr snapToGrid="0">
      <p:cViewPr varScale="1">
        <p:scale>
          <a:sx n="75" d="100"/>
          <a:sy n="75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7AD70-A749-4F9B-A561-60AF8970ED3B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914AB-A002-475B-930B-9AD46E6A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9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14AB-A002-475B-930B-9AD46E6A09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4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Alcohol</a:t>
            </a:r>
            <a:r>
              <a:rPr lang="en-GB" baseline="0" dirty="0"/>
              <a:t> use disorder involves 4% of the population </a:t>
            </a:r>
            <a:r>
              <a:rPr lang="en-GB" baseline="0" dirty="0" err="1"/>
              <a:t>ans</a:t>
            </a:r>
            <a:r>
              <a:rPr lang="en-GB" baseline="0" dirty="0"/>
              <a:t> it is considered a serious public health problem! </a:t>
            </a:r>
            <a:endParaRPr lang="en-GB" dirty="0"/>
          </a:p>
          <a:p>
            <a:r>
              <a:rPr lang="en-GB" dirty="0"/>
              <a:t>See </a:t>
            </a:r>
            <a:r>
              <a:rPr lang="en-GB" dirty="0" err="1"/>
              <a:t>Samartzis</a:t>
            </a:r>
            <a:r>
              <a:rPr lang="en-GB" baseline="0" dirty="0"/>
              <a:t> L 2018</a:t>
            </a:r>
          </a:p>
          <a:p>
            <a:r>
              <a:rPr lang="en-GB" baseline="0" dirty="0"/>
              <a:t>Big number for THEMEA, …but small number for Cyprus</a:t>
            </a:r>
          </a:p>
          <a:p>
            <a:r>
              <a:rPr lang="en-GB" baseline="0" dirty="0"/>
              <a:t>1 every 30 people with Alcohol use Disorder asked for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9C95-343D-484E-B87F-9383D9E01C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7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2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1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41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267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39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3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43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4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7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7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2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7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9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4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8D28D3D-A6F7-4F3B-83EC-EC91BE8B7C4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B41D8-244B-4E3D-B366-9BEC36DE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95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064" y="2656052"/>
            <a:ext cx="113801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400" b="1" dirty="0">
              <a:latin typeface="Comic Sans MS" panose="030F0702030302020204" pitchFamily="66" charset="0"/>
            </a:endParaRPr>
          </a:p>
          <a:p>
            <a:pPr algn="ctr"/>
            <a:endParaRPr lang="el-GR" sz="2400" b="1" dirty="0">
              <a:latin typeface="Comic Sans MS" panose="030F0702030302020204" pitchFamily="66" charset="0"/>
            </a:endParaRPr>
          </a:p>
          <a:p>
            <a:pPr algn="ctr"/>
            <a:r>
              <a:rPr lang="el-GR" sz="3200" b="1" dirty="0">
                <a:latin typeface="Comic Sans MS" panose="030F0702030302020204" pitchFamily="66" charset="0"/>
              </a:rPr>
              <a:t>Διαταραχή Χρήσης Αλκοόλ: Θεραπευτικές εξελίξεις</a:t>
            </a:r>
            <a:endParaRPr lang="en-GB" sz="3200" b="1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l-GR" b="1" dirty="0">
              <a:latin typeface="Comic Sans MS" panose="030F0702030302020204" pitchFamily="66" charset="0"/>
            </a:endParaRPr>
          </a:p>
          <a:p>
            <a:endParaRPr lang="el-GR" b="1" dirty="0">
              <a:latin typeface="Comic Sans MS" panose="030F0702030302020204" pitchFamily="66" charset="0"/>
            </a:endParaRPr>
          </a:p>
          <a:p>
            <a:endParaRPr lang="el-GR" b="1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l-GR" b="1" dirty="0">
                <a:latin typeface="Comic Sans MS" panose="030F0702030302020204" pitchFamily="66" charset="0"/>
              </a:rPr>
              <a:t>Λάμπρος Σαμαρτζής </a:t>
            </a:r>
            <a:r>
              <a:rPr lang="en-GB" b="1" dirty="0">
                <a:latin typeface="Comic Sans MS" panose="030F0702030302020204" pitchFamily="66" charset="0"/>
              </a:rPr>
              <a:t>MD PhD</a:t>
            </a:r>
            <a:r>
              <a:rPr lang="el-GR" b="1" dirty="0">
                <a:latin typeface="Comic Sans MS" panose="030F0702030302020204" pitchFamily="66" charset="0"/>
              </a:rPr>
              <a:t>, Ψυχίατρος </a:t>
            </a: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l-GR" b="1" dirty="0">
                <a:latin typeface="Comic Sans MS" panose="030F0702030302020204" pitchFamily="66" charset="0"/>
              </a:rPr>
              <a:t>Επιστημονικός Συντονιστής Θεραπευτικής Μονάδας Εξαρτημένων Ατόμων (ΘΕΜΕΑ)</a:t>
            </a:r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l-GR" b="1" dirty="0">
                <a:latin typeface="Comic Sans MS" panose="030F0702030302020204" pitchFamily="66" charset="0"/>
              </a:rPr>
              <a:t>Υπηρεσίες Ψυχικής Υγείας, Υπουργείο Υγείας</a:t>
            </a:r>
            <a:endParaRPr lang="el-GR" sz="2000" b="1" dirty="0">
              <a:latin typeface="Comic Sans MS" panose="030F0702030302020204" pitchFamily="66" charset="0"/>
            </a:endParaRPr>
          </a:p>
          <a:p>
            <a:pPr algn="ctr"/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851" y="247426"/>
            <a:ext cx="5346550" cy="120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9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63768" y="1129553"/>
            <a:ext cx="11928231" cy="544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2800" b="1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l-GR" sz="2800" b="1" dirty="0">
                <a:latin typeface="Comic Sans MS" panose="030F0702030302020204" pitchFamily="66" charset="0"/>
              </a:rPr>
              <a:t>Πόσο μεγάλο είναι το πρόβλημα?</a:t>
            </a:r>
            <a:endParaRPr lang="en-GB" dirty="0">
              <a:latin typeface="Comic Sans MS" pitchFamily="66" charset="0"/>
            </a:endParaRPr>
          </a:p>
          <a:p>
            <a:pPr lvl="1">
              <a:lnSpc>
                <a:spcPct val="150000"/>
              </a:lnSpc>
            </a:pPr>
            <a:endParaRPr lang="el-GR" dirty="0">
              <a:latin typeface="Comic Sans MS" pitchFamily="66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>
                <a:latin typeface="Comic Sans MS" pitchFamily="66" charset="0"/>
              </a:rPr>
              <a:t>Επιβλαβής χρήση αλκοόλ: 25% του πληθυσμού</a:t>
            </a:r>
            <a:endParaRPr lang="en-GB" sz="2000" dirty="0">
              <a:latin typeface="Comic Sans MS" pitchFamily="66" charset="0"/>
            </a:endParaRPr>
          </a:p>
          <a:p>
            <a:pPr lvl="1">
              <a:lnSpc>
                <a:spcPct val="150000"/>
              </a:lnSpc>
            </a:pPr>
            <a:endParaRPr lang="el-GR" sz="2000" dirty="0">
              <a:latin typeface="Comic Sans MS" pitchFamily="66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>
                <a:latin typeface="Comic Sans MS" pitchFamily="66" charset="0"/>
              </a:rPr>
              <a:t>Εξάρτηση από το αλκοόλ: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>
                <a:latin typeface="Comic Sans MS" pitchFamily="66" charset="0"/>
              </a:rPr>
              <a:t>4% του πληθυσμού της Ευρώπης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>
                <a:latin typeface="Comic Sans MS" pitchFamily="66" charset="0"/>
              </a:rPr>
              <a:t>3% του πληθυσμού της Κύπρου</a:t>
            </a:r>
            <a:endParaRPr lang="en-GB" sz="2000" dirty="0">
              <a:latin typeface="Comic Sans MS" pitchFamily="66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>
              <a:latin typeface="Comic Sans MS" pitchFamily="66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>
                <a:latin typeface="Comic Sans MS" panose="030F0702030302020204" pitchFamily="66" charset="0"/>
              </a:rPr>
              <a:t>Οι ενήλικες Ευρωπαίοι πολίτες πίνουν κατά μέσο όρο 27</a:t>
            </a:r>
            <a:r>
              <a:rPr lang="en-GB" sz="2000" dirty="0">
                <a:latin typeface="Comic Sans MS" panose="030F0702030302020204" pitchFamily="66" charset="0"/>
              </a:rPr>
              <a:t>g </a:t>
            </a:r>
            <a:r>
              <a:rPr lang="el-GR" sz="2000" dirty="0">
                <a:latin typeface="Comic Sans MS" panose="030F0702030302020204" pitchFamily="66" charset="0"/>
              </a:rPr>
              <a:t>αλκοόλ (περίπου 3 ποτά) τη μέρα, </a:t>
            </a:r>
          </a:p>
          <a:p>
            <a:pPr lvl="1">
              <a:lnSpc>
                <a:spcPct val="150000"/>
              </a:lnSpc>
            </a:pPr>
            <a:r>
              <a:rPr lang="el-GR" sz="2000" dirty="0">
                <a:latin typeface="Comic Sans MS" panose="030F0702030302020204" pitchFamily="66" charset="0"/>
              </a:rPr>
              <a:t> περίπου δυόμισι φορές το μέσο όρο του υπόλοιπου πλανήτη</a:t>
            </a:r>
            <a:r>
              <a:rPr lang="en-GB" sz="2000" dirty="0">
                <a:latin typeface="Comic Sans MS" panose="030F0702030302020204" pitchFamily="66" charset="0"/>
              </a:rPr>
              <a:t>.</a:t>
            </a:r>
            <a:r>
              <a:rPr lang="el-GR" sz="2000" dirty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2" y="129093"/>
            <a:ext cx="2991574" cy="66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8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omic Sans MS" panose="030F0702030302020204" pitchFamily="66" charset="0"/>
              </a:rPr>
              <a:t>Γιατί θεραπεύουμε τον ασθενή που πάσχει από αλκοολισμό ?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541498"/>
              </p:ext>
            </p:extLst>
          </p:nvPr>
        </p:nvGraphicFramePr>
        <p:xfrm>
          <a:off x="0" y="894176"/>
          <a:ext cx="11944350" cy="1126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974">
                <a:tc>
                  <a:txBody>
                    <a:bodyPr/>
                    <a:lstStyle/>
                    <a:p>
                      <a:r>
                        <a:rPr lang="el-GR" b="1" cap="none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   βλάβες </a:t>
                      </a:r>
                      <a:r>
                        <a:rPr lang="el-GR" b="1" u="sng" cap="none" dirty="0">
                          <a:latin typeface="Comic Sans MS" pitchFamily="66" charset="0"/>
                        </a:rPr>
                        <a:t>στην</a:t>
                      </a:r>
                      <a:r>
                        <a:rPr lang="el-GR" b="1" u="sng" cap="none" baseline="0" dirty="0">
                          <a:latin typeface="Comic Sans MS" pitchFamily="66" charset="0"/>
                        </a:rPr>
                        <a:t> υγεία του ιδίου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βλάβες </a:t>
                      </a:r>
                      <a:r>
                        <a:rPr lang="el-GR" u="sng" dirty="0"/>
                        <a:t>στην</a:t>
                      </a:r>
                      <a:r>
                        <a:rPr lang="el-GR" u="sng" baseline="0" dirty="0"/>
                        <a:t> υγεία των άλλων</a:t>
                      </a:r>
                      <a:endParaRPr lang="en-US" u="sng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032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Ηπατοπάθεια – κίρρωση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Καρκίνοι</a:t>
                      </a:r>
                      <a:r>
                        <a:rPr lang="el-GR" sz="1800" b="1" kern="1200" baseline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(σ</a:t>
                      </a: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τόματος, λάρυγγα, οισοφάγου,</a:t>
                      </a:r>
                      <a:r>
                        <a:rPr lang="el-GR" sz="1800" b="1" kern="1200" baseline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ήπατος, παχέος εντέρου, ορθού, μαστού)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Εγκεφαλοπάθεια – ατροφία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Επιληπτικές κρίσεις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Καρδιοπάθεια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Παγκρεατίτιδα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Γαστρίτιδα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Οισοφαγίτιδα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Κιρσοί</a:t>
                      </a:r>
                      <a:r>
                        <a:rPr lang="el-GR" sz="1800" b="1" kern="1200" baseline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οισοφάγου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baseline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Εντερική </a:t>
                      </a:r>
                      <a:r>
                        <a:rPr lang="el-GR" sz="1800" b="1" kern="1200" baseline="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δυσαπορρόφηση</a:t>
                      </a:r>
                      <a:endParaRPr lang="el-GR" sz="1800" b="1" kern="1200" baseline="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Τρόμος άκρων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Υπέρταση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Υπερλιπιδαιμία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Κατάθλιψη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Περιφερική νευροπάθεια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Σεξουαλική</a:t>
                      </a:r>
                      <a:r>
                        <a:rPr lang="el-GR" sz="1800" b="1" kern="1200" baseline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/αναπαραγωγική δυσλειτουργία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οδικές συγκρούσεις </a:t>
                      </a:r>
                      <a:r>
                        <a:rPr lang="el-GR" sz="1800" b="1" strike="sngStrike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(τροχαία ατυχήματα) 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 βία</a:t>
                      </a:r>
                    </a:p>
                    <a:p>
                      <a:pPr lvl="1" algn="l">
                        <a:buFont typeface="Arial" pitchFamily="34" charset="0"/>
                        <a:buChar char="•"/>
                      </a:pPr>
                      <a:r>
                        <a:rPr lang="el-GR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οικογενειακή</a:t>
                      </a:r>
                    </a:p>
                    <a:p>
                      <a:pPr lvl="2" algn="l">
                        <a:buFont typeface="Arial" pitchFamily="34" charset="0"/>
                        <a:buChar char="•"/>
                      </a:pPr>
                      <a:r>
                        <a:rPr lang="el-GR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κακοποίηση παιδιών, γυναικών </a:t>
                      </a:r>
                      <a:r>
                        <a:rPr lang="el-GR" b="1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κλπ</a:t>
                      </a:r>
                      <a:endParaRPr lang="el-GR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lvl="2" algn="l">
                        <a:buFont typeface="Arial" pitchFamily="34" charset="0"/>
                        <a:buChar char="•"/>
                      </a:pPr>
                      <a:r>
                        <a:rPr lang="el-GR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παραμέληση</a:t>
                      </a:r>
                    </a:p>
                    <a:p>
                      <a:pPr lvl="1" algn="l">
                        <a:buFont typeface="Arial" pitchFamily="34" charset="0"/>
                        <a:buChar char="•"/>
                      </a:pPr>
                      <a:r>
                        <a:rPr lang="el-GR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στο δρόμο</a:t>
                      </a:r>
                    </a:p>
                    <a:p>
                      <a:pPr lvl="1" algn="l">
                        <a:buFont typeface="Arial" pitchFamily="34" charset="0"/>
                        <a:buChar char="•"/>
                      </a:pPr>
                      <a:r>
                        <a:rPr lang="el-GR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ανθρωποκτονίες</a:t>
                      </a:r>
                    </a:p>
                    <a:p>
                      <a:pPr lvl="1" algn="l">
                        <a:buFont typeface="Arial" pitchFamily="34" charset="0"/>
                        <a:buChar char="•"/>
                      </a:pPr>
                      <a:r>
                        <a:rPr lang="el-GR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αυτοκτονίες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 βλάβες στο έμβρυο</a:t>
                      </a:r>
                    </a:p>
                    <a:p>
                      <a:pPr lvl="1" algn="l">
                        <a:buFont typeface="Arial" pitchFamily="34" charset="0"/>
                        <a:buChar char="•"/>
                      </a:pPr>
                      <a:r>
                        <a:rPr lang="el-GR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Σύνδρομο</a:t>
                      </a:r>
                      <a:r>
                        <a:rPr lang="el-GR" b="1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του εμβρυικού αλκοολισμού (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FAS</a:t>
                      </a:r>
                      <a:r>
                        <a:rPr lang="el-GR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)</a:t>
                      </a:r>
                      <a:endParaRPr lang="en-GB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0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0367" y="4292301"/>
            <a:ext cx="2283983" cy="27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980" y="0"/>
            <a:ext cx="3663019" cy="8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3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680" y="1827048"/>
            <a:ext cx="1197226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sz="2800" b="1" dirty="0">
                <a:latin typeface="Comic Sans MS" panose="030F0702030302020204" pitchFamily="66" charset="0"/>
              </a:rPr>
              <a:t>Διαταραχή χρήσης αλκοόλ, ΘΕΜΕΑ 2017</a:t>
            </a:r>
          </a:p>
          <a:p>
            <a:pPr>
              <a:lnSpc>
                <a:spcPct val="200000"/>
              </a:lnSpc>
            </a:pPr>
            <a:r>
              <a:rPr lang="el-GR" sz="2800" b="1" dirty="0">
                <a:latin typeface="Comic Sans MS" panose="030F0702030302020204" pitchFamily="66" charset="0"/>
              </a:rPr>
              <a:t>Θεραπευτική Μονάδα Εξαρτημένων Ατόμων (ΘΕΜΕΑ) - Λευκωσία</a:t>
            </a:r>
            <a:r>
              <a:rPr lang="en-GB" sz="2800" b="1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200000"/>
              </a:lnSpc>
            </a:pPr>
            <a:endParaRPr lang="el-GR" sz="2000" dirty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• </a:t>
            </a:r>
            <a:r>
              <a:rPr lang="en-GB" sz="2400" dirty="0">
                <a:latin typeface="Comic Sans MS" panose="030F0702030302020204" pitchFamily="66" charset="0"/>
              </a:rPr>
              <a:t>765 </a:t>
            </a:r>
            <a:r>
              <a:rPr lang="el-GR" sz="2400" dirty="0">
                <a:latin typeface="Comic Sans MS" panose="030F0702030302020204" pitchFamily="66" charset="0"/>
              </a:rPr>
              <a:t>επισκέψεις/αξιολογήσεις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l-GR" sz="2400" dirty="0">
                <a:latin typeface="Comic Sans MS" panose="030F0702030302020204" pitchFamily="66" charset="0"/>
              </a:rPr>
              <a:t>ασθενών στο εξωτερικό ιατρείο</a:t>
            </a:r>
            <a:endParaRPr lang="en-GB" sz="2400" dirty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• 150 </a:t>
            </a:r>
            <a:r>
              <a:rPr lang="el-GR" sz="2400" dirty="0">
                <a:latin typeface="Comic Sans MS" panose="030F0702030302020204" pitchFamily="66" charset="0"/>
              </a:rPr>
              <a:t>εισδοχές ασθενών για εσωτερική θεραπεία στη ΘΕΜΕΑ</a:t>
            </a:r>
            <a:endParaRPr lang="en-GB" sz="2400" dirty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• 2930 </a:t>
            </a:r>
            <a:r>
              <a:rPr lang="el-GR" sz="2400" dirty="0">
                <a:latin typeface="Comic Sans MS" panose="030F0702030302020204" pitchFamily="66" charset="0"/>
              </a:rPr>
              <a:t>ημέρες νοσηλείας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5" y="160303"/>
            <a:ext cx="3338998" cy="7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5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782" y="156754"/>
            <a:ext cx="9093976" cy="6344194"/>
          </a:xfrm>
        </p:spPr>
        <p:txBody>
          <a:bodyPr>
            <a:normAutofit fontScale="77500" lnSpcReduction="20000"/>
          </a:bodyPr>
          <a:lstStyle/>
          <a:p>
            <a:pPr algn="ctr">
              <a:buFont typeface="Arial" pitchFamily="34" charset="0"/>
              <a:buChar char="•"/>
            </a:pPr>
            <a:endParaRPr lang="el-GR" b="1" dirty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endParaRPr lang="el-GR" b="1" dirty="0">
              <a:latin typeface="Comic Sans MS" pitchFamily="66" charset="0"/>
            </a:endParaRPr>
          </a:p>
          <a:p>
            <a:pPr algn="ctr"/>
            <a:r>
              <a:rPr lang="el-GR" sz="3600" b="1" cap="none" dirty="0">
                <a:latin typeface="Comic Sans MS" pitchFamily="66" charset="0"/>
              </a:rPr>
              <a:t>θεραπεία</a:t>
            </a:r>
          </a:p>
          <a:p>
            <a:pPr algn="l"/>
            <a:endParaRPr lang="el-GR" sz="2800" b="1" cap="none" dirty="0">
              <a:latin typeface="Comic Sans MS" pitchFamily="66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l-GR" sz="2400" dirty="0">
                <a:latin typeface="Comic Sans MS" pitchFamily="66" charset="0"/>
              </a:rPr>
              <a:t>εξατομικευμένη</a:t>
            </a:r>
            <a:r>
              <a:rPr lang="en-GB" sz="2400" dirty="0">
                <a:latin typeface="Comic Sans MS" pitchFamily="66" charset="0"/>
              </a:rPr>
              <a:t> (</a:t>
            </a:r>
            <a:r>
              <a:rPr lang="el-GR" sz="2400" dirty="0">
                <a:latin typeface="Comic Sans MS" pitchFamily="66" charset="0"/>
              </a:rPr>
              <a:t>διαφορετική για κάθε ασθενή)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l-GR" sz="2400" dirty="0">
                <a:latin typeface="Comic Sans MS" pitchFamily="66" charset="0"/>
              </a:rPr>
              <a:t>λαμβάνονται υπόψη οι ιδιαίτερες </a:t>
            </a:r>
            <a:r>
              <a:rPr lang="el-GR" sz="2400" dirty="0" err="1">
                <a:latin typeface="Comic Sans MS" pitchFamily="66" charset="0"/>
              </a:rPr>
              <a:t>βιοψυχοκοινωνικές</a:t>
            </a:r>
            <a:r>
              <a:rPr lang="el-GR" sz="2400" dirty="0">
                <a:latin typeface="Comic Sans MS" pitchFamily="66" charset="0"/>
              </a:rPr>
              <a:t> ανάγκες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l-GR" sz="2400" dirty="0" err="1">
                <a:latin typeface="Comic Sans MS" pitchFamily="66" charset="0"/>
              </a:rPr>
              <a:t>συνδιαμορφώνεται</a:t>
            </a:r>
            <a:r>
              <a:rPr lang="el-GR" sz="2400" dirty="0">
                <a:latin typeface="Comic Sans MS" pitchFamily="66" charset="0"/>
              </a:rPr>
              <a:t> μεταξύ ιατρού-ασθενούς</a:t>
            </a:r>
          </a:p>
          <a:p>
            <a:pPr lvl="1" algn="l">
              <a:buFont typeface="Arial" pitchFamily="34" charset="0"/>
              <a:buChar char="•"/>
            </a:pPr>
            <a:endParaRPr lang="el-GR" sz="2400" dirty="0">
              <a:latin typeface="Comic Sans MS" pitchFamily="66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l-GR" sz="2400" dirty="0">
                <a:latin typeface="Comic Sans MS" pitchFamily="66" charset="0"/>
              </a:rPr>
              <a:t>συνδυασμός φαρμακευτικών, ψυχολογικών και κοινωνικών  </a:t>
            </a:r>
          </a:p>
          <a:p>
            <a:pPr lvl="1" algn="l"/>
            <a:r>
              <a:rPr lang="el-GR" sz="2400" dirty="0">
                <a:latin typeface="Comic Sans MS" pitchFamily="66" charset="0"/>
              </a:rPr>
              <a:t> παρεμβάσεων</a:t>
            </a:r>
          </a:p>
          <a:p>
            <a:pPr lvl="1" algn="l"/>
            <a:r>
              <a:rPr lang="el-GR" sz="2400" dirty="0">
                <a:latin typeface="Comic Sans MS" pitchFamily="66" charset="0"/>
              </a:rPr>
              <a:t>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l-GR" sz="2400" dirty="0">
                <a:latin typeface="Comic Sans MS" pitchFamily="66" charset="0"/>
              </a:rPr>
              <a:t>θεραπευτικοί στόχοι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2000" dirty="0">
                <a:solidFill>
                  <a:srgbClr val="FFFF00"/>
                </a:solidFill>
                <a:latin typeface="Comic Sans MS" pitchFamily="66" charset="0"/>
              </a:rPr>
              <a:t>πλήρης αποχή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2000" dirty="0">
                <a:solidFill>
                  <a:srgbClr val="FFFF00"/>
                </a:solidFill>
                <a:latin typeface="Comic Sans MS" pitchFamily="66" charset="0"/>
              </a:rPr>
              <a:t>ελεγχόμενη χρήση, μείωση κατανάλωσης</a:t>
            </a:r>
          </a:p>
          <a:p>
            <a:pPr lvl="3" algn="l">
              <a:buFont typeface="Arial" pitchFamily="34" charset="0"/>
              <a:buChar char="•"/>
            </a:pPr>
            <a:r>
              <a:rPr lang="en-US" sz="1800" dirty="0">
                <a:latin typeface="Comic Sans MS" pitchFamily="66" charset="0"/>
              </a:rPr>
              <a:t> </a:t>
            </a:r>
            <a:r>
              <a:rPr lang="el-GR" sz="1800" dirty="0">
                <a:latin typeface="Comic Sans MS" pitchFamily="66" charset="0"/>
              </a:rPr>
              <a:t>για όσους κάνουν επιβλαβή χρήση χωρίς εξάρτηση</a:t>
            </a:r>
          </a:p>
          <a:p>
            <a:pPr lvl="3" algn="l">
              <a:buFont typeface="Arial" pitchFamily="34" charset="0"/>
              <a:buChar char="•"/>
            </a:pPr>
            <a:r>
              <a:rPr lang="en-US" sz="1800" dirty="0">
                <a:latin typeface="Comic Sans MS" pitchFamily="66" charset="0"/>
              </a:rPr>
              <a:t> </a:t>
            </a:r>
            <a:r>
              <a:rPr lang="el-GR" sz="1800" dirty="0">
                <a:latin typeface="Comic Sans MS" pitchFamily="66" charset="0"/>
              </a:rPr>
              <a:t>για όσους κάνουν επιβλαβή χρήση με ελαφριά εξάρτηση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l-GR" sz="2000" dirty="0">
                <a:latin typeface="Comic Sans MS" pitchFamily="66" charset="0"/>
              </a:rPr>
              <a:t>μείωση βλάβης (</a:t>
            </a:r>
            <a:r>
              <a:rPr lang="en-GB" sz="2000" dirty="0">
                <a:latin typeface="Comic Sans MS" pitchFamily="66" charset="0"/>
              </a:rPr>
              <a:t>harm reduction)</a:t>
            </a:r>
            <a:endParaRPr lang="el-GR" sz="2000" dirty="0">
              <a:latin typeface="Comic Sans MS" pitchFamily="66" charset="0"/>
            </a:endParaRPr>
          </a:p>
          <a:p>
            <a:pPr lvl="3" algn="l">
              <a:buFont typeface="Arial" pitchFamily="34" charset="0"/>
              <a:buChar char="•"/>
            </a:pPr>
            <a:r>
              <a:rPr lang="en-US" sz="1800" dirty="0">
                <a:latin typeface="Comic Sans MS" pitchFamily="66" charset="0"/>
              </a:rPr>
              <a:t> </a:t>
            </a:r>
            <a:r>
              <a:rPr lang="el-GR" sz="1800" dirty="0">
                <a:latin typeface="Comic Sans MS" pitchFamily="66" charset="0"/>
              </a:rPr>
              <a:t>για όσους δεν επιθυμούν πλήρη διακοπή ή μείωση κατανάλωσης παρά τις συστάσεις</a:t>
            </a:r>
          </a:p>
          <a:p>
            <a:pPr lvl="2" algn="l">
              <a:buFont typeface="Arial" pitchFamily="34" charset="0"/>
              <a:buChar char="•"/>
            </a:pPr>
            <a:endParaRPr lang="el-GR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" y="156754"/>
            <a:ext cx="2883049" cy="6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3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68580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endParaRPr lang="el-GR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el-GR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el-GR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el-GR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el-GR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en-GB" sz="4000" cap="none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en-GB" sz="4000" cap="none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en-GB" sz="2400" cap="none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en-GB" sz="2400" cap="none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en-GB" sz="2400" cap="none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en-GB" sz="2400" cap="none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sz="2400" cap="none" dirty="0">
                <a:solidFill>
                  <a:schemeClr val="tx1"/>
                </a:solidFill>
                <a:latin typeface="Comic Sans MS" pitchFamily="66" charset="0"/>
              </a:rPr>
              <a:t>                             </a:t>
            </a:r>
            <a:r>
              <a:rPr lang="en-GB" sz="2400" cap="none" dirty="0">
                <a:solidFill>
                  <a:schemeClr val="bg1"/>
                </a:solidFill>
                <a:latin typeface="Comic Sans MS" pitchFamily="66" charset="0"/>
              </a:rPr>
              <a:t>Lampros.Samartzis@gmail.com</a:t>
            </a:r>
          </a:p>
          <a:p>
            <a:pPr eaLnBrk="1" hangingPunct="1">
              <a:defRPr/>
            </a:pPr>
            <a:r>
              <a:rPr lang="en-GB" sz="2400" cap="none" dirty="0">
                <a:solidFill>
                  <a:schemeClr val="tx1"/>
                </a:solidFill>
                <a:latin typeface="Comic Sans MS" pitchFamily="66" charset="0"/>
              </a:rPr>
              <a:t>                             </a:t>
            </a:r>
            <a:r>
              <a:rPr lang="en-GB" sz="2400" cap="none" dirty="0">
                <a:solidFill>
                  <a:schemeClr val="bg1"/>
                </a:solidFill>
                <a:latin typeface="Comic Sans MS" pitchFamily="66" charset="0"/>
              </a:rPr>
              <a:t>@</a:t>
            </a:r>
            <a:r>
              <a:rPr lang="en-GB" sz="2400" cap="none" dirty="0" err="1">
                <a:solidFill>
                  <a:schemeClr val="bg1"/>
                </a:solidFill>
                <a:latin typeface="Comic Sans MS" pitchFamily="66" charset="0"/>
              </a:rPr>
              <a:t>slabcy</a:t>
            </a:r>
            <a:endParaRPr lang="en-GB" sz="2400" cap="none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en-GB" sz="2400" cap="none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en-GB" sz="2400" cap="none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734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9" y="6164263"/>
            <a:ext cx="3968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5608639"/>
            <a:ext cx="520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8271" y="2323495"/>
            <a:ext cx="3669964" cy="2501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64" y="197946"/>
            <a:ext cx="346892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18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5517</TotalTime>
  <Words>356</Words>
  <Application>Microsoft Office PowerPoint</Application>
  <PresentationFormat>Widescreen</PresentationFormat>
  <Paragraphs>98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Comic Sans MS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Lampros Samartzis</dc:creator>
  <cp:lastModifiedBy>Elena Demosthenous</cp:lastModifiedBy>
  <cp:revision>55</cp:revision>
  <cp:lastPrinted>2018-11-21T07:53:03Z</cp:lastPrinted>
  <dcterms:created xsi:type="dcterms:W3CDTF">2018-11-19T20:55:30Z</dcterms:created>
  <dcterms:modified xsi:type="dcterms:W3CDTF">2018-12-05T07:55:23Z</dcterms:modified>
</cp:coreProperties>
</file>