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2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5.xml" ContentType="application/vnd.openxmlformats-officedocument.presentationml.notesSlide+xml"/>
  <Override PartName="/ppt/charts/chart2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3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3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3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36.xml" ContentType="application/vnd.openxmlformats-officedocument.drawingml.chart+xml"/>
  <Override PartName="/ppt/drawings/drawing1.xml" ContentType="application/vnd.openxmlformats-officedocument.drawingml.chartshapes+xml"/>
  <Override PartName="/ppt/charts/chart37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38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9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40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41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  <p:sldMasterId id="2147483666" r:id="rId6"/>
    <p:sldMasterId id="2147483669" r:id="rId7"/>
    <p:sldMasterId id="2147483672" r:id="rId8"/>
  </p:sldMasterIdLst>
  <p:notesMasterIdLst>
    <p:notesMasterId r:id="rId45"/>
  </p:notesMasterIdLst>
  <p:handoutMasterIdLst>
    <p:handoutMasterId r:id="rId46"/>
  </p:handoutMasterIdLst>
  <p:sldIdLst>
    <p:sldId id="360" r:id="rId9"/>
    <p:sldId id="317" r:id="rId10"/>
    <p:sldId id="394" r:id="rId11"/>
    <p:sldId id="411" r:id="rId12"/>
    <p:sldId id="398" r:id="rId13"/>
    <p:sldId id="410" r:id="rId14"/>
    <p:sldId id="417" r:id="rId15"/>
    <p:sldId id="413" r:id="rId16"/>
    <p:sldId id="412" r:id="rId17"/>
    <p:sldId id="432" r:id="rId18"/>
    <p:sldId id="397" r:id="rId19"/>
    <p:sldId id="414" r:id="rId20"/>
    <p:sldId id="382" r:id="rId21"/>
    <p:sldId id="433" r:id="rId22"/>
    <p:sldId id="405" r:id="rId23"/>
    <p:sldId id="418" r:id="rId24"/>
    <p:sldId id="430" r:id="rId25"/>
    <p:sldId id="384" r:id="rId26"/>
    <p:sldId id="402" r:id="rId27"/>
    <p:sldId id="400" r:id="rId28"/>
    <p:sldId id="434" r:id="rId29"/>
    <p:sldId id="401" r:id="rId30"/>
    <p:sldId id="392" r:id="rId31"/>
    <p:sldId id="419" r:id="rId32"/>
    <p:sldId id="403" r:id="rId33"/>
    <p:sldId id="435" r:id="rId34"/>
    <p:sldId id="407" r:id="rId35"/>
    <p:sldId id="421" r:id="rId36"/>
    <p:sldId id="422" r:id="rId37"/>
    <p:sldId id="423" r:id="rId38"/>
    <p:sldId id="385" r:id="rId39"/>
    <p:sldId id="436" r:id="rId40"/>
    <p:sldId id="427" r:id="rId41"/>
    <p:sldId id="428" r:id="rId42"/>
    <p:sldId id="424" r:id="rId43"/>
    <p:sldId id="425" r:id="rId44"/>
  </p:sldIdLst>
  <p:sldSz cx="12192000" cy="6858000"/>
  <p:notesSz cx="6819900" cy="99187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A4025E-B4CD-412C-A268-8B8CAB2D61B4}">
          <p14:sldIdLst>
            <p14:sldId id="360"/>
            <p14:sldId id="317"/>
            <p14:sldId id="394"/>
            <p14:sldId id="411"/>
            <p14:sldId id="398"/>
            <p14:sldId id="410"/>
            <p14:sldId id="417"/>
            <p14:sldId id="413"/>
            <p14:sldId id="412"/>
            <p14:sldId id="432"/>
            <p14:sldId id="397"/>
            <p14:sldId id="414"/>
            <p14:sldId id="382"/>
            <p14:sldId id="433"/>
            <p14:sldId id="405"/>
            <p14:sldId id="418"/>
            <p14:sldId id="430"/>
            <p14:sldId id="384"/>
            <p14:sldId id="402"/>
            <p14:sldId id="400"/>
            <p14:sldId id="434"/>
            <p14:sldId id="401"/>
            <p14:sldId id="392"/>
            <p14:sldId id="419"/>
            <p14:sldId id="403"/>
            <p14:sldId id="435"/>
            <p14:sldId id="407"/>
            <p14:sldId id="421"/>
            <p14:sldId id="422"/>
            <p14:sldId id="423"/>
            <p14:sldId id="385"/>
            <p14:sldId id="436"/>
            <p14:sldId id="427"/>
            <p14:sldId id="428"/>
            <p14:sldId id="424"/>
            <p14:sldId id="4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569172-AF4B-4E08-881E-61BECC16FB9F}" v="5" dt="2020-09-17T08:07:57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82956" autoAdjust="0"/>
  </p:normalViewPr>
  <p:slideViewPr>
    <p:cSldViewPr snapToGrid="0">
      <p:cViewPr varScale="1">
        <p:scale>
          <a:sx n="94" d="100"/>
          <a:sy n="94" d="100"/>
        </p:scale>
        <p:origin x="117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38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Ioanna\Desktop\cdrToolCyprus_GR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Ioanna\Desktop\cdrToolCyprus_GR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Ioanna\Desktop\cdrToolCyprus_GR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Ioanna\Desktop\cdrToolCyprus_GR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Chart%20in%20Microsoft%20PowerPoint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Chart%20in%20Microsoft%20PowerPoint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PDU\PDU%20estimate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PDU\PDU%20estimate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PDU\PDU%20estimate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PDU\PDU%20estimate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EDR%202020\Updates%20of%20the%20EMCDDA%20graph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\\192.168.1.200\homes\Ioanna\NEW%20DESKTOP\&#932;&#924;&#919;&#924;&#913;%20&#928;&#913;&#929;&#913;&#922;&#927;&#923;&#927;&#933;&#920;&#919;&#931;&#919;&#931;\EDR%202020\Updates%20of%20the%20EMCDDA%20graphs.xlsx" TargetMode="Externa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Infectious%20diseases\DRID%202006-2019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Infectious%20diseases\DRID%202006-2019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DRDs\DRDs%202004-2019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DRDs\DRDs%202004-2019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NEKTARIOS\Drug%20supply%20indicators\Adikimata%20kai%20ar.%20atomon%202006-2019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NEKTARIOS\Drug%20supply%20indicators\Adikimata%20kai%20ar.%20atomon%202006-2019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00\homes\Ioanna\NEW%20DESKTOP\&#932;&#924;&#919;&#924;&#913;%20&#928;&#913;&#929;&#913;&#922;&#927;&#923;&#927;&#933;&#920;&#919;&#931;&#919;&#931;\NEKTARIOS\Drug%20supply%20indicators\Adikimata%20kai%20ar.%20atomon%202006-2019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200\homes\Ioanna\NEW%20DESKTOP\&#932;&#924;&#919;&#924;&#913;%20&#928;&#913;&#929;&#913;&#922;&#927;&#923;&#927;&#933;&#920;&#919;&#931;&#919;&#931;\EDR%202020\cdrToolCyprus_2020_for%20EDR%202020%20lunch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Επικράτηση της χρήσης κάνναβης  (%) ανά έτος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Sheet1!$C$36</c:f>
              <c:strCache>
                <c:ptCount val="1"/>
                <c:pt idx="0">
                  <c:v>Χρήση έστω και μια φορά σε όλη τη ζωή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Sheet1!$B$37:$B$41</c:f>
              <c:numCache>
                <c:formatCode>General</c:formatCode>
                <c:ptCount val="5"/>
                <c:pt idx="0">
                  <c:v>2006</c:v>
                </c:pt>
                <c:pt idx="1">
                  <c:v>2009</c:v>
                </c:pt>
                <c:pt idx="2">
                  <c:v>2012</c:v>
                </c:pt>
                <c:pt idx="3">
                  <c:v>2016</c:v>
                </c:pt>
                <c:pt idx="4">
                  <c:v>2019</c:v>
                </c:pt>
              </c:numCache>
            </c:numRef>
          </c:cat>
          <c:val>
            <c:numRef>
              <c:f>Sheet1!$C$37:$C$41</c:f>
              <c:numCache>
                <c:formatCode>General</c:formatCode>
                <c:ptCount val="5"/>
                <c:pt idx="0">
                  <c:v>6.6</c:v>
                </c:pt>
                <c:pt idx="1">
                  <c:v>11.5</c:v>
                </c:pt>
                <c:pt idx="2">
                  <c:v>9.9</c:v>
                </c:pt>
                <c:pt idx="3">
                  <c:v>12.1</c:v>
                </c:pt>
                <c:pt idx="4">
                  <c:v>14.1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F8-4341-A580-7D3350E310CA}"/>
            </c:ext>
          </c:extLst>
        </c:ser>
        <c:ser>
          <c:idx val="1"/>
          <c:order val="1"/>
          <c:tx>
            <c:strRef>
              <c:f>Sheet1!$D$36</c:f>
              <c:strCache>
                <c:ptCount val="1"/>
                <c:pt idx="0">
                  <c:v>Πρόσφατη χρήση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2166997564412511E-2"/>
                  <c:y val="-1.6123890714187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F8-4341-A580-7D3350E310CA}"/>
                </c:ext>
              </c:extLst>
            </c:dLbl>
            <c:dLbl>
              <c:idx val="4"/>
              <c:layout>
                <c:manualLayout>
                  <c:x val="2.7901658090337335E-3"/>
                  <c:y val="-8.94578495412512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F8-4341-A580-7D3350E310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Sheet1!$B$37:$B$41</c:f>
              <c:numCache>
                <c:formatCode>General</c:formatCode>
                <c:ptCount val="5"/>
                <c:pt idx="0">
                  <c:v>2006</c:v>
                </c:pt>
                <c:pt idx="1">
                  <c:v>2009</c:v>
                </c:pt>
                <c:pt idx="2">
                  <c:v>2012</c:v>
                </c:pt>
                <c:pt idx="3">
                  <c:v>2016</c:v>
                </c:pt>
                <c:pt idx="4">
                  <c:v>2019</c:v>
                </c:pt>
              </c:numCache>
            </c:numRef>
          </c:cat>
          <c:val>
            <c:numRef>
              <c:f>Sheet1!$D$37:$D$41</c:f>
              <c:numCache>
                <c:formatCode>General</c:formatCode>
                <c:ptCount val="5"/>
                <c:pt idx="0">
                  <c:v>2.1</c:v>
                </c:pt>
                <c:pt idx="1">
                  <c:v>4.3</c:v>
                </c:pt>
                <c:pt idx="2">
                  <c:v>2.2000000000000002</c:v>
                </c:pt>
                <c:pt idx="3">
                  <c:v>2.2000000000000002</c:v>
                </c:pt>
                <c:pt idx="4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DF8-4341-A580-7D3350E310CA}"/>
            </c:ext>
          </c:extLst>
        </c:ser>
        <c:ser>
          <c:idx val="2"/>
          <c:order val="2"/>
          <c:tx>
            <c:strRef>
              <c:f>Sheet1!$E$36</c:f>
              <c:strCache>
                <c:ptCount val="1"/>
                <c:pt idx="0">
                  <c:v>Τρέχουσα χρήση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44540187193582E-2"/>
                  <c:y val="1.6177585206093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F8-4341-A580-7D3350E310CA}"/>
                </c:ext>
              </c:extLst>
            </c:dLbl>
            <c:dLbl>
              <c:idx val="1"/>
              <c:layout>
                <c:manualLayout>
                  <c:x val="-3.4722743705064396E-2"/>
                  <c:y val="-3.04801022343125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F8-4341-A580-7D3350E310CA}"/>
                </c:ext>
              </c:extLst>
            </c:dLbl>
            <c:dLbl>
              <c:idx val="2"/>
              <c:layout>
                <c:manualLayout>
                  <c:x val="-3.2435722550118715E-2"/>
                  <c:y val="-2.33019964742500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F8-4341-A580-7D3350E310CA}"/>
                </c:ext>
              </c:extLst>
            </c:dLbl>
            <c:dLbl>
              <c:idx val="3"/>
              <c:layout>
                <c:manualLayout>
                  <c:x val="-4.9914686907704293E-3"/>
                  <c:y val="-5.356732074093877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F8-4341-A580-7D3350E310CA}"/>
                </c:ext>
              </c:extLst>
            </c:dLbl>
            <c:dLbl>
              <c:idx val="4"/>
              <c:layout>
                <c:manualLayout>
                  <c:x val="-4.4605916541735885E-4"/>
                  <c:y val="-1.767679194062698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DF8-4341-A580-7D3350E310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Sheet1!$B$37:$B$41</c:f>
              <c:numCache>
                <c:formatCode>General</c:formatCode>
                <c:ptCount val="5"/>
                <c:pt idx="0">
                  <c:v>2006</c:v>
                </c:pt>
                <c:pt idx="1">
                  <c:v>2009</c:v>
                </c:pt>
                <c:pt idx="2">
                  <c:v>2012</c:v>
                </c:pt>
                <c:pt idx="3">
                  <c:v>2016</c:v>
                </c:pt>
                <c:pt idx="4">
                  <c:v>2019</c:v>
                </c:pt>
              </c:numCache>
            </c:numRef>
          </c:cat>
          <c:val>
            <c:numRef>
              <c:f>Sheet1!$E$37:$E$41</c:f>
              <c:numCache>
                <c:formatCode>General</c:formatCode>
                <c:ptCount val="5"/>
                <c:pt idx="0">
                  <c:v>1.4</c:v>
                </c:pt>
                <c:pt idx="1">
                  <c:v>2.5</c:v>
                </c:pt>
                <c:pt idx="2">
                  <c:v>1.1000000000000001</c:v>
                </c:pt>
                <c:pt idx="3">
                  <c:v>1.2</c:v>
                </c:pt>
                <c:pt idx="4">
                  <c:v>2.2000000000000002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DF8-4341-A580-7D3350E310C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8335576"/>
        <c:axId val="298334400"/>
      </c:lineChart>
      <c:catAx>
        <c:axId val="29833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98334400"/>
        <c:crosses val="autoZero"/>
        <c:auto val="1"/>
        <c:lblAlgn val="ctr"/>
        <c:lblOffset val="100"/>
        <c:noMultiLvlLbl val="0"/>
      </c:catAx>
      <c:valAx>
        <c:axId val="29833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98335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endParaRPr lang="en-C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'[cdrToolCyprus_2020_for EDR 2020 lunching.xlsx]fig-GPS'!$B$11:$B$15</c:f>
              <c:strCache>
                <c:ptCount val="5"/>
                <c:pt idx="0">
                  <c:v>55-64</c:v>
                </c:pt>
                <c:pt idx="1">
                  <c:v>45-54</c:v>
                </c:pt>
                <c:pt idx="2">
                  <c:v>35-44</c:v>
                </c:pt>
                <c:pt idx="3">
                  <c:v>25-34</c:v>
                </c:pt>
                <c:pt idx="4">
                  <c:v>15-24</c:v>
                </c:pt>
              </c:strCache>
            </c:strRef>
          </c:cat>
          <c:val>
            <c:numRef>
              <c:f>'[cdrToolCyprus_2020_for EDR 2020 lunching.xlsx]fig-GPS'!$F$11:$F$15</c:f>
              <c:numCache>
                <c:formatCode>0.00</c:formatCode>
                <c:ptCount val="5"/>
                <c:pt idx="0">
                  <c:v>0</c:v>
                </c:pt>
                <c:pt idx="1">
                  <c:v>0.3</c:v>
                </c:pt>
                <c:pt idx="2">
                  <c:v>0</c:v>
                </c:pt>
                <c:pt idx="3">
                  <c:v>0</c:v>
                </c:pt>
                <c:pt idx="4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F-4734-8E66-ED57181A2B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axId val="109373696"/>
        <c:axId val="109375488"/>
      </c:barChart>
      <c:catAx>
        <c:axId val="10937369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25400">
            <a:solidFill>
              <a:schemeClr val="accent2">
                <a:lumMod val="75000"/>
              </a:schemeClr>
            </a:solidFill>
          </a:ln>
        </c:spPr>
        <c:txPr>
          <a:bodyPr/>
          <a:lstStyle/>
          <a:p>
            <a:pPr>
              <a:defRPr sz="6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09375488"/>
        <c:crosses val="autoZero"/>
        <c:auto val="1"/>
        <c:lblAlgn val="ctr"/>
        <c:lblOffset val="100"/>
        <c:noMultiLvlLbl val="0"/>
      </c:catAx>
      <c:valAx>
        <c:axId val="109375488"/>
        <c:scaling>
          <c:orientation val="minMax"/>
        </c:scaling>
        <c:delete val="1"/>
        <c:axPos val="t"/>
        <c:numFmt formatCode="0.00" sourceLinked="1"/>
        <c:majorTickMark val="out"/>
        <c:minorTickMark val="none"/>
        <c:tickLblPos val="nextTo"/>
        <c:crossAx val="10937369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3810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'[cdrToolCyprus_2020_for EDR 2020 lunching.xlsx]fig-GPS'!$B$16:$B$28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2019</c:v>
                </c:pt>
              </c:numCache>
            </c:numRef>
          </c:cat>
          <c:val>
            <c:numRef>
              <c:f>'[cdrToolCyprus_2020_for EDR 2020 lunching.xlsx]fig-GPS'!$F$16:$F$28</c:f>
              <c:numCache>
                <c:formatCode>General</c:formatCode>
                <c:ptCount val="13"/>
                <c:pt idx="0">
                  <c:v>0.3</c:v>
                </c:pt>
                <c:pt idx="1">
                  <c:v>#N/A</c:v>
                </c:pt>
                <c:pt idx="2">
                  <c:v>#N/A</c:v>
                </c:pt>
                <c:pt idx="3">
                  <c:v>0.7</c:v>
                </c:pt>
                <c:pt idx="4">
                  <c:v>#N/A</c:v>
                </c:pt>
                <c:pt idx="5">
                  <c:v>#N/A</c:v>
                </c:pt>
                <c:pt idx="6">
                  <c:v>0.4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0.1</c:v>
                </c:pt>
                <c:pt idx="11">
                  <c:v>#N/A</c:v>
                </c:pt>
                <c:pt idx="12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ED-4A2A-B532-B146E7187D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448192"/>
        <c:axId val="109454080"/>
      </c:lineChart>
      <c:catAx>
        <c:axId val="10944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800"/>
            </a:pPr>
            <a:endParaRPr lang="en-CY"/>
          </a:p>
        </c:txPr>
        <c:crossAx val="109454080"/>
        <c:crosses val="autoZero"/>
        <c:auto val="1"/>
        <c:lblAlgn val="ctr"/>
        <c:lblOffset val="100"/>
        <c:noMultiLvlLbl val="0"/>
      </c:catAx>
      <c:valAx>
        <c:axId val="109454080"/>
        <c:scaling>
          <c:orientation val="minMax"/>
          <c:max val="4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09448192"/>
        <c:crosses val="autoZero"/>
        <c:crossBetween val="between"/>
        <c:majorUnit val="1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409852614577021E-2"/>
          <c:y val="0.13515569308700226"/>
          <c:w val="0.92342946038242846"/>
          <c:h val="0.73321343586915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'fig-ESPAD'!$B$5</c:f>
              <c:strCache>
                <c:ptCount val="1"/>
                <c:pt idx="0">
                  <c:v>Κύπρος</c:v>
                </c:pt>
              </c:strCache>
            </c:strRef>
          </c:tx>
          <c:spPr>
            <a:solidFill>
              <a:srgbClr val="BF6001"/>
            </a:solidFill>
          </c:spPr>
          <c:invertIfNegative val="0"/>
          <c:cat>
            <c:strRef>
              <c:f>'fig-ESPAD'!$B$6:$B$13</c:f>
              <c:strCache>
                <c:ptCount val="8"/>
                <c:pt idx="0">
                  <c:v>Κάπνσιμα</c:v>
                </c:pt>
                <c:pt idx="1">
                  <c:v>Αλκοόλ</c:v>
                </c:pt>
                <c:pt idx="2">
                  <c:v>Υπέρμετρη κατανάλωση αλκοόλ</c:v>
                </c:pt>
                <c:pt idx="3">
                  <c:v>Κάνναβη</c:v>
                </c:pt>
                <c:pt idx="4">
                  <c:v>Παράνομες ουσίες εκτός από την κάνναβη</c:v>
                </c:pt>
                <c:pt idx="5">
                  <c:v>Ηρεμιστικά χωρίς συνταγή</c:v>
                </c:pt>
                <c:pt idx="6">
                  <c:v>Εισπνεόμενα</c:v>
                </c:pt>
                <c:pt idx="7">
                  <c:v>Νεες ψυχοδραστικές ουσίες</c:v>
                </c:pt>
              </c:strCache>
            </c:strRef>
          </c:cat>
          <c:val>
            <c:numRef>
              <c:f>'fig-ESPAD'!$C$6:$C$13</c:f>
              <c:numCache>
                <c:formatCode>0.0</c:formatCode>
                <c:ptCount val="8"/>
                <c:pt idx="0">
                  <c:v>17.519999999999996</c:v>
                </c:pt>
                <c:pt idx="1">
                  <c:v>67.72999999999999</c:v>
                </c:pt>
                <c:pt idx="2">
                  <c:v>50.48</c:v>
                </c:pt>
                <c:pt idx="3">
                  <c:v>7.2099999999999937</c:v>
                </c:pt>
                <c:pt idx="4">
                  <c:v>6.2000000000000028</c:v>
                </c:pt>
                <c:pt idx="5">
                  <c:v>4.63</c:v>
                </c:pt>
                <c:pt idx="6">
                  <c:v>8.125</c:v>
                </c:pt>
                <c:pt idx="7">
                  <c:v>3.83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61-0F4C-AEE8-AEEA98B21F02}"/>
            </c:ext>
          </c:extLst>
        </c:ser>
        <c:ser>
          <c:idx val="1"/>
          <c:order val="1"/>
          <c:tx>
            <c:v>Average of ESPAD countries</c:v>
          </c:tx>
          <c:spPr>
            <a:solidFill>
              <a:srgbClr val="FFC000"/>
            </a:solidFill>
          </c:spPr>
          <c:invertIfNegative val="0"/>
          <c:cat>
            <c:strRef>
              <c:f>'fig-ESPAD'!$B$6:$B$13</c:f>
              <c:strCache>
                <c:ptCount val="8"/>
                <c:pt idx="0">
                  <c:v>Κάπνσιμα</c:v>
                </c:pt>
                <c:pt idx="1">
                  <c:v>Αλκοόλ</c:v>
                </c:pt>
                <c:pt idx="2">
                  <c:v>Υπέρμετρη κατανάλωση αλκοόλ</c:v>
                </c:pt>
                <c:pt idx="3">
                  <c:v>Κάνναβη</c:v>
                </c:pt>
                <c:pt idx="4">
                  <c:v>Παράνομες ουσίες εκτός από την κάνναβη</c:v>
                </c:pt>
                <c:pt idx="5">
                  <c:v>Ηρεμιστικά χωρίς συνταγή</c:v>
                </c:pt>
                <c:pt idx="6">
                  <c:v>Εισπνεόμενα</c:v>
                </c:pt>
                <c:pt idx="7">
                  <c:v>Νεες ψυχοδραστικές ουσίες</c:v>
                </c:pt>
              </c:strCache>
            </c:strRef>
          </c:cat>
          <c:val>
            <c:numRef>
              <c:f>'fig-ESPAD'!$D$6:$D$13</c:f>
              <c:numCache>
                <c:formatCode>0.0</c:formatCode>
                <c:ptCount val="8"/>
                <c:pt idx="0">
                  <c:v>21.397058823529413</c:v>
                </c:pt>
                <c:pt idx="1">
                  <c:v>47.531176470588242</c:v>
                </c:pt>
                <c:pt idx="2">
                  <c:v>35.308823529411768</c:v>
                </c:pt>
                <c:pt idx="3">
                  <c:v>16.480294117647063</c:v>
                </c:pt>
                <c:pt idx="4">
                  <c:v>5.078823529411765</c:v>
                </c:pt>
                <c:pt idx="5">
                  <c:v>6.3397058823529404</c:v>
                </c:pt>
                <c:pt idx="6">
                  <c:v>7.2258823529411771</c:v>
                </c:pt>
                <c:pt idx="7">
                  <c:v>4.2464705882352956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61-0F4C-AEE8-AEEA98B21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111127552"/>
        <c:axId val="111149824"/>
      </c:barChart>
      <c:catAx>
        <c:axId val="111127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11149824"/>
        <c:crosses val="autoZero"/>
        <c:auto val="1"/>
        <c:lblAlgn val="ctr"/>
        <c:lblOffset val="100"/>
        <c:noMultiLvlLbl val="0"/>
      </c:catAx>
      <c:valAx>
        <c:axId val="111149824"/>
        <c:scaling>
          <c:orientation val="minMax"/>
        </c:scaling>
        <c:delete val="0"/>
        <c:axPos val="l"/>
        <c:majorGridlines>
          <c:spPr>
            <a:ln>
              <a:solidFill>
                <a:schemeClr val="lt1">
                  <a:shade val="50000"/>
                </a:schemeClr>
              </a:solidFill>
            </a:ln>
          </c:spPr>
        </c:majorGridlines>
        <c:numFmt formatCode="0.0" sourceLinked="1"/>
        <c:majorTickMark val="out"/>
        <c:minorTickMark val="none"/>
        <c:tickLblPos val="nextTo"/>
        <c:spPr>
          <a:ln>
            <a:noFill/>
          </a:ln>
        </c:spPr>
        <c:crossAx val="111127552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71032173670421883"/>
          <c:y val="0.31030623440378441"/>
          <c:w val="0.24674494927436766"/>
          <c:h val="7.7019925038553066E-2"/>
        </c:manualLayout>
      </c:layout>
      <c:overlay val="0"/>
      <c:txPr>
        <a:bodyPr/>
        <a:lstStyle/>
        <a:p>
          <a:pPr>
            <a:defRPr sz="800">
              <a:solidFill>
                <a:schemeClr val="tx1">
                  <a:lumMod val="85000"/>
                  <a:lumOff val="1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defRPr>
          </a:pPr>
          <a:endParaRPr lang="en-CY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38100">
              <a:solidFill>
                <a:srgbClr val="BF6001"/>
              </a:solidFill>
            </a:ln>
          </c:spPr>
          <c:marker>
            <c:symbol val="square"/>
            <c:size val="7"/>
            <c:spPr>
              <a:solidFill>
                <a:srgbClr val="BF6001"/>
              </a:solidFill>
              <a:ln>
                <a:noFill/>
              </a:ln>
            </c:spPr>
          </c:marker>
          <c:cat>
            <c:numRef>
              <c:f>'fig-ESPAD'!$B$15:$B$20</c:f>
              <c:numCache>
                <c:formatCode>General</c:formatCode>
                <c:ptCount val="6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</c:numCache>
            </c:numRef>
          </c:cat>
          <c:val>
            <c:numRef>
              <c:f>'fig-ESPAD'!$C$15:$C$20</c:f>
              <c:numCache>
                <c:formatCode>0</c:formatCode>
                <c:ptCount val="6"/>
                <c:pt idx="0">
                  <c:v>5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7</c:v>
                </c:pt>
                <c:pt idx="5">
                  <c:v>7.2099999999999937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B5-0E42-B001-8031EB8692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177728"/>
        <c:axId val="111179648"/>
      </c:lineChart>
      <c:catAx>
        <c:axId val="111177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11179648"/>
        <c:crosses val="autoZero"/>
        <c:auto val="1"/>
        <c:lblAlgn val="ctr"/>
        <c:lblOffset val="100"/>
        <c:noMultiLvlLbl val="0"/>
      </c:catAx>
      <c:valAx>
        <c:axId val="111179648"/>
        <c:scaling>
          <c:orientation val="minMax"/>
          <c:max val="50"/>
        </c:scaling>
        <c:delete val="0"/>
        <c:axPos val="l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11177728"/>
        <c:crosses val="autoZero"/>
        <c:crossBetween val="between"/>
        <c:majorUnit val="25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38100">
              <a:solidFill>
                <a:srgbClr val="BF6001"/>
              </a:solidFill>
            </a:ln>
          </c:spPr>
          <c:marker>
            <c:symbol val="square"/>
            <c:size val="7"/>
            <c:spPr>
              <a:solidFill>
                <a:srgbClr val="BF6001"/>
              </a:solidFill>
              <a:ln>
                <a:noFill/>
              </a:ln>
            </c:spPr>
          </c:marker>
          <c:cat>
            <c:numRef>
              <c:f>'fig-ESPAD'!$B$15:$B$20</c:f>
              <c:numCache>
                <c:formatCode>General</c:formatCode>
                <c:ptCount val="6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</c:numCache>
            </c:numRef>
          </c:cat>
          <c:val>
            <c:numRef>
              <c:f>'fig-ESPAD'!$D$15:$D$20</c:f>
              <c:numCache>
                <c:formatCode>0</c:formatCode>
                <c:ptCount val="6"/>
                <c:pt idx="0">
                  <c:v>53</c:v>
                </c:pt>
                <c:pt idx="1">
                  <c:v>50</c:v>
                </c:pt>
                <c:pt idx="2">
                  <c:v>52</c:v>
                </c:pt>
                <c:pt idx="3">
                  <c:v>46</c:v>
                </c:pt>
                <c:pt idx="4">
                  <c:v>42</c:v>
                </c:pt>
                <c:pt idx="5">
                  <c:v>35.33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57-3342-8396-458B632B0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207168"/>
        <c:axId val="111209088"/>
      </c:lineChart>
      <c:catAx>
        <c:axId val="11120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11209088"/>
        <c:crosses val="autoZero"/>
        <c:auto val="1"/>
        <c:lblAlgn val="ctr"/>
        <c:lblOffset val="100"/>
        <c:noMultiLvlLbl val="0"/>
      </c:catAx>
      <c:valAx>
        <c:axId val="111209088"/>
        <c:scaling>
          <c:orientation val="minMax"/>
          <c:max val="100"/>
        </c:scaling>
        <c:delete val="0"/>
        <c:axPos val="l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11207168"/>
        <c:crosses val="autoZero"/>
        <c:crossBetween val="between"/>
        <c:majorUnit val="50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38100">
              <a:solidFill>
                <a:srgbClr val="BF6001"/>
              </a:solidFill>
            </a:ln>
          </c:spPr>
          <c:marker>
            <c:symbol val="square"/>
            <c:size val="7"/>
            <c:spPr>
              <a:solidFill>
                <a:srgbClr val="BF6001"/>
              </a:solidFill>
              <a:ln>
                <a:noFill/>
              </a:ln>
            </c:spPr>
          </c:marker>
          <c:cat>
            <c:numRef>
              <c:f>'fig-ESPAD'!$B$15:$B$20</c:f>
              <c:numCache>
                <c:formatCode>General</c:formatCode>
                <c:ptCount val="6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</c:numCache>
            </c:numRef>
          </c:cat>
          <c:val>
            <c:numRef>
              <c:f>'fig-ESPAD'!$E$15:$E$20</c:f>
              <c:numCache>
                <c:formatCode>0</c:formatCode>
                <c:ptCount val="6"/>
                <c:pt idx="0">
                  <c:v>90</c:v>
                </c:pt>
                <c:pt idx="1">
                  <c:v>86</c:v>
                </c:pt>
                <c:pt idx="2">
                  <c:v>86</c:v>
                </c:pt>
                <c:pt idx="3">
                  <c:v>85</c:v>
                </c:pt>
                <c:pt idx="4">
                  <c:v>87</c:v>
                </c:pt>
                <c:pt idx="5">
                  <c:v>88.41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1-3F47-9632-FA31ED6A0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332032"/>
        <c:axId val="116333952"/>
      </c:lineChart>
      <c:catAx>
        <c:axId val="116332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16333952"/>
        <c:crosses val="autoZero"/>
        <c:auto val="1"/>
        <c:lblAlgn val="ctr"/>
        <c:lblOffset val="100"/>
        <c:noMultiLvlLbl val="0"/>
      </c:catAx>
      <c:valAx>
        <c:axId val="116333952"/>
        <c:scaling>
          <c:orientation val="minMax"/>
          <c:max val="100"/>
          <c:min val="0"/>
        </c:scaling>
        <c:delete val="0"/>
        <c:axPos val="l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16332032"/>
        <c:crosses val="autoZero"/>
        <c:crossBetween val="between"/>
        <c:majorUnit val="25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Συνολικός αριθμός ατόμων στη θεραπεία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Συνολικός Αριθμός ατόμων στη θεραπεία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Sheet1!$C$2:$R$2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Sheet1!$C$3:$R$3</c:f>
              <c:numCache>
                <c:formatCode>General</c:formatCode>
                <c:ptCount val="16"/>
                <c:pt idx="0">
                  <c:v>450</c:v>
                </c:pt>
                <c:pt idx="1">
                  <c:v>423</c:v>
                </c:pt>
                <c:pt idx="2">
                  <c:v>560</c:v>
                </c:pt>
                <c:pt idx="3">
                  <c:v>778</c:v>
                </c:pt>
                <c:pt idx="4">
                  <c:v>641</c:v>
                </c:pt>
                <c:pt idx="5">
                  <c:v>785</c:v>
                </c:pt>
                <c:pt idx="6">
                  <c:v>884</c:v>
                </c:pt>
                <c:pt idx="7">
                  <c:v>1057</c:v>
                </c:pt>
                <c:pt idx="8">
                  <c:v>1132</c:v>
                </c:pt>
                <c:pt idx="9">
                  <c:v>1092</c:v>
                </c:pt>
                <c:pt idx="10">
                  <c:v>1308</c:v>
                </c:pt>
                <c:pt idx="11">
                  <c:v>1304</c:v>
                </c:pt>
                <c:pt idx="12">
                  <c:v>1286</c:v>
                </c:pt>
                <c:pt idx="13">
                  <c:v>1294</c:v>
                </c:pt>
                <c:pt idx="14">
                  <c:v>1463</c:v>
                </c:pt>
                <c:pt idx="15">
                  <c:v>1404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8B-4F6F-9048-11A2186732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30008752"/>
        <c:axId val="427020416"/>
        <c:axId val="0"/>
      </c:bar3DChart>
      <c:catAx>
        <c:axId val="43000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427020416"/>
        <c:crosses val="autoZero"/>
        <c:auto val="1"/>
        <c:lblAlgn val="ctr"/>
        <c:lblOffset val="100"/>
        <c:noMultiLvlLbl val="0"/>
      </c:catAx>
      <c:valAx>
        <c:axId val="42702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430008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Αριθμός ανηλίκων  στη θεραπεία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'[Chart in Microsoft PowerPoint]Sheet1'!$A$32</c:f>
              <c:strCache>
                <c:ptCount val="1"/>
                <c:pt idx="0">
                  <c:v>Αρ. Ανηλίκων  στη Θεραπεία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in Microsoft PowerPoint]Sheet1'!$B$31:$Q$31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'[Chart in Microsoft PowerPoint]Sheet1'!$B$32:$Q$32</c:f>
              <c:numCache>
                <c:formatCode>General</c:formatCode>
                <c:ptCount val="16"/>
                <c:pt idx="0">
                  <c:v>28</c:v>
                </c:pt>
                <c:pt idx="1">
                  <c:v>36</c:v>
                </c:pt>
                <c:pt idx="2">
                  <c:v>37</c:v>
                </c:pt>
                <c:pt idx="3">
                  <c:v>26</c:v>
                </c:pt>
                <c:pt idx="4">
                  <c:v>29</c:v>
                </c:pt>
                <c:pt idx="5">
                  <c:v>22</c:v>
                </c:pt>
                <c:pt idx="6">
                  <c:v>37</c:v>
                </c:pt>
                <c:pt idx="7">
                  <c:v>69</c:v>
                </c:pt>
                <c:pt idx="8">
                  <c:v>86</c:v>
                </c:pt>
                <c:pt idx="9">
                  <c:v>96</c:v>
                </c:pt>
                <c:pt idx="10">
                  <c:v>105</c:v>
                </c:pt>
                <c:pt idx="11">
                  <c:v>73</c:v>
                </c:pt>
                <c:pt idx="12">
                  <c:v>141</c:v>
                </c:pt>
                <c:pt idx="13">
                  <c:v>112</c:v>
                </c:pt>
                <c:pt idx="14">
                  <c:v>130</c:v>
                </c:pt>
                <c:pt idx="15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D2-4154-9149-3184604DE1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20594872"/>
        <c:axId val="720592576"/>
        <c:axId val="0"/>
      </c:bar3DChart>
      <c:catAx>
        <c:axId val="72059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720592576"/>
        <c:crosses val="autoZero"/>
        <c:auto val="1"/>
        <c:lblAlgn val="ctr"/>
        <c:lblOffset val="100"/>
        <c:noMultiLvlLbl val="0"/>
      </c:catAx>
      <c:valAx>
        <c:axId val="720592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720594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Αριθμός χρηστών που ξεκίνησαν θεραπεία ανά κύρια ουσία κατάχρησης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PowerPoint]Sheet1'!$B$57</c:f>
              <c:strCache>
                <c:ptCount val="1"/>
                <c:pt idx="0">
                  <c:v> οπιοειδή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'[Chart in Microsoft PowerPoint]Sheet1'!$C$56:$R$56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'[Chart in Microsoft PowerPoint]Sheet1'!$C$57:$R$57</c:f>
              <c:numCache>
                <c:formatCode>General</c:formatCode>
                <c:ptCount val="16"/>
                <c:pt idx="0">
                  <c:v>299</c:v>
                </c:pt>
                <c:pt idx="1">
                  <c:v>266</c:v>
                </c:pt>
                <c:pt idx="2">
                  <c:v>300</c:v>
                </c:pt>
                <c:pt idx="3">
                  <c:v>422</c:v>
                </c:pt>
                <c:pt idx="4">
                  <c:v>351</c:v>
                </c:pt>
                <c:pt idx="5">
                  <c:v>429</c:v>
                </c:pt>
                <c:pt idx="6">
                  <c:v>413</c:v>
                </c:pt>
                <c:pt idx="7">
                  <c:v>400</c:v>
                </c:pt>
                <c:pt idx="8">
                  <c:v>329</c:v>
                </c:pt>
                <c:pt idx="9">
                  <c:v>284</c:v>
                </c:pt>
                <c:pt idx="10">
                  <c:v>271</c:v>
                </c:pt>
                <c:pt idx="11">
                  <c:v>205</c:v>
                </c:pt>
                <c:pt idx="12">
                  <c:v>212</c:v>
                </c:pt>
                <c:pt idx="13">
                  <c:v>212</c:v>
                </c:pt>
                <c:pt idx="14">
                  <c:v>272</c:v>
                </c:pt>
                <c:pt idx="15">
                  <c:v>182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C4-457F-8D5E-4D0802427667}"/>
            </c:ext>
          </c:extLst>
        </c:ser>
        <c:ser>
          <c:idx val="1"/>
          <c:order val="1"/>
          <c:tx>
            <c:strRef>
              <c:f>'[Chart in Microsoft PowerPoint]Sheet1'!$B$58</c:f>
              <c:strCache>
                <c:ptCount val="1"/>
                <c:pt idx="0">
                  <c:v> κάνναβη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'[Chart in Microsoft PowerPoint]Sheet1'!$C$56:$R$56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'[Chart in Microsoft PowerPoint]Sheet1'!$C$58:$R$58</c:f>
              <c:numCache>
                <c:formatCode>General</c:formatCode>
                <c:ptCount val="16"/>
                <c:pt idx="0">
                  <c:v>93</c:v>
                </c:pt>
                <c:pt idx="1">
                  <c:v>102</c:v>
                </c:pt>
                <c:pt idx="2">
                  <c:v>127</c:v>
                </c:pt>
                <c:pt idx="3">
                  <c:v>232</c:v>
                </c:pt>
                <c:pt idx="4">
                  <c:v>190</c:v>
                </c:pt>
                <c:pt idx="5">
                  <c:v>210</c:v>
                </c:pt>
                <c:pt idx="6">
                  <c:v>339</c:v>
                </c:pt>
                <c:pt idx="7">
                  <c:v>505</c:v>
                </c:pt>
                <c:pt idx="8">
                  <c:v>597</c:v>
                </c:pt>
                <c:pt idx="9">
                  <c:v>630</c:v>
                </c:pt>
                <c:pt idx="10">
                  <c:v>634</c:v>
                </c:pt>
                <c:pt idx="11">
                  <c:v>469</c:v>
                </c:pt>
                <c:pt idx="12">
                  <c:v>501</c:v>
                </c:pt>
                <c:pt idx="13">
                  <c:v>444</c:v>
                </c:pt>
                <c:pt idx="14">
                  <c:v>566</c:v>
                </c:pt>
                <c:pt idx="15">
                  <c:v>490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C4-457F-8D5E-4D0802427667}"/>
            </c:ext>
          </c:extLst>
        </c:ser>
        <c:ser>
          <c:idx val="2"/>
          <c:order val="2"/>
          <c:tx>
            <c:strRef>
              <c:f>'[Chart in Microsoft PowerPoint]Sheet1'!$B$59</c:f>
              <c:strCache>
                <c:ptCount val="1"/>
                <c:pt idx="0">
                  <c:v> κοκαϊνη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'[Chart in Microsoft PowerPoint]Sheet1'!$C$56:$R$56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'[Chart in Microsoft PowerPoint]Sheet1'!$C$59:$R$59</c:f>
              <c:numCache>
                <c:formatCode>General</c:formatCode>
                <c:ptCount val="16"/>
                <c:pt idx="0">
                  <c:v>53</c:v>
                </c:pt>
                <c:pt idx="1">
                  <c:v>50</c:v>
                </c:pt>
                <c:pt idx="2">
                  <c:v>99</c:v>
                </c:pt>
                <c:pt idx="3">
                  <c:v>107</c:v>
                </c:pt>
                <c:pt idx="4">
                  <c:v>86</c:v>
                </c:pt>
                <c:pt idx="5">
                  <c:v>105</c:v>
                </c:pt>
                <c:pt idx="6">
                  <c:v>90</c:v>
                </c:pt>
                <c:pt idx="7">
                  <c:v>119</c:v>
                </c:pt>
                <c:pt idx="8">
                  <c:v>162</c:v>
                </c:pt>
                <c:pt idx="9">
                  <c:v>151</c:v>
                </c:pt>
                <c:pt idx="10">
                  <c:v>158</c:v>
                </c:pt>
                <c:pt idx="11">
                  <c:v>119</c:v>
                </c:pt>
                <c:pt idx="12">
                  <c:v>142</c:v>
                </c:pt>
                <c:pt idx="13">
                  <c:v>174</c:v>
                </c:pt>
                <c:pt idx="14">
                  <c:v>199</c:v>
                </c:pt>
                <c:pt idx="15">
                  <c:v>208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C4-457F-8D5E-4D0802427667}"/>
            </c:ext>
          </c:extLst>
        </c:ser>
        <c:ser>
          <c:idx val="3"/>
          <c:order val="3"/>
          <c:tx>
            <c:strRef>
              <c:f>'[Chart in Microsoft PowerPoint]Sheet1'!$B$60</c:f>
              <c:strCache>
                <c:ptCount val="1"/>
                <c:pt idx="0">
                  <c:v>μεθαμφεταμίνη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'[Chart in Microsoft PowerPoint]Sheet1'!$C$56:$R$56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'[Chart in Microsoft PowerPoint]Sheet1'!$C$60:$R$60</c:f>
              <c:numCache>
                <c:formatCode>General</c:formatCode>
                <c:ptCount val="16"/>
                <c:pt idx="6">
                  <c:v>7</c:v>
                </c:pt>
                <c:pt idx="7">
                  <c:v>14</c:v>
                </c:pt>
                <c:pt idx="8">
                  <c:v>40</c:v>
                </c:pt>
                <c:pt idx="9">
                  <c:v>27</c:v>
                </c:pt>
                <c:pt idx="10">
                  <c:v>50</c:v>
                </c:pt>
                <c:pt idx="11">
                  <c:v>53</c:v>
                </c:pt>
                <c:pt idx="12">
                  <c:v>59</c:v>
                </c:pt>
                <c:pt idx="13">
                  <c:v>68</c:v>
                </c:pt>
                <c:pt idx="14">
                  <c:v>74</c:v>
                </c:pt>
                <c:pt idx="15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C4-457F-8D5E-4D0802427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2414232"/>
        <c:axId val="342414560"/>
      </c:lineChart>
      <c:catAx>
        <c:axId val="342414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342414560"/>
        <c:crosses val="autoZero"/>
        <c:auto val="1"/>
        <c:lblAlgn val="ctr"/>
        <c:lblOffset val="100"/>
        <c:noMultiLvlLbl val="0"/>
      </c:catAx>
      <c:valAx>
        <c:axId val="34241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342414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val>
            <c:numRef>
              <c:f>'[cdrToolCyprus_2020_for EDR 2020 lunching.xlsx]fig-TDIclients'!$C$12:$C$13</c:f>
              <c:numCache>
                <c:formatCode>General</c:formatCode>
                <c:ptCount val="2"/>
                <c:pt idx="0">
                  <c:v>17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2B-4EA5-9F60-E864634BB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198272"/>
        <c:axId val="120199808"/>
      </c:areaChart>
      <c:catAx>
        <c:axId val="120198272"/>
        <c:scaling>
          <c:orientation val="minMax"/>
        </c:scaling>
        <c:delete val="1"/>
        <c:axPos val="b"/>
        <c:majorTickMark val="out"/>
        <c:minorTickMark val="none"/>
        <c:tickLblPos val="nextTo"/>
        <c:crossAx val="120199808"/>
        <c:crosses val="autoZero"/>
        <c:auto val="1"/>
        <c:lblAlgn val="ctr"/>
        <c:lblOffset val="100"/>
        <c:noMultiLvlLbl val="0"/>
      </c:catAx>
      <c:valAx>
        <c:axId val="120199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0198272"/>
        <c:crosses val="autoZero"/>
        <c:crossBetween val="midCat"/>
      </c:valAx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Πρόσφατη και τρέχουσα συνέχιση της χρήσης κάνναβης (%)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Sheet1!$A$267</c:f>
              <c:strCache>
                <c:ptCount val="1"/>
                <c:pt idx="0">
                  <c:v>Πρόσφατη συνέχιση της χρήσης κάνναβης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Sheet1!$B$266:$F$266</c:f>
              <c:numCache>
                <c:formatCode>General</c:formatCode>
                <c:ptCount val="5"/>
                <c:pt idx="0">
                  <c:v>2006</c:v>
                </c:pt>
                <c:pt idx="1">
                  <c:v>2009</c:v>
                </c:pt>
                <c:pt idx="2">
                  <c:v>2012</c:v>
                </c:pt>
                <c:pt idx="3">
                  <c:v>2016</c:v>
                </c:pt>
                <c:pt idx="4">
                  <c:v>2019</c:v>
                </c:pt>
              </c:numCache>
            </c:numRef>
          </c:cat>
          <c:val>
            <c:numRef>
              <c:f>Sheet1!$B$267:$F$267</c:f>
              <c:numCache>
                <c:formatCode>General</c:formatCode>
                <c:ptCount val="5"/>
                <c:pt idx="0">
                  <c:v>32.6</c:v>
                </c:pt>
                <c:pt idx="1">
                  <c:v>37.6</c:v>
                </c:pt>
                <c:pt idx="2">
                  <c:v>22.2</c:v>
                </c:pt>
                <c:pt idx="3">
                  <c:v>18</c:v>
                </c:pt>
                <c:pt idx="4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CF-40AC-B7DD-51DC205C8CAF}"/>
            </c:ext>
          </c:extLst>
        </c:ser>
        <c:ser>
          <c:idx val="1"/>
          <c:order val="1"/>
          <c:tx>
            <c:strRef>
              <c:f>Sheet1!$A$268</c:f>
              <c:strCache>
                <c:ptCount val="1"/>
                <c:pt idx="0">
                  <c:v>Τρέχουσα συνέχιση της χρήσης κάνναβης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Sheet1!$B$266:$F$266</c:f>
              <c:numCache>
                <c:formatCode>General</c:formatCode>
                <c:ptCount val="5"/>
                <c:pt idx="0">
                  <c:v>2006</c:v>
                </c:pt>
                <c:pt idx="1">
                  <c:v>2009</c:v>
                </c:pt>
                <c:pt idx="2">
                  <c:v>2012</c:v>
                </c:pt>
                <c:pt idx="3">
                  <c:v>2016</c:v>
                </c:pt>
                <c:pt idx="4">
                  <c:v>2019</c:v>
                </c:pt>
              </c:numCache>
            </c:numRef>
          </c:cat>
          <c:val>
            <c:numRef>
              <c:f>Sheet1!$B$268:$F$268</c:f>
              <c:numCache>
                <c:formatCode>General</c:formatCode>
                <c:ptCount val="5"/>
                <c:pt idx="0">
                  <c:v>21</c:v>
                </c:pt>
                <c:pt idx="1">
                  <c:v>21.3</c:v>
                </c:pt>
                <c:pt idx="2">
                  <c:v>11</c:v>
                </c:pt>
                <c:pt idx="3">
                  <c:v>10</c:v>
                </c:pt>
                <c:pt idx="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CF-40AC-B7DD-51DC205C8CA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86394392"/>
        <c:axId val="386395176"/>
      </c:lineChart>
      <c:catAx>
        <c:axId val="386394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386395176"/>
        <c:crosses val="autoZero"/>
        <c:auto val="1"/>
        <c:lblAlgn val="ctr"/>
        <c:lblOffset val="100"/>
        <c:noMultiLvlLbl val="0"/>
      </c:catAx>
      <c:valAx>
        <c:axId val="386395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386394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</c:spPr>
          <c:val>
            <c:numRef>
              <c:f>'[cdrToolCyprus_2020_for EDR 2020 lunching.xlsx]fig-TDIclients'!$C$12:$C$13</c:f>
              <c:numCache>
                <c:formatCode>General</c:formatCode>
                <c:ptCount val="2"/>
                <c:pt idx="0">
                  <c:v>17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D0-4D7E-BE7B-B9AE5F7C4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223616"/>
        <c:axId val="120225152"/>
      </c:areaChart>
      <c:catAx>
        <c:axId val="120223616"/>
        <c:scaling>
          <c:orientation val="minMax"/>
        </c:scaling>
        <c:delete val="1"/>
        <c:axPos val="b"/>
        <c:majorTickMark val="out"/>
        <c:minorTickMark val="none"/>
        <c:tickLblPos val="nextTo"/>
        <c:crossAx val="120225152"/>
        <c:crosses val="autoZero"/>
        <c:auto val="1"/>
        <c:lblAlgn val="ctr"/>
        <c:lblOffset val="100"/>
        <c:noMultiLvlLbl val="0"/>
      </c:catAx>
      <c:valAx>
        <c:axId val="120225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0223616"/>
        <c:crosses val="autoZero"/>
        <c:crossBetween val="midCat"/>
      </c:valAx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val>
            <c:numRef>
              <c:f>'[cdrToolCyprus_2020_for EDR 2020 lunching.xlsx]fig-TDIclients'!$C$12:$C$13</c:f>
              <c:numCache>
                <c:formatCode>General</c:formatCode>
                <c:ptCount val="2"/>
                <c:pt idx="0">
                  <c:v>17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0E-4216-AB4C-BE52803AD5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232576"/>
        <c:axId val="120238464"/>
      </c:areaChart>
      <c:catAx>
        <c:axId val="120232576"/>
        <c:scaling>
          <c:orientation val="minMax"/>
        </c:scaling>
        <c:delete val="1"/>
        <c:axPos val="b"/>
        <c:majorTickMark val="out"/>
        <c:minorTickMark val="none"/>
        <c:tickLblPos val="nextTo"/>
        <c:crossAx val="120238464"/>
        <c:crosses val="autoZero"/>
        <c:auto val="1"/>
        <c:lblAlgn val="ctr"/>
        <c:lblOffset val="100"/>
        <c:noMultiLvlLbl val="0"/>
      </c:catAx>
      <c:valAx>
        <c:axId val="1202384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0232576"/>
        <c:crosses val="autoZero"/>
        <c:crossBetween val="midCat"/>
      </c:valAx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val>
            <c:numRef>
              <c:f>'[cdrToolCyprus_2020_for EDR 2020 lunching.xlsx]fig-TDIclients'!$C$12:$C$13</c:f>
              <c:numCache>
                <c:formatCode>General</c:formatCode>
                <c:ptCount val="2"/>
                <c:pt idx="0">
                  <c:v>17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AF-44D3-823A-AF317EACDB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249728"/>
        <c:axId val="120853632"/>
      </c:areaChart>
      <c:catAx>
        <c:axId val="120249728"/>
        <c:scaling>
          <c:orientation val="minMax"/>
        </c:scaling>
        <c:delete val="1"/>
        <c:axPos val="b"/>
        <c:majorTickMark val="out"/>
        <c:minorTickMark val="none"/>
        <c:tickLblPos val="nextTo"/>
        <c:crossAx val="120853632"/>
        <c:crosses val="autoZero"/>
        <c:auto val="1"/>
        <c:lblAlgn val="ctr"/>
        <c:lblOffset val="100"/>
        <c:noMultiLvlLbl val="0"/>
      </c:catAx>
      <c:valAx>
        <c:axId val="120853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0249728"/>
        <c:crosses val="autoZero"/>
        <c:crossBetween val="midCat"/>
      </c:valAx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'[Updates of the EMCDDA graphs.xlsx]Sheet1'!$D$6</c:f>
              <c:strCache>
                <c:ptCount val="1"/>
                <c:pt idx="0">
                  <c:v>Trends in first-time entrants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'[Updates of the EMCDDA graphs.xlsx]Sheet1'!$B$7:$C$20</c:f>
              <c:strCach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strCache>
            </c:strRef>
          </c:cat>
          <c:val>
            <c:numRef>
              <c:f>'[Updates of the EMCDDA graphs.xlsx]Sheet1'!$D$7:$D$20</c:f>
              <c:numCache>
                <c:formatCode>General</c:formatCode>
                <c:ptCount val="14"/>
                <c:pt idx="0">
                  <c:v>97</c:v>
                </c:pt>
                <c:pt idx="1">
                  <c:v>153</c:v>
                </c:pt>
                <c:pt idx="2">
                  <c:v>133</c:v>
                </c:pt>
                <c:pt idx="3">
                  <c:v>128</c:v>
                </c:pt>
                <c:pt idx="4">
                  <c:v>214</c:v>
                </c:pt>
                <c:pt idx="5">
                  <c:v>346</c:v>
                </c:pt>
                <c:pt idx="6">
                  <c:v>399</c:v>
                </c:pt>
                <c:pt idx="7">
                  <c:v>388</c:v>
                </c:pt>
                <c:pt idx="8">
                  <c:v>436</c:v>
                </c:pt>
                <c:pt idx="9">
                  <c:v>330</c:v>
                </c:pt>
                <c:pt idx="10">
                  <c:v>333</c:v>
                </c:pt>
                <c:pt idx="11">
                  <c:v>284</c:v>
                </c:pt>
                <c:pt idx="12">
                  <c:v>351</c:v>
                </c:pt>
                <c:pt idx="13">
                  <c:v>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70-4732-847B-BED331B6A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2374096"/>
        <c:axId val="1974438656"/>
      </c:lineChart>
      <c:catAx>
        <c:axId val="169237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974438656"/>
        <c:crosses val="autoZero"/>
        <c:auto val="1"/>
        <c:lblAlgn val="ctr"/>
        <c:lblOffset val="100"/>
        <c:noMultiLvlLbl val="0"/>
      </c:catAx>
      <c:valAx>
        <c:axId val="1974438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692374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'[Updates of the EMCDDA graphs.xlsx]Sheet1'!$D$29</c:f>
              <c:strCache>
                <c:ptCount val="1"/>
                <c:pt idx="0">
                  <c:v>Trends in first-time entrants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'[Updates of the EMCDDA graphs.xlsx]Sheet1'!$C$30:$C$43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'[Updates of the EMCDDA graphs.xlsx]Sheet1'!$D$30:$D$43</c:f>
              <c:numCache>
                <c:formatCode>General</c:formatCode>
                <c:ptCount val="14"/>
                <c:pt idx="0">
                  <c:v>40</c:v>
                </c:pt>
                <c:pt idx="1">
                  <c:v>41</c:v>
                </c:pt>
                <c:pt idx="2">
                  <c:v>43</c:v>
                </c:pt>
                <c:pt idx="3">
                  <c:v>54</c:v>
                </c:pt>
                <c:pt idx="4">
                  <c:v>36</c:v>
                </c:pt>
                <c:pt idx="5">
                  <c:v>31</c:v>
                </c:pt>
                <c:pt idx="6">
                  <c:v>30</c:v>
                </c:pt>
                <c:pt idx="7">
                  <c:v>45</c:v>
                </c:pt>
                <c:pt idx="8">
                  <c:v>40</c:v>
                </c:pt>
                <c:pt idx="9">
                  <c:v>36</c:v>
                </c:pt>
                <c:pt idx="10">
                  <c:v>54</c:v>
                </c:pt>
                <c:pt idx="11">
                  <c:v>51</c:v>
                </c:pt>
                <c:pt idx="12">
                  <c:v>57</c:v>
                </c:pt>
                <c:pt idx="13">
                  <c:v>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0F-4E6E-81E2-447C95988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8887888"/>
        <c:axId val="1974446144"/>
      </c:lineChart>
      <c:catAx>
        <c:axId val="12888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974446144"/>
        <c:crosses val="autoZero"/>
        <c:auto val="1"/>
        <c:lblAlgn val="ctr"/>
        <c:lblOffset val="100"/>
        <c:noMultiLvlLbl val="0"/>
      </c:catAx>
      <c:valAx>
        <c:axId val="197444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alpha val="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2888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'[Updates of the EMCDDA graphs.xlsx]Sheet1'!$D$50</c:f>
              <c:strCache>
                <c:ptCount val="1"/>
                <c:pt idx="0">
                  <c:v>Trends in first-time entrants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'[Updates of the EMCDDA graphs.xlsx]Sheet1'!$C$51:$C$64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'[Updates of the EMCDDA graphs.xlsx]Sheet1'!$D$51:$D$64</c:f>
              <c:numCache>
                <c:formatCode>General</c:formatCode>
                <c:ptCount val="14"/>
                <c:pt idx="0">
                  <c:v>77</c:v>
                </c:pt>
                <c:pt idx="1">
                  <c:v>156</c:v>
                </c:pt>
                <c:pt idx="2">
                  <c:v>94</c:v>
                </c:pt>
                <c:pt idx="3">
                  <c:v>113</c:v>
                </c:pt>
                <c:pt idx="4">
                  <c:v>64</c:v>
                </c:pt>
                <c:pt idx="5">
                  <c:v>41</c:v>
                </c:pt>
                <c:pt idx="6">
                  <c:v>38</c:v>
                </c:pt>
                <c:pt idx="7">
                  <c:v>27</c:v>
                </c:pt>
                <c:pt idx="8">
                  <c:v>42</c:v>
                </c:pt>
                <c:pt idx="9">
                  <c:v>32</c:v>
                </c:pt>
                <c:pt idx="10">
                  <c:v>31</c:v>
                </c:pt>
                <c:pt idx="11">
                  <c:v>24</c:v>
                </c:pt>
                <c:pt idx="12">
                  <c:v>37</c:v>
                </c:pt>
                <c:pt idx="13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02-41BF-BD6C-7DE144103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1644048"/>
        <c:axId val="1970793840"/>
      </c:lineChart>
      <c:catAx>
        <c:axId val="14164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970793840"/>
        <c:crosses val="autoZero"/>
        <c:auto val="1"/>
        <c:lblAlgn val="ctr"/>
        <c:lblOffset val="100"/>
        <c:noMultiLvlLbl val="0"/>
      </c:catAx>
      <c:valAx>
        <c:axId val="197079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4164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'[Updates of the EMCDDA graphs.xlsx]Sheet1'!$E$70</c:f>
              <c:strCache>
                <c:ptCount val="1"/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'[Updates of the EMCDDA graphs.xlsx]Sheet1'!$D$71:$D$84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'[Updates of the EMCDDA graphs.xlsx]Sheet1'!$E$71:$E$84</c:f>
              <c:numCache>
                <c:formatCode>General</c:formatCode>
                <c:ptCount val="14"/>
                <c:pt idx="0">
                  <c:v>#N/A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8</c:v>
                </c:pt>
                <c:pt idx="8">
                  <c:v>20</c:v>
                </c:pt>
                <c:pt idx="9">
                  <c:v>17</c:v>
                </c:pt>
                <c:pt idx="10">
                  <c:v>18</c:v>
                </c:pt>
                <c:pt idx="11">
                  <c:v>26</c:v>
                </c:pt>
                <c:pt idx="12">
                  <c:v>31</c:v>
                </c:pt>
                <c:pt idx="13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A5-4645-BB3C-58CAA1E51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0421888"/>
        <c:axId val="1970786768"/>
      </c:lineChart>
      <c:catAx>
        <c:axId val="20042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970786768"/>
        <c:crosses val="autoZero"/>
        <c:auto val="1"/>
        <c:lblAlgn val="ctr"/>
        <c:lblOffset val="100"/>
        <c:noMultiLvlLbl val="0"/>
      </c:catAx>
      <c:valAx>
        <c:axId val="197078676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0042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Μέση εκτίμηση προβληματικών χρηστών οπιούχων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Sheet1!$R$11</c:f>
              <c:strCache>
                <c:ptCount val="1"/>
                <c:pt idx="0">
                  <c:v>Σύνολο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Sheet1!$S$10:$AC$10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Sheet1!$S$11:$AC$11</c:f>
              <c:numCache>
                <c:formatCode>General</c:formatCode>
                <c:ptCount val="11"/>
                <c:pt idx="0">
                  <c:v>1042</c:v>
                </c:pt>
                <c:pt idx="1">
                  <c:v>647</c:v>
                </c:pt>
                <c:pt idx="2">
                  <c:v>936</c:v>
                </c:pt>
                <c:pt idx="3">
                  <c:v>731</c:v>
                </c:pt>
                <c:pt idx="4">
                  <c:v>926</c:v>
                </c:pt>
                <c:pt idx="5">
                  <c:v>1094</c:v>
                </c:pt>
                <c:pt idx="6">
                  <c:v>1161</c:v>
                </c:pt>
                <c:pt idx="7">
                  <c:v>838</c:v>
                </c:pt>
                <c:pt idx="8">
                  <c:v>1168</c:v>
                </c:pt>
                <c:pt idx="9">
                  <c:v>1217</c:v>
                </c:pt>
                <c:pt idx="10">
                  <c:v>1022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DB-4418-ACEE-8C7EECEA925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7065736"/>
        <c:axId val="306657104"/>
      </c:lineChart>
      <c:catAx>
        <c:axId val="307065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306657104"/>
        <c:crosses val="autoZero"/>
        <c:auto val="1"/>
        <c:lblAlgn val="ctr"/>
        <c:lblOffset val="100"/>
        <c:noMultiLvlLbl val="0"/>
      </c:catAx>
      <c:valAx>
        <c:axId val="30665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307065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1400" b="0" i="0" u="none" strike="noStrike" baseline="0">
                <a:effectLst/>
              </a:rPr>
              <a:t>Μέση εκτίμηση προβληματικών χρηστών οπιούχων </a:t>
            </a:r>
            <a:r>
              <a:rPr lang="el-GR" sz="1400" b="0" i="0" u="none" strike="noStrike" baseline="0"/>
              <a:t>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Sheet1!$R$11</c:f>
              <c:strCache>
                <c:ptCount val="1"/>
                <c:pt idx="0">
                  <c:v>Σύνολο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Sheet1!$S$9:$AC$10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strCache>
            </c:strRef>
          </c:cat>
          <c:val>
            <c:numRef>
              <c:f>Sheet1!$S$11:$AC$11</c:f>
              <c:numCache>
                <c:formatCode>General</c:formatCode>
                <c:ptCount val="11"/>
                <c:pt idx="0">
                  <c:v>1042</c:v>
                </c:pt>
                <c:pt idx="1">
                  <c:v>647</c:v>
                </c:pt>
                <c:pt idx="2">
                  <c:v>936</c:v>
                </c:pt>
                <c:pt idx="3">
                  <c:v>731</c:v>
                </c:pt>
                <c:pt idx="4">
                  <c:v>926</c:v>
                </c:pt>
                <c:pt idx="5">
                  <c:v>1094</c:v>
                </c:pt>
                <c:pt idx="6">
                  <c:v>1161</c:v>
                </c:pt>
                <c:pt idx="7">
                  <c:v>838</c:v>
                </c:pt>
                <c:pt idx="8">
                  <c:v>1168</c:v>
                </c:pt>
                <c:pt idx="9">
                  <c:v>1217</c:v>
                </c:pt>
                <c:pt idx="10">
                  <c:v>1022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2B-4883-A07B-C09A550831D7}"/>
            </c:ext>
          </c:extLst>
        </c:ser>
        <c:ser>
          <c:idx val="1"/>
          <c:order val="1"/>
          <c:tx>
            <c:strRef>
              <c:f>Sheet1!$R$12</c:f>
              <c:strCache>
                <c:ptCount val="1"/>
                <c:pt idx="0">
                  <c:v>Ελληνοκύπριοι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Sheet1!$S$9:$AC$10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strCache>
            </c:strRef>
          </c:cat>
          <c:val>
            <c:numRef>
              <c:f>Sheet1!$S$12:$AC$12</c:f>
              <c:numCache>
                <c:formatCode>General</c:formatCode>
                <c:ptCount val="11"/>
                <c:pt idx="0">
                  <c:v>599</c:v>
                </c:pt>
                <c:pt idx="1">
                  <c:v>375</c:v>
                </c:pt>
                <c:pt idx="2">
                  <c:v>448</c:v>
                </c:pt>
                <c:pt idx="3">
                  <c:v>386</c:v>
                </c:pt>
                <c:pt idx="4">
                  <c:v>611</c:v>
                </c:pt>
                <c:pt idx="5">
                  <c:v>456</c:v>
                </c:pt>
                <c:pt idx="6">
                  <c:v>544</c:v>
                </c:pt>
                <c:pt idx="7">
                  <c:v>453</c:v>
                </c:pt>
                <c:pt idx="8">
                  <c:v>422</c:v>
                </c:pt>
                <c:pt idx="9">
                  <c:v>470</c:v>
                </c:pt>
                <c:pt idx="10">
                  <c:v>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2B-4883-A07B-C09A550831D7}"/>
            </c:ext>
          </c:extLst>
        </c:ser>
        <c:ser>
          <c:idx val="2"/>
          <c:order val="2"/>
          <c:tx>
            <c:strRef>
              <c:f>Sheet1!$R$13</c:f>
              <c:strCache>
                <c:ptCount val="1"/>
                <c:pt idx="0">
                  <c:v>Αλλοδαποί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Sheet1!$S$9:$AC$10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strCache>
            </c:strRef>
          </c:cat>
          <c:val>
            <c:numRef>
              <c:f>Sheet1!$S$13:$AC$13</c:f>
              <c:numCache>
                <c:formatCode>General</c:formatCode>
                <c:ptCount val="11"/>
                <c:pt idx="0">
                  <c:v>471</c:v>
                </c:pt>
                <c:pt idx="1">
                  <c:v>254</c:v>
                </c:pt>
                <c:pt idx="2">
                  <c:v>483</c:v>
                </c:pt>
                <c:pt idx="3">
                  <c:v>349</c:v>
                </c:pt>
                <c:pt idx="4">
                  <c:v>409</c:v>
                </c:pt>
                <c:pt idx="5">
                  <c:v>642</c:v>
                </c:pt>
                <c:pt idx="6">
                  <c:v>593</c:v>
                </c:pt>
                <c:pt idx="7">
                  <c:v>389</c:v>
                </c:pt>
                <c:pt idx="8">
                  <c:v>768</c:v>
                </c:pt>
                <c:pt idx="9">
                  <c:v>707</c:v>
                </c:pt>
                <c:pt idx="10">
                  <c:v>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D2B-4883-A07B-C09A55083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302608"/>
        <c:axId val="635295064"/>
      </c:lineChart>
      <c:catAx>
        <c:axId val="63530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635295064"/>
        <c:crosses val="autoZero"/>
        <c:auto val="1"/>
        <c:lblAlgn val="ctr"/>
        <c:lblOffset val="100"/>
        <c:noMultiLvlLbl val="0"/>
      </c:catAx>
      <c:valAx>
        <c:axId val="635295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6353026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Sheet1!$G$102</c:f>
              <c:strCache>
                <c:ptCount val="1"/>
                <c:pt idx="0">
                  <c:v>Μέση εκτίμηση χρηστών μεθαμφεταμινών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3A-4EF3-9E3B-79E1642E23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Sheet1!$F$103:$F$108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Sheet1!$G$103:$G$108</c:f>
              <c:numCache>
                <c:formatCode>General</c:formatCode>
                <c:ptCount val="6"/>
                <c:pt idx="0">
                  <c:v>127</c:v>
                </c:pt>
                <c:pt idx="1">
                  <c:v>678</c:v>
                </c:pt>
                <c:pt idx="2">
                  <c:v>105</c:v>
                </c:pt>
                <c:pt idx="3">
                  <c:v>176</c:v>
                </c:pt>
                <c:pt idx="4">
                  <c:v>155</c:v>
                </c:pt>
                <c:pt idx="5">
                  <c:v>330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3A-4EF3-9E3B-79E1642E2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155248"/>
        <c:axId val="254290448"/>
      </c:lineChart>
      <c:catAx>
        <c:axId val="2615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54290448"/>
        <c:crosses val="autoZero"/>
        <c:auto val="1"/>
        <c:lblAlgn val="ctr"/>
        <c:lblOffset val="100"/>
        <c:noMultiLvlLbl val="0"/>
      </c:catAx>
      <c:valAx>
        <c:axId val="25429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615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C1B-4C6B-93DB-9F47B5363DF8}"/>
              </c:ext>
            </c:extLst>
          </c:dPt>
          <c:val>
            <c:numRef>
              <c:f>'[cdrToolCyprus_2020_for EDR 2020 lunching.xlsx]fig-GPS'!$D$9:$D$10</c:f>
              <c:numCache>
                <c:formatCode>General</c:formatCode>
                <c:ptCount val="2"/>
                <c:pt idx="0">
                  <c:v>0.9</c:v>
                </c:pt>
                <c:pt idx="1">
                  <c:v>99.1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1B-4C6B-93DB-9F47B5363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Sheet1!$E$80</c:f>
              <c:strCache>
                <c:ptCount val="1"/>
                <c:pt idx="0">
                  <c:v>Μέση εκτίμηση ατόμων που έχουν κάνει ενέσιμη χρήση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1C-4604-A392-B10432F335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Sheet1!$D$81:$D$94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Sheet1!$E$81:$E$94</c:f>
              <c:numCache>
                <c:formatCode>General</c:formatCode>
                <c:ptCount val="14"/>
                <c:pt idx="0">
                  <c:v>630</c:v>
                </c:pt>
                <c:pt idx="1">
                  <c:v>1078</c:v>
                </c:pt>
                <c:pt idx="2">
                  <c:v>615</c:v>
                </c:pt>
                <c:pt idx="3">
                  <c:v>721</c:v>
                </c:pt>
                <c:pt idx="4">
                  <c:v>511</c:v>
                </c:pt>
                <c:pt idx="5">
                  <c:v>620</c:v>
                </c:pt>
                <c:pt idx="6">
                  <c:v>579</c:v>
                </c:pt>
                <c:pt idx="7">
                  <c:v>635</c:v>
                </c:pt>
                <c:pt idx="8">
                  <c:v>920</c:v>
                </c:pt>
                <c:pt idx="9">
                  <c:v>554</c:v>
                </c:pt>
                <c:pt idx="10">
                  <c:v>477</c:v>
                </c:pt>
                <c:pt idx="11">
                  <c:v>836</c:v>
                </c:pt>
                <c:pt idx="12">
                  <c:v>961</c:v>
                </c:pt>
                <c:pt idx="13">
                  <c:v>894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1C-4604-A392-B10432F33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24528"/>
        <c:axId val="1769916912"/>
      </c:lineChart>
      <c:catAx>
        <c:axId val="1802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769916912"/>
        <c:crosses val="autoZero"/>
        <c:auto val="1"/>
        <c:lblAlgn val="ctr"/>
        <c:lblOffset val="100"/>
        <c:noMultiLvlLbl val="0"/>
      </c:catAx>
      <c:valAx>
        <c:axId val="176991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802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'[Updates of the EMCDDA graphs.xlsx]Sheet1'!$D$123</c:f>
              <c:strCache>
                <c:ptCount val="1"/>
                <c:pt idx="0">
                  <c:v>Αριθμός ατόμων σε θεραπεία υποκατάστασης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2F-4613-8540-A52A4B8DC7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'[Updates of the EMCDDA graphs.xlsx]Sheet1'!$C$124:$C$136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'[Updates of the EMCDDA graphs.xlsx]Sheet1'!$D$124:$D$136</c:f>
              <c:numCache>
                <c:formatCode>General</c:formatCode>
                <c:ptCount val="13"/>
                <c:pt idx="0">
                  <c:v>71</c:v>
                </c:pt>
                <c:pt idx="1">
                  <c:v>50</c:v>
                </c:pt>
                <c:pt idx="2">
                  <c:v>286</c:v>
                </c:pt>
                <c:pt idx="3">
                  <c:v>294</c:v>
                </c:pt>
                <c:pt idx="4">
                  <c:v>290</c:v>
                </c:pt>
                <c:pt idx="5">
                  <c:v>239</c:v>
                </c:pt>
                <c:pt idx="6">
                  <c:v>180</c:v>
                </c:pt>
                <c:pt idx="7">
                  <c:v>178</c:v>
                </c:pt>
                <c:pt idx="8">
                  <c:v>252</c:v>
                </c:pt>
                <c:pt idx="9">
                  <c:v>229</c:v>
                </c:pt>
                <c:pt idx="10">
                  <c:v>209</c:v>
                </c:pt>
                <c:pt idx="11">
                  <c:v>257</c:v>
                </c:pt>
                <c:pt idx="12">
                  <c:v>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E7-4320-8ED0-6E825D51A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3871840"/>
        <c:axId val="209790784"/>
      </c:lineChart>
      <c:catAx>
        <c:axId val="25387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09790784"/>
        <c:crosses val="autoZero"/>
        <c:auto val="1"/>
        <c:lblAlgn val="ctr"/>
        <c:lblOffset val="100"/>
        <c:noMultiLvlLbl val="0"/>
      </c:catAx>
      <c:valAx>
        <c:axId val="20979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5387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Αναλογία ατόμων ανά ουσία υποκατάστασης (%)</a:t>
            </a:r>
            <a:endParaRPr lang="en-CY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53-48FF-92DC-86EBCE5DC4D8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53-48FF-92DC-86EBCE5DC4D8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53-48FF-92DC-86EBCE5DC4D8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53-48FF-92DC-86EBCE5DC4D8}"/>
              </c:ext>
            </c:extLst>
          </c:dPt>
          <c:dLbls>
            <c:dLbl>
              <c:idx val="0"/>
              <c:layout>
                <c:manualLayout>
                  <c:x val="0.14530775453541139"/>
                  <c:y val="-5.20325114427140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53-48FF-92DC-86EBCE5DC4D8}"/>
                </c:ext>
              </c:extLst>
            </c:dLbl>
            <c:dLbl>
              <c:idx val="1"/>
              <c:layout>
                <c:manualLayout>
                  <c:x val="0.11032625807318273"/>
                  <c:y val="7.804876716407091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53-48FF-92DC-86EBCE5DC4D8}"/>
                </c:ext>
              </c:extLst>
            </c:dLbl>
            <c:dLbl>
              <c:idx val="2"/>
              <c:layout>
                <c:manualLayout>
                  <c:x val="-9.687183635694098E-2"/>
                  <c:y val="-2.601625572135706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53-48FF-92DC-86EBCE5DC4D8}"/>
                </c:ext>
              </c:extLst>
            </c:dLbl>
            <c:dLbl>
              <c:idx val="3"/>
              <c:layout>
                <c:manualLayout>
                  <c:x val="-4.574503383522216E-2"/>
                  <c:y val="-8.238480978429724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53-48FF-92DC-86EBCE5DC4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'[Updates of the EMCDDA graphs.xlsx]Sheet1'!$C$142:$C$145</c:f>
              <c:strCache>
                <c:ptCount val="4"/>
                <c:pt idx="0">
                  <c:v>Μεθαδόνη</c:v>
                </c:pt>
                <c:pt idx="1">
                  <c:v>Βουπρενορφίνη</c:v>
                </c:pt>
                <c:pt idx="2">
                  <c:v>DHC</c:v>
                </c:pt>
                <c:pt idx="3">
                  <c:v>Άλλο</c:v>
                </c:pt>
              </c:strCache>
            </c:strRef>
          </c:cat>
          <c:val>
            <c:numRef>
              <c:f>'[Updates of the EMCDDA graphs.xlsx]Sheet1'!$D$142:$D$145</c:f>
              <c:numCache>
                <c:formatCode>0</c:formatCode>
                <c:ptCount val="4"/>
                <c:pt idx="0">
                  <c:v>8.3000000000000007</c:v>
                </c:pt>
                <c:pt idx="1">
                  <c:v>90</c:v>
                </c:pt>
                <c:pt idx="2" formatCode="0.0">
                  <c:v>3.9</c:v>
                </c:pt>
                <c:pt idx="3" formatCode="General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53-48FF-92DC-86EBCE5DC4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Αριθμός ενδοφλέβιων χρηστών &amp; αριθμός αυτών που εξετάστηκαν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infectious!$Q$83</c:f>
              <c:strCache>
                <c:ptCount val="1"/>
                <c:pt idx="0">
                  <c:v>Συνολικός αριθμός ενδοφλέβιων χρηστών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infectious!$R$82:$AE$82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infectious!$R$83:$AE$83</c:f>
              <c:numCache>
                <c:formatCode>General</c:formatCode>
                <c:ptCount val="14"/>
                <c:pt idx="0">
                  <c:v>283</c:v>
                </c:pt>
                <c:pt idx="1">
                  <c:v>351</c:v>
                </c:pt>
                <c:pt idx="2">
                  <c:v>262</c:v>
                </c:pt>
                <c:pt idx="3">
                  <c:v>347</c:v>
                </c:pt>
                <c:pt idx="4">
                  <c:v>349</c:v>
                </c:pt>
                <c:pt idx="5">
                  <c:v>314</c:v>
                </c:pt>
                <c:pt idx="6">
                  <c:v>295</c:v>
                </c:pt>
                <c:pt idx="7">
                  <c:v>257</c:v>
                </c:pt>
                <c:pt idx="8">
                  <c:v>337</c:v>
                </c:pt>
                <c:pt idx="9">
                  <c:v>270</c:v>
                </c:pt>
                <c:pt idx="10">
                  <c:v>279</c:v>
                </c:pt>
                <c:pt idx="11">
                  <c:v>288</c:v>
                </c:pt>
                <c:pt idx="12">
                  <c:v>372</c:v>
                </c:pt>
                <c:pt idx="13">
                  <c:v>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19-4C44-BFD5-8292A15607D1}"/>
            </c:ext>
          </c:extLst>
        </c:ser>
        <c:ser>
          <c:idx val="1"/>
          <c:order val="1"/>
          <c:tx>
            <c:strRef>
              <c:f>infectious!$Q$84</c:f>
              <c:strCache>
                <c:ptCount val="1"/>
                <c:pt idx="0">
                  <c:v>Αριθμός ενδοφλέβιων χρηστών που εξετάστηκαν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infectious!$R$82:$AE$82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infectious!$R$84:$AE$84</c:f>
              <c:numCache>
                <c:formatCode>General</c:formatCode>
                <c:ptCount val="14"/>
                <c:pt idx="0">
                  <c:v>98</c:v>
                </c:pt>
                <c:pt idx="1">
                  <c:v>102</c:v>
                </c:pt>
                <c:pt idx="2">
                  <c:v>89</c:v>
                </c:pt>
                <c:pt idx="3">
                  <c:v>116</c:v>
                </c:pt>
                <c:pt idx="4">
                  <c:v>117</c:v>
                </c:pt>
                <c:pt idx="5">
                  <c:v>152</c:v>
                </c:pt>
                <c:pt idx="6">
                  <c:v>83</c:v>
                </c:pt>
                <c:pt idx="7">
                  <c:v>82</c:v>
                </c:pt>
                <c:pt idx="8">
                  <c:v>109</c:v>
                </c:pt>
                <c:pt idx="9">
                  <c:v>52</c:v>
                </c:pt>
                <c:pt idx="10">
                  <c:v>67</c:v>
                </c:pt>
                <c:pt idx="11">
                  <c:v>76</c:v>
                </c:pt>
                <c:pt idx="12">
                  <c:v>129</c:v>
                </c:pt>
                <c:pt idx="13">
                  <c:v>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19-4C44-BFD5-8292A15607D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31159968"/>
        <c:axId val="331157616"/>
      </c:lineChart>
      <c:catAx>
        <c:axId val="33115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331157616"/>
        <c:crosses val="autoZero"/>
        <c:auto val="1"/>
        <c:lblAlgn val="ctr"/>
        <c:lblOffset val="100"/>
        <c:noMultiLvlLbl val="0"/>
      </c:catAx>
      <c:valAx>
        <c:axId val="33115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33115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aseline="0"/>
      </a:pPr>
      <a:endParaRPr lang="en-CY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infectious!$N$116</c:f>
              <c:strCache>
                <c:ptCount val="1"/>
                <c:pt idx="0">
                  <c:v>Ποσοστό ενδοφλέβιων χρηστών θετικών στην ηπατίτιδα Γ (% από αυτούς που εξετάστηκαν)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infectious!$O$115:$AB$115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infectious!$O$116:$AB$116</c:f>
              <c:numCache>
                <c:formatCode>General</c:formatCode>
                <c:ptCount val="14"/>
                <c:pt idx="0">
                  <c:v>29.6</c:v>
                </c:pt>
                <c:pt idx="1">
                  <c:v>34.299999999999997</c:v>
                </c:pt>
                <c:pt idx="2">
                  <c:v>29.2</c:v>
                </c:pt>
                <c:pt idx="3">
                  <c:v>46.5</c:v>
                </c:pt>
                <c:pt idx="4">
                  <c:v>51.3</c:v>
                </c:pt>
                <c:pt idx="5">
                  <c:v>52.63</c:v>
                </c:pt>
                <c:pt idx="6">
                  <c:v>55.4</c:v>
                </c:pt>
                <c:pt idx="7">
                  <c:v>47.5</c:v>
                </c:pt>
                <c:pt idx="8">
                  <c:v>43.1</c:v>
                </c:pt>
                <c:pt idx="9">
                  <c:v>44.2</c:v>
                </c:pt>
                <c:pt idx="10">
                  <c:v>43.3</c:v>
                </c:pt>
                <c:pt idx="11">
                  <c:v>56.6</c:v>
                </c:pt>
                <c:pt idx="12">
                  <c:v>48.8</c:v>
                </c:pt>
                <c:pt idx="13">
                  <c:v>53.9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56-4BAF-B41C-574501A350C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31158792"/>
        <c:axId val="331159184"/>
      </c:lineChart>
      <c:catAx>
        <c:axId val="331158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331159184"/>
        <c:crosses val="autoZero"/>
        <c:auto val="1"/>
        <c:lblAlgn val="ctr"/>
        <c:lblOffset val="100"/>
        <c:noMultiLvlLbl val="0"/>
      </c:catAx>
      <c:valAx>
        <c:axId val="33115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331158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'[Updates of the EMCDDA graphs.xlsx]Sheet1'!$D$88</c:f>
              <c:strCache>
                <c:ptCount val="1"/>
                <c:pt idx="0">
                  <c:v>DRDS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1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C0-4B59-BF7D-2ECA17CA1F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'[Updates of the EMCDDA graphs.xlsx]Sheet1'!$C$89:$C$102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'[Updates of the EMCDDA graphs.xlsx]Sheet1'!$D$89:$D$102</c:f>
              <c:numCache>
                <c:formatCode>General</c:formatCode>
                <c:ptCount val="14"/>
                <c:pt idx="0">
                  <c:v>7</c:v>
                </c:pt>
                <c:pt idx="1">
                  <c:v>12</c:v>
                </c:pt>
                <c:pt idx="2">
                  <c:v>11</c:v>
                </c:pt>
                <c:pt idx="3">
                  <c:v>12</c:v>
                </c:pt>
                <c:pt idx="4">
                  <c:v>9</c:v>
                </c:pt>
                <c:pt idx="5">
                  <c:v>8</c:v>
                </c:pt>
                <c:pt idx="6">
                  <c:v>5</c:v>
                </c:pt>
                <c:pt idx="7">
                  <c:v>3</c:v>
                </c:pt>
                <c:pt idx="8">
                  <c:v>6</c:v>
                </c:pt>
                <c:pt idx="9">
                  <c:v>9</c:v>
                </c:pt>
                <c:pt idx="10">
                  <c:v>6</c:v>
                </c:pt>
                <c:pt idx="11">
                  <c:v>16</c:v>
                </c:pt>
                <c:pt idx="12">
                  <c:v>12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C0-4B59-BF7D-2ECA17CA1F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4746080"/>
        <c:axId val="1772644464"/>
      </c:barChart>
      <c:catAx>
        <c:axId val="198474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772644464"/>
        <c:crosses val="autoZero"/>
        <c:auto val="1"/>
        <c:lblAlgn val="ctr"/>
        <c:lblOffset val="100"/>
        <c:noMultiLvlLbl val="0"/>
      </c:catAx>
      <c:valAx>
        <c:axId val="177264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98474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B7ED-4C6E-990C-1FC86152C59C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3-B7ED-4C6E-990C-1FC86152C59C}"/>
              </c:ext>
            </c:extLst>
          </c:dPt>
          <c:dLbls>
            <c:dLbl>
              <c:idx val="0"/>
              <c:layout>
                <c:manualLayout>
                  <c:x val="0.23015882604625498"/>
                  <c:y val="1.8348029077010535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en-C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ED-4C6E-990C-1FC86152C59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'[cdrToolCyprus_2020_for EDR 2020 lunching.xlsx]fig-DRD'!$D$10:$D$11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ED-4C6E-990C-1FC86152C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7A-4342-9A0B-8D768FD174DD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7A-4342-9A0B-8D768FD174DD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7A-4342-9A0B-8D768FD174DD}"/>
              </c:ext>
            </c:extLst>
          </c:dPt>
          <c:dLbls>
            <c:dLbl>
              <c:idx val="0"/>
              <c:layout>
                <c:manualLayout>
                  <c:x val="0.13290279599120933"/>
                  <c:y val="-8.683832678799113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21440500006049"/>
                      <c:h val="0.178488463677793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57A-4342-9A0B-8D768FD174DD}"/>
                </c:ext>
              </c:extLst>
            </c:dLbl>
            <c:dLbl>
              <c:idx val="1"/>
              <c:layout>
                <c:manualLayout>
                  <c:x val="-7.7922077922077962E-2"/>
                  <c:y val="7.598370695075702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7A-4342-9A0B-8D768FD174DD}"/>
                </c:ext>
              </c:extLst>
            </c:dLbl>
            <c:dLbl>
              <c:idx val="2"/>
              <c:layout>
                <c:manualLayout>
                  <c:x val="-0.12987012987012986"/>
                  <c:y val="-6.15106199125175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7A-4342-9A0B-8D768FD174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Sheet1!$K$417:$M$417</c:f>
              <c:strCache>
                <c:ptCount val="3"/>
                <c:pt idx="0">
                  <c:v>Ελληνοκύπριοι</c:v>
                </c:pt>
                <c:pt idx="1">
                  <c:v>υπήκοοι ΕΕ </c:v>
                </c:pt>
                <c:pt idx="2">
                  <c:v>υπήκοοι τρίτων χωρών </c:v>
                </c:pt>
              </c:strCache>
            </c:strRef>
          </c:cat>
          <c:val>
            <c:numRef>
              <c:f>Sheet1!$K$418:$M$418</c:f>
              <c:numCache>
                <c:formatCode>General</c:formatCode>
                <c:ptCount val="3"/>
                <c:pt idx="0">
                  <c:v>50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7A-4342-9A0B-8D768FD174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Μέση ηλικία θανόντων από υπερβολική δόση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Sheet1!$C$482</c:f>
              <c:strCache>
                <c:ptCount val="1"/>
                <c:pt idx="0">
                  <c:v>Mean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Sheet1!$A$483:$B$498</c:f>
              <c:multiLvlStrCache>
                <c:ptCount val="16"/>
                <c:lvl>
                  <c:pt idx="0">
                    <c:v>2004</c:v>
                  </c:pt>
                  <c:pt idx="1">
                    <c:v>2005</c:v>
                  </c:pt>
                  <c:pt idx="2">
                    <c:v>2006</c:v>
                  </c:pt>
                  <c:pt idx="3">
                    <c:v>2007</c:v>
                  </c:pt>
                  <c:pt idx="4">
                    <c:v>2008</c:v>
                  </c:pt>
                  <c:pt idx="5">
                    <c:v>2009</c:v>
                  </c:pt>
                  <c:pt idx="6">
                    <c:v>2010</c:v>
                  </c:pt>
                  <c:pt idx="7">
                    <c:v>2011</c:v>
                  </c:pt>
                  <c:pt idx="8">
                    <c:v>2012</c:v>
                  </c:pt>
                  <c:pt idx="9">
                    <c:v>2013</c:v>
                  </c:pt>
                  <c:pt idx="10">
                    <c:v>2014</c:v>
                  </c:pt>
                  <c:pt idx="11">
                    <c:v>2015</c:v>
                  </c:pt>
                  <c:pt idx="12">
                    <c:v>2016</c:v>
                  </c:pt>
                  <c:pt idx="13">
                    <c:v>2017</c:v>
                  </c:pt>
                  <c:pt idx="14">
                    <c:v>2018</c:v>
                  </c:pt>
                  <c:pt idx="15">
                    <c:v>2019</c:v>
                  </c:pt>
                </c:lvl>
                <c:lvl>
                  <c:pt idx="0">
                    <c:v>Year</c:v>
                  </c:pt>
                </c:lvl>
              </c:multiLvlStrCache>
            </c:multiLvlStrRef>
          </c:cat>
          <c:val>
            <c:numRef>
              <c:f>Sheet1!$C$483:$C$498</c:f>
              <c:numCache>
                <c:formatCode>0.0</c:formatCode>
                <c:ptCount val="16"/>
                <c:pt idx="0">
                  <c:v>28.642900000000001</c:v>
                </c:pt>
                <c:pt idx="1">
                  <c:v>29.1111</c:v>
                </c:pt>
                <c:pt idx="2">
                  <c:v>28.285699999999999</c:v>
                </c:pt>
                <c:pt idx="3">
                  <c:v>30.5</c:v>
                </c:pt>
                <c:pt idx="4">
                  <c:v>30.090900000000001</c:v>
                </c:pt>
                <c:pt idx="5">
                  <c:v>33.333300000000001</c:v>
                </c:pt>
                <c:pt idx="6">
                  <c:v>32.444400000000002</c:v>
                </c:pt>
                <c:pt idx="7">
                  <c:v>31.375</c:v>
                </c:pt>
                <c:pt idx="8">
                  <c:v>30</c:v>
                </c:pt>
                <c:pt idx="9">
                  <c:v>37</c:v>
                </c:pt>
                <c:pt idx="10">
                  <c:v>40.833300000000001</c:v>
                </c:pt>
                <c:pt idx="11">
                  <c:v>35.777799999999999</c:v>
                </c:pt>
                <c:pt idx="12">
                  <c:v>35.5</c:v>
                </c:pt>
                <c:pt idx="13">
                  <c:v>38.4375</c:v>
                </c:pt>
                <c:pt idx="14">
                  <c:v>35.384599999999999</c:v>
                </c:pt>
                <c:pt idx="15">
                  <c:v>31.2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AA-4BC9-A045-5EFF05D2C1D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14298376"/>
        <c:axId val="814300016"/>
      </c:lineChart>
      <c:catAx>
        <c:axId val="814298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814300016"/>
        <c:crosses val="autoZero"/>
        <c:auto val="1"/>
        <c:lblAlgn val="ctr"/>
        <c:lblOffset val="100"/>
        <c:noMultiLvlLbl val="0"/>
      </c:catAx>
      <c:valAx>
        <c:axId val="81430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814298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Αριθμός αδικημάτων - κάνναβη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'Z:\Ioanna\NEW DESKTOP\ΤΜΗΜΑ ΠΑΡΑΚΟΛΟΥΘΗΣΗΣ\NEKTARIOS\Drug supply indicators\[Cannabis no of offences.xlsx]DLO-03-1'!$A$6</c:f>
              <c:strCache>
                <c:ptCount val="1"/>
                <c:pt idx="0">
                  <c:v>No of cannabis offences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1B-4457-9ED1-82BB2F87B3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'[1]DLO-03-1'!$B$5:$Q$5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'[1]DLO-03-1'!$B$6:$Q$6</c:f>
              <c:numCache>
                <c:formatCode>General</c:formatCode>
                <c:ptCount val="16"/>
                <c:pt idx="0">
                  <c:v>327</c:v>
                </c:pt>
                <c:pt idx="1">
                  <c:v>428</c:v>
                </c:pt>
                <c:pt idx="2">
                  <c:v>432</c:v>
                </c:pt>
                <c:pt idx="3">
                  <c:v>676</c:v>
                </c:pt>
                <c:pt idx="4">
                  <c:v>575</c:v>
                </c:pt>
                <c:pt idx="5">
                  <c:v>565</c:v>
                </c:pt>
                <c:pt idx="6">
                  <c:v>649</c:v>
                </c:pt>
                <c:pt idx="7">
                  <c:v>746</c:v>
                </c:pt>
                <c:pt idx="8">
                  <c:v>855</c:v>
                </c:pt>
                <c:pt idx="9">
                  <c:v>845</c:v>
                </c:pt>
                <c:pt idx="10">
                  <c:v>887</c:v>
                </c:pt>
                <c:pt idx="11">
                  <c:v>784</c:v>
                </c:pt>
                <c:pt idx="12">
                  <c:v>749</c:v>
                </c:pt>
                <c:pt idx="13">
                  <c:v>807</c:v>
                </c:pt>
                <c:pt idx="14">
                  <c:v>971</c:v>
                </c:pt>
                <c:pt idx="15">
                  <c:v>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1B-4457-9ED1-82BB2F87B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5375231"/>
        <c:axId val="1995829647"/>
      </c:lineChart>
      <c:catAx>
        <c:axId val="2095375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995829647"/>
        <c:crosses val="autoZero"/>
        <c:auto val="1"/>
        <c:lblAlgn val="ctr"/>
        <c:lblOffset val="100"/>
        <c:noMultiLvlLbl val="0"/>
      </c:catAx>
      <c:valAx>
        <c:axId val="1995829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095375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endParaRPr lang="en-C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'[cdrToolCyprus_2020_for EDR 2020 lunching.xlsx]fig-GPS'!$B$11:$B$15</c:f>
              <c:strCache>
                <c:ptCount val="5"/>
                <c:pt idx="0">
                  <c:v>55-64</c:v>
                </c:pt>
                <c:pt idx="1">
                  <c:v>45-54</c:v>
                </c:pt>
                <c:pt idx="2">
                  <c:v>35-44</c:v>
                </c:pt>
                <c:pt idx="3">
                  <c:v>25-34</c:v>
                </c:pt>
                <c:pt idx="4">
                  <c:v>15-24</c:v>
                </c:pt>
              </c:strCache>
            </c:strRef>
          </c:cat>
          <c:val>
            <c:numRef>
              <c:f>'[cdrToolCyprus_2020_for EDR 2020 lunching.xlsx]fig-GPS'!$D$11:$D$15</c:f>
              <c:numCache>
                <c:formatCode>0.0</c:formatCode>
                <c:ptCount val="5"/>
                <c:pt idx="0">
                  <c:v>0</c:v>
                </c:pt>
                <c:pt idx="1">
                  <c:v>0.3</c:v>
                </c:pt>
                <c:pt idx="2">
                  <c:v>0.3</c:v>
                </c:pt>
                <c:pt idx="3">
                  <c:v>0.9</c:v>
                </c:pt>
                <c:pt idx="4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43-4ED7-A080-36548E041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axId val="108525824"/>
        <c:axId val="108662784"/>
      </c:barChart>
      <c:catAx>
        <c:axId val="10852582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25400">
            <a:solidFill>
              <a:schemeClr val="accent3">
                <a:lumMod val="50000"/>
              </a:schemeClr>
            </a:solidFill>
          </a:ln>
        </c:spPr>
        <c:txPr>
          <a:bodyPr/>
          <a:lstStyle/>
          <a:p>
            <a:pPr>
              <a:defRPr sz="6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08662784"/>
        <c:crosses val="autoZero"/>
        <c:auto val="1"/>
        <c:lblAlgn val="ctr"/>
        <c:lblOffset val="100"/>
        <c:noMultiLvlLbl val="0"/>
      </c:catAx>
      <c:valAx>
        <c:axId val="108662784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10852582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1400" b="0" i="0" u="none" strike="noStrike" baseline="0">
                <a:effectLst/>
              </a:rPr>
              <a:t>Αριθμός αδικημάτων </a:t>
            </a:r>
            <a:r>
              <a:rPr lang="el-GR"/>
              <a:t>- κοκαΐνη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Sheet1!$B$62</c:f>
              <c:strCache>
                <c:ptCount val="1"/>
                <c:pt idx="0">
                  <c:v>No of cocaine offences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CA-4418-A04C-6D9A5A6E2A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Sheet1!$C$61:$R$61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Sheet1!$C$62:$R$62</c:f>
              <c:numCache>
                <c:formatCode>General</c:formatCode>
                <c:ptCount val="16"/>
                <c:pt idx="0">
                  <c:v>32</c:v>
                </c:pt>
                <c:pt idx="1">
                  <c:v>34</c:v>
                </c:pt>
                <c:pt idx="2">
                  <c:v>61</c:v>
                </c:pt>
                <c:pt idx="3">
                  <c:v>74</c:v>
                </c:pt>
                <c:pt idx="4">
                  <c:v>84</c:v>
                </c:pt>
                <c:pt idx="5">
                  <c:v>73</c:v>
                </c:pt>
                <c:pt idx="6">
                  <c:v>69</c:v>
                </c:pt>
                <c:pt idx="7">
                  <c:v>68</c:v>
                </c:pt>
                <c:pt idx="8">
                  <c:v>61</c:v>
                </c:pt>
                <c:pt idx="9">
                  <c:v>64</c:v>
                </c:pt>
                <c:pt idx="10">
                  <c:v>78</c:v>
                </c:pt>
                <c:pt idx="11">
                  <c:v>60</c:v>
                </c:pt>
                <c:pt idx="12">
                  <c:v>66</c:v>
                </c:pt>
                <c:pt idx="13">
                  <c:v>73</c:v>
                </c:pt>
                <c:pt idx="14">
                  <c:v>80</c:v>
                </c:pt>
                <c:pt idx="15">
                  <c:v>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CA-4418-A04C-6D9A5A6E2A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8939711"/>
        <c:axId val="2036943839"/>
      </c:lineChart>
      <c:catAx>
        <c:axId val="2038939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036943839"/>
        <c:crosses val="autoZero"/>
        <c:auto val="1"/>
        <c:lblAlgn val="ctr"/>
        <c:lblOffset val="100"/>
        <c:noMultiLvlLbl val="0"/>
      </c:catAx>
      <c:valAx>
        <c:axId val="2036943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038939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Αριθμός αδικημάτων - μεθαμφεταμίνη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Sheet1!$B$88</c:f>
              <c:strCache>
                <c:ptCount val="1"/>
                <c:pt idx="0">
                  <c:v>No of methamphetamine offences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FC-49D9-A613-5F92C5F74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Sheet1!$C$87:$N$87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Sheet1!$C$88:$N$88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7</c:v>
                </c:pt>
                <c:pt idx="3">
                  <c:v>16</c:v>
                </c:pt>
                <c:pt idx="4">
                  <c:v>36</c:v>
                </c:pt>
                <c:pt idx="5">
                  <c:v>29</c:v>
                </c:pt>
                <c:pt idx="6">
                  <c:v>61</c:v>
                </c:pt>
                <c:pt idx="7">
                  <c:v>39</c:v>
                </c:pt>
                <c:pt idx="8">
                  <c:v>33</c:v>
                </c:pt>
                <c:pt idx="9">
                  <c:v>43</c:v>
                </c:pt>
                <c:pt idx="10">
                  <c:v>73</c:v>
                </c:pt>
                <c:pt idx="11">
                  <c:v>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FC-49D9-A613-5F92C5F74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2845599"/>
        <c:axId val="2105448159"/>
      </c:lineChart>
      <c:catAx>
        <c:axId val="2052845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105448159"/>
        <c:crosses val="autoZero"/>
        <c:auto val="1"/>
        <c:lblAlgn val="ctr"/>
        <c:lblOffset val="100"/>
        <c:noMultiLvlLbl val="0"/>
      </c:catAx>
      <c:valAx>
        <c:axId val="2105448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2052845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381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'[cdrToolCyprus_2020_for EDR 2020 lunching.xlsx]fig-GPS'!$B$16:$B$28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2019</c:v>
                </c:pt>
              </c:numCache>
            </c:numRef>
          </c:cat>
          <c:val>
            <c:numRef>
              <c:f>'[cdrToolCyprus_2020_for EDR 2020 lunching.xlsx]fig-GPS'!$D$16:$D$28</c:f>
              <c:numCache>
                <c:formatCode>General</c:formatCode>
                <c:ptCount val="13"/>
                <c:pt idx="0">
                  <c:v>0.7</c:v>
                </c:pt>
                <c:pt idx="1">
                  <c:v>#N/A</c:v>
                </c:pt>
                <c:pt idx="2">
                  <c:v>#N/A</c:v>
                </c:pt>
                <c:pt idx="3">
                  <c:v>2.2000000000000002</c:v>
                </c:pt>
                <c:pt idx="4">
                  <c:v>#N/A</c:v>
                </c:pt>
                <c:pt idx="5">
                  <c:v>#N/A</c:v>
                </c:pt>
                <c:pt idx="6">
                  <c:v>0.6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0.4</c:v>
                </c:pt>
                <c:pt idx="11">
                  <c:v>#N/A</c:v>
                </c:pt>
                <c:pt idx="12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C-4C51-B854-819AEF60BE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669952"/>
        <c:axId val="108692224"/>
      </c:lineChart>
      <c:catAx>
        <c:axId val="10866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800"/>
            </a:pPr>
            <a:endParaRPr lang="en-CY"/>
          </a:p>
        </c:txPr>
        <c:crossAx val="108692224"/>
        <c:crosses val="autoZero"/>
        <c:auto val="1"/>
        <c:lblAlgn val="ctr"/>
        <c:lblOffset val="100"/>
        <c:noMultiLvlLbl val="0"/>
      </c:catAx>
      <c:valAx>
        <c:axId val="108692224"/>
        <c:scaling>
          <c:orientation val="minMax"/>
          <c:max val="7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08669952"/>
        <c:crosses val="autoZero"/>
        <c:crossBetween val="between"/>
        <c:majorUnit val="1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FFA-4899-9863-1DE1A09E73BF}"/>
              </c:ext>
            </c:extLst>
          </c:dPt>
          <c:val>
            <c:numRef>
              <c:f>'[cdrToolCyprus_2020_for EDR 2020 lunching.xlsx]fig-GPS'!$E$9:$E$10</c:f>
              <c:numCache>
                <c:formatCode>General</c:formatCode>
                <c:ptCount val="2"/>
                <c:pt idx="0">
                  <c:v>0.4</c:v>
                </c:pt>
                <c:pt idx="1">
                  <c:v>99.6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FA-4899-9863-1DE1A09E7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endParaRPr lang="en-C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'[cdrToolCyprus_2020_for EDR 2020 lunching.xlsx]fig-GPS'!$B$11:$B$15</c:f>
              <c:strCache>
                <c:ptCount val="5"/>
                <c:pt idx="0">
                  <c:v>55-64</c:v>
                </c:pt>
                <c:pt idx="1">
                  <c:v>45-54</c:v>
                </c:pt>
                <c:pt idx="2">
                  <c:v>35-44</c:v>
                </c:pt>
                <c:pt idx="3">
                  <c:v>25-34</c:v>
                </c:pt>
                <c:pt idx="4">
                  <c:v>15-24</c:v>
                </c:pt>
              </c:strCache>
            </c:strRef>
          </c:cat>
          <c:val>
            <c:numRef>
              <c:f>'[cdrToolCyprus_2020_for EDR 2020 lunching.xlsx]fig-GPS'!$E$11:$E$15</c:f>
              <c:numCache>
                <c:formatCode>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0.3</c:v>
                </c:pt>
                <c:pt idx="3">
                  <c:v>0.4</c:v>
                </c:pt>
                <c:pt idx="4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FD-40FB-9D6F-FD7CC9BE2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axId val="108718336"/>
        <c:axId val="108720128"/>
      </c:barChart>
      <c:catAx>
        <c:axId val="10871833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25400">
            <a:solidFill>
              <a:schemeClr val="accent6">
                <a:lumMod val="75000"/>
              </a:schemeClr>
            </a:solidFill>
          </a:ln>
        </c:spPr>
        <c:txPr>
          <a:bodyPr/>
          <a:lstStyle/>
          <a:p>
            <a:pPr>
              <a:defRPr sz="6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08720128"/>
        <c:crosses val="autoZero"/>
        <c:auto val="1"/>
        <c:lblAlgn val="ctr"/>
        <c:lblOffset val="100"/>
        <c:noMultiLvlLbl val="0"/>
      </c:catAx>
      <c:valAx>
        <c:axId val="108720128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10871833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3810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'[cdrToolCyprus_2020_for EDR 2020 lunching.xlsx]fig-GPS'!$B$16:$B$28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2019</c:v>
                </c:pt>
              </c:numCache>
            </c:numRef>
          </c:cat>
          <c:val>
            <c:numRef>
              <c:f>'[cdrToolCyprus_2020_for EDR 2020 lunching.xlsx]fig-GPS'!$E$16:$E$28</c:f>
              <c:numCache>
                <c:formatCode>General</c:formatCode>
                <c:ptCount val="13"/>
                <c:pt idx="0">
                  <c:v>1.3</c:v>
                </c:pt>
                <c:pt idx="1">
                  <c:v>#N/A</c:v>
                </c:pt>
                <c:pt idx="2">
                  <c:v>#N/A</c:v>
                </c:pt>
                <c:pt idx="3">
                  <c:v>1</c:v>
                </c:pt>
                <c:pt idx="4">
                  <c:v>#N/A</c:v>
                </c:pt>
                <c:pt idx="5">
                  <c:v>#N/A</c:v>
                </c:pt>
                <c:pt idx="6">
                  <c:v>0.3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0.3</c:v>
                </c:pt>
                <c:pt idx="11">
                  <c:v>#N/A</c:v>
                </c:pt>
                <c:pt idx="12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DE0-40D9-B650-1C0DEEA51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325312"/>
        <c:axId val="109339392"/>
      </c:lineChart>
      <c:catAx>
        <c:axId val="10932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800"/>
            </a:pPr>
            <a:endParaRPr lang="en-CY"/>
          </a:p>
        </c:txPr>
        <c:crossAx val="109339392"/>
        <c:crosses val="autoZero"/>
        <c:auto val="1"/>
        <c:lblAlgn val="ctr"/>
        <c:lblOffset val="100"/>
        <c:noMultiLvlLbl val="0"/>
      </c:catAx>
      <c:valAx>
        <c:axId val="109339392"/>
        <c:scaling>
          <c:orientation val="minMax"/>
          <c:max val="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CY"/>
          </a:p>
        </c:txPr>
        <c:crossAx val="109325312"/>
        <c:crosses val="autoZero"/>
        <c:crossBetween val="between"/>
        <c:majorUnit val="1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3971-4E8E-91CD-B1B6B43CB071}"/>
              </c:ext>
            </c:extLst>
          </c:dPt>
          <c:val>
            <c:numRef>
              <c:f>'[cdrToolCyprus_2020_for EDR 2020 lunching.xlsx]fig-GPS'!$F$9:$F$10</c:f>
              <c:numCache>
                <c:formatCode>General</c:formatCode>
                <c:ptCount val="2"/>
                <c:pt idx="0" formatCode="0.00">
                  <c:v>0.2</c:v>
                </c:pt>
                <c:pt idx="1">
                  <c:v>99.8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71-4E8E-91CD-B1B6B43CB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0.53968</cdr:x>
      <cdr:y>0.81106</cdr:y>
    </cdr:from>
    <cdr:to>
      <cdr:x>1</cdr:x>
      <cdr:y>1</cdr:y>
    </cdr:to>
    <cdr:sp macro="" textlink="">
      <cdr:nvSpPr>
        <cdr:cNvPr id="2" name="TextBox 7">
          <a:extLst xmlns:a="http://schemas.openxmlformats.org/drawingml/2006/main">
            <a:ext uri="{FF2B5EF4-FFF2-40B4-BE49-F238E27FC236}">
              <a16:creationId xmlns:a16="http://schemas.microsoft.com/office/drawing/2014/main" id="{00000000-0008-0000-0C00-000008000000}"/>
            </a:ext>
          </a:extLst>
        </cdr:cNvPr>
        <cdr:cNvSpPr txBox="1"/>
      </cdr:nvSpPr>
      <cdr:spPr>
        <a:xfrm xmlns:a="http://schemas.openxmlformats.org/drawingml/2006/main">
          <a:off x="1459842" y="1784621"/>
          <a:ext cx="1245172" cy="4157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800" i="1" dirty="0"/>
            <a:t>Θάνατοι με παρουσία οπιούχων </a:t>
          </a:r>
          <a:r>
            <a:rPr lang="en-GB" sz="800" i="1" baseline="0" dirty="0"/>
            <a:t>- %</a:t>
          </a:r>
          <a:endParaRPr lang="en-GB" sz="800" i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6491"/>
          </a:xfrm>
          <a:prstGeom prst="rect">
            <a:avLst/>
          </a:prstGeom>
        </p:spPr>
        <p:txBody>
          <a:bodyPr vert="horz" lIns="91184" tIns="45592" rIns="91184" bIns="45592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6491"/>
          </a:xfrm>
          <a:prstGeom prst="rect">
            <a:avLst/>
          </a:prstGeom>
        </p:spPr>
        <p:txBody>
          <a:bodyPr vert="horz" lIns="91184" tIns="45592" rIns="91184" bIns="45592" rtlCol="0"/>
          <a:lstStyle>
            <a:lvl1pPr algn="r">
              <a:defRPr sz="1200"/>
            </a:lvl1pPr>
          </a:lstStyle>
          <a:p>
            <a:fld id="{92EA8808-2B4E-40A8-8959-8B90A7E7D43B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2209"/>
            <a:ext cx="2955290" cy="496491"/>
          </a:xfrm>
          <a:prstGeom prst="rect">
            <a:avLst/>
          </a:prstGeom>
        </p:spPr>
        <p:txBody>
          <a:bodyPr vert="horz" lIns="91184" tIns="45592" rIns="91184" bIns="45592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22209"/>
            <a:ext cx="2955290" cy="496491"/>
          </a:xfrm>
          <a:prstGeom prst="rect">
            <a:avLst/>
          </a:prstGeom>
        </p:spPr>
        <p:txBody>
          <a:bodyPr vert="horz" lIns="91184" tIns="45592" rIns="91184" bIns="45592" rtlCol="0" anchor="b"/>
          <a:lstStyle>
            <a:lvl1pPr algn="r">
              <a:defRPr sz="1200"/>
            </a:lvl1pPr>
          </a:lstStyle>
          <a:p>
            <a:fld id="{A92827CD-FEFC-4EE1-A0FE-C99009D60B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394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184" tIns="45592" rIns="91184" bIns="45592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184" tIns="45592" rIns="91184" bIns="45592" rtlCol="0"/>
          <a:lstStyle>
            <a:lvl1pPr algn="r">
              <a:defRPr sz="1200"/>
            </a:lvl1pPr>
          </a:lstStyle>
          <a:p>
            <a:fld id="{F8F1A74E-CF90-4FBD-8EA8-B188C7B2FDF8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84" tIns="45592" rIns="91184" bIns="45592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184" tIns="45592" rIns="91184" bIns="4559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5"/>
            <a:ext cx="2955290" cy="497657"/>
          </a:xfrm>
          <a:prstGeom prst="rect">
            <a:avLst/>
          </a:prstGeom>
        </p:spPr>
        <p:txBody>
          <a:bodyPr vert="horz" lIns="91184" tIns="45592" rIns="91184" bIns="45592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5"/>
            <a:ext cx="2955290" cy="497657"/>
          </a:xfrm>
          <a:prstGeom prst="rect">
            <a:avLst/>
          </a:prstGeom>
        </p:spPr>
        <p:txBody>
          <a:bodyPr vert="horz" lIns="91184" tIns="45592" rIns="91184" bIns="45592" rtlCol="0" anchor="b"/>
          <a:lstStyle>
            <a:lvl1pPr algn="r">
              <a:defRPr sz="1200"/>
            </a:lvl1pPr>
          </a:lstStyle>
          <a:p>
            <a:fld id="{37793545-5522-4680-BB44-F47442BBFD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971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8575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8785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1485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0436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21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0224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9422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8672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7765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7353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201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8602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6991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1840">
              <a:defRPr/>
            </a:pPr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1168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8905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1840">
              <a:defRPr/>
            </a:pPr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6724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749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0605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4785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1416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0875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878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36946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01697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71321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2513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43018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Σε σχέση με την υπόλοιπη Ευρώπη, τα ποσοστά θνησιμότητας της Κύπρου βρίσκονται σε μέτρια επίπεδα.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3898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9254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0408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7961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2619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4064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272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20608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CBB6-2E09-47D4-BA44-A1CB5D13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8879-FE6F-46BD-93C1-CD6FB823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17A3-4410-4EE1-B94D-5838FC41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996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3A2"/>
          </a:solidFill>
        </p:spPr>
        <p:txBody>
          <a:bodyPr lIns="468000"/>
          <a:lstStyle>
            <a:lvl1pPr>
              <a:defRPr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C40D-ECE2-44A1-A9B7-296EEC60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B68B0-35F0-4628-8090-4C47E9FF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2DD1-27F5-4938-9A23-117DF437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672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3A2"/>
          </a:solidFill>
        </p:spPr>
        <p:txBody>
          <a:bodyPr lIns="468000"/>
          <a:lstStyle>
            <a:lvl1pPr>
              <a:defRPr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80000"/>
              <a:buFontTx/>
              <a:buBlip>
                <a:blip r:embed="rId2"/>
              </a:buBlip>
              <a:defRPr>
                <a:latin typeface="+mj-lt"/>
              </a:defRPr>
            </a:lvl1pPr>
            <a:lvl2pPr>
              <a:buSzPct val="80000"/>
              <a:buFontTx/>
              <a:buBlip>
                <a:blip r:embed="rId2"/>
              </a:buBlip>
              <a:defRPr>
                <a:latin typeface="+mj-lt"/>
              </a:defRPr>
            </a:lvl2pPr>
            <a:lvl3pPr>
              <a:buSzPct val="80000"/>
              <a:buFontTx/>
              <a:buBlip>
                <a:blip r:embed="rId2"/>
              </a:buBlip>
              <a:defRPr>
                <a:latin typeface="+mj-lt"/>
              </a:defRPr>
            </a:lvl3pPr>
            <a:lvl4pPr>
              <a:buSzPct val="80000"/>
              <a:buFontTx/>
              <a:buBlip>
                <a:blip r:embed="rId2"/>
              </a:buBlip>
              <a:defRPr>
                <a:latin typeface="+mj-lt"/>
              </a:defRPr>
            </a:lvl4pPr>
            <a:lvl5pPr>
              <a:buSzPct val="80000"/>
              <a:buFontTx/>
              <a:buBlip>
                <a:blip r:embed="rId2"/>
              </a:buBlip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C40D-ECE2-44A1-A9B7-296EEC60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B68B0-35F0-4628-8090-4C47E9FF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2DD1-27F5-4938-9A23-117DF437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A53A7B4-1A25-4435-92C5-386C17BDE2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693" y="365125"/>
            <a:ext cx="1653721" cy="1039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696899E-0740-4953-916A-6493D11D1A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50824"/>
            <a:ext cx="2004466" cy="1235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8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20608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CBB6-2E09-47D4-BA44-A1CB5D13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8879-FE6F-46BD-93C1-CD6FB823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17A3-4410-4EE1-B94D-5838FC41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965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3A2"/>
          </a:solidFill>
        </p:spPr>
        <p:txBody>
          <a:bodyPr lIns="468000"/>
          <a:lstStyle>
            <a:lvl1pPr>
              <a:defRPr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C40D-ECE2-44A1-A9B7-296EEC60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B68B0-35F0-4628-8090-4C47E9FF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2DD1-27F5-4938-9A23-117DF437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E870FA5-9625-457B-AEDB-811ADA4015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693" y="365125"/>
            <a:ext cx="1653721" cy="1039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01B4B8C-BA48-497D-A9C0-7D99EABD87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50824"/>
            <a:ext cx="2004466" cy="1235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0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20608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CBB6-2E09-47D4-BA44-A1CB5D13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8879-FE6F-46BD-93C1-CD6FB823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17A3-4410-4EE1-B94D-5838FC41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614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3A2"/>
          </a:solidFill>
        </p:spPr>
        <p:txBody>
          <a:bodyPr lIns="468000"/>
          <a:lstStyle>
            <a:lvl1pPr>
              <a:defRPr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B68B0-35F0-4628-8090-4C47E9FF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2DD1-27F5-4938-9A23-117DF437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A041990-3752-44DB-8BC3-EA8C941C5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693" y="365125"/>
            <a:ext cx="1653721" cy="1039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D5F394C-E678-48EB-A387-591CE8BF7C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50824"/>
            <a:ext cx="2004466" cy="1235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177D07-0F43-4519-BDED-38A2F25B54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00" y="5248476"/>
            <a:ext cx="2466667" cy="1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5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20608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CBB6-2E09-47D4-BA44-A1CB5D13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8879-FE6F-46BD-93C1-CD6FB823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17A3-4410-4EE1-B94D-5838FC41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86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3A2"/>
          </a:solidFill>
        </p:spPr>
        <p:txBody>
          <a:bodyPr lIns="468000"/>
          <a:lstStyle>
            <a:lvl1pPr>
              <a:defRPr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C40D-ECE2-44A1-A9B7-296EEC60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B68B0-35F0-4628-8090-4C47E9FF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2DD1-27F5-4938-9A23-117DF437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640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20608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CBB6-2E09-47D4-BA44-A1CB5D13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8879-FE6F-46BD-93C1-CD6FB823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17A3-4410-4EE1-B94D-5838FC41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668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A5C92E-D3E6-437A-AE46-0128C0C6E4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12192000" cy="11430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22B87C-D024-4E65-96A5-634A4D834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6CF2-0104-4CDA-87EF-507967EF9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C768-33DF-47F2-ADD1-3B1BEF6A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E407D7-83B1-497F-BB16-D82BE6D418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86" y="5270267"/>
            <a:ext cx="2466667" cy="1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0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l-GR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A5C92E-D3E6-437A-AE46-0128C0C6E4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12192000" cy="11430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22B87C-D024-4E65-96A5-634A4D834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6CF2-0104-4CDA-87EF-507967EF9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C768-33DF-47F2-ADD1-3B1BEF6A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82151F-1CB4-4C0D-BC99-23594954F6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48476"/>
            <a:ext cx="2466667" cy="1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5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l-GR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A5C92E-D3E6-437A-AE46-0128C0C6E4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12192000" cy="11430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22B87C-D024-4E65-96A5-634A4D834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6CF2-0104-4CDA-87EF-507967EF9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C768-33DF-47F2-ADD1-3B1BEF6A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1073E-E877-4F92-BBB8-9F1BEA1E19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99" y="5248476"/>
            <a:ext cx="2466667" cy="1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0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l-GR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A5C92E-D3E6-437A-AE46-0128C0C6E4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12192000" cy="11430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22B87C-D024-4E65-96A5-634A4D834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6CF2-0104-4CDA-87EF-507967EF9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C768-33DF-47F2-ADD1-3B1BEF6A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872E7F-0D2E-46F5-8F1A-74D6E34E91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48476"/>
            <a:ext cx="2466667" cy="1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7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l-GR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A5C92E-D3E6-437A-AE46-0128C0C6E4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12192000" cy="11430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22B87C-D024-4E65-96A5-634A4D834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6CF2-0104-4CDA-87EF-507967EF9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3E8-1FAA-463D-AC24-F21A823AFE8C}" type="datetimeFigureOut">
              <a:rPr lang="el-GR" smtClean="0"/>
              <a:t>21/9/2020</a:t>
            </a:fld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C768-33DF-47F2-ADD1-3B1BEF6A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5B6DA5D-927C-4F22-BF91-40FB7E3527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2457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A89383-0747-40F5-A29A-A8CDA015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9103" y="5243713"/>
            <a:ext cx="2466667" cy="1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6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6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6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6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6"/>
        </a:buBlip>
        <a:defRPr lang="el-GR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naac.org.cy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image" Target="../media/image9.png"/><Relationship Id="rId7" Type="http://schemas.openxmlformats.org/officeDocument/2006/relationships/chart" Target="../charts/chart21.xml"/><Relationship Id="rId12" Type="http://schemas.openxmlformats.org/officeDocument/2006/relationships/chart" Target="../charts/chart2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0.xml"/><Relationship Id="rId11" Type="http://schemas.openxmlformats.org/officeDocument/2006/relationships/chart" Target="../charts/chart25.xml"/><Relationship Id="rId5" Type="http://schemas.openxmlformats.org/officeDocument/2006/relationships/chart" Target="../charts/chart19.xml"/><Relationship Id="rId10" Type="http://schemas.openxmlformats.org/officeDocument/2006/relationships/chart" Target="../charts/chart24.xml"/><Relationship Id="rId4" Type="http://schemas.microsoft.com/office/2007/relationships/hdphoto" Target="../media/hdphoto1.wdp"/><Relationship Id="rId9" Type="http://schemas.openxmlformats.org/officeDocument/2006/relationships/chart" Target="../charts/char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7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13" Type="http://schemas.openxmlformats.org/officeDocument/2006/relationships/chart" Target="../charts/chart10.xml"/><Relationship Id="rId3" Type="http://schemas.openxmlformats.org/officeDocument/2006/relationships/image" Target="../media/image8.png"/><Relationship Id="rId7" Type="http://schemas.openxmlformats.org/officeDocument/2006/relationships/chart" Target="../charts/chart4.xml"/><Relationship Id="rId12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.xml"/><Relationship Id="rId11" Type="http://schemas.openxmlformats.org/officeDocument/2006/relationships/chart" Target="../charts/chart8.xml"/><Relationship Id="rId5" Type="http://schemas.microsoft.com/office/2007/relationships/hdphoto" Target="../media/hdphoto1.wdp"/><Relationship Id="rId10" Type="http://schemas.openxmlformats.org/officeDocument/2006/relationships/chart" Target="../charts/chart7.xml"/><Relationship Id="rId4" Type="http://schemas.openxmlformats.org/officeDocument/2006/relationships/image" Target="../media/image9.png"/><Relationship Id="rId9" Type="http://schemas.openxmlformats.org/officeDocument/2006/relationships/chart" Target="../charts/chart6.xml"/><Relationship Id="rId14" Type="http://schemas.openxmlformats.org/officeDocument/2006/relationships/chart" Target="../charts/char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4E71AE-E1C4-5B49-B35E-E3F136BD1434}"/>
              </a:ext>
            </a:extLst>
          </p:cNvPr>
          <p:cNvSpPr txBox="1"/>
          <p:nvPr/>
        </p:nvSpPr>
        <p:spPr>
          <a:xfrm>
            <a:off x="1380759" y="4770800"/>
            <a:ext cx="89062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chemeClr val="tx2">
                    <a:lumMod val="75000"/>
                  </a:schemeClr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Ιωάννα Γιασεμή</a:t>
            </a:r>
          </a:p>
          <a:p>
            <a:pPr algn="ctr"/>
            <a:r>
              <a:rPr lang="el-GR" sz="1600" dirty="0">
                <a:solidFill>
                  <a:schemeClr val="tx2">
                    <a:lumMod val="75000"/>
                  </a:schemeClr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Προϊστάμενη Τμήματος Παρακολούθησης/ ΕΚΤΕΠΝ</a:t>
            </a:r>
          </a:p>
          <a:p>
            <a:pPr algn="ctr"/>
            <a:r>
              <a:rPr lang="el-GR" sz="1600" b="1" dirty="0">
                <a:solidFill>
                  <a:schemeClr val="tx2">
                    <a:lumMod val="75000"/>
                  </a:schemeClr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Αρχή Αντιμετώπισης Εξαρτήσεων Κύπρου</a:t>
            </a:r>
          </a:p>
          <a:p>
            <a:pPr algn="ctr"/>
            <a:r>
              <a:rPr lang="en-GB" sz="16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www.naac.org.cy</a:t>
            </a:r>
            <a:endParaRPr lang="en-GB" sz="1600" dirty="0"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endParaRPr lang="en-US" dirty="0"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8BCE45-F007-41A4-A205-B91EC9AADEA3}"/>
              </a:ext>
            </a:extLst>
          </p:cNvPr>
          <p:cNvSpPr txBox="1">
            <a:spLocks/>
          </p:cNvSpPr>
          <p:nvPr/>
        </p:nvSpPr>
        <p:spPr>
          <a:xfrm>
            <a:off x="826988" y="156186"/>
            <a:ext cx="10538023" cy="147732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endParaRPr lang="el-GR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l-GR" sz="3200" b="1" dirty="0">
                <a:solidFill>
                  <a:schemeClr val="tx2">
                    <a:lumMod val="60000"/>
                    <a:lumOff val="40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Κατάσταση του Φαινομένου των </a:t>
            </a:r>
          </a:p>
          <a:p>
            <a:pPr algn="ctr"/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Ε</a:t>
            </a:r>
            <a:r>
              <a:rPr lang="el-GR" sz="3200" b="1" dirty="0">
                <a:solidFill>
                  <a:schemeClr val="tx2">
                    <a:lumMod val="60000"/>
                    <a:lumOff val="40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ξαρτησιογόνων </a:t>
            </a: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Ο</a:t>
            </a:r>
            <a:r>
              <a:rPr lang="el-GR" sz="3200" b="1" dirty="0">
                <a:solidFill>
                  <a:schemeClr val="tx2">
                    <a:lumMod val="60000"/>
                    <a:lumOff val="40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υσιών στην Κύπρο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843681-B092-4B35-9A55-033C22C25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476" y="2146296"/>
            <a:ext cx="3413759" cy="2227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03E6E8-649A-4A44-A3A1-AB21B84ED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119" y="5876459"/>
            <a:ext cx="8065827" cy="981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361171-12F4-472B-B0D5-8655EC9B6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766" y="2315759"/>
            <a:ext cx="4115990" cy="231524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7354CE-306B-E44B-94F1-1D98029E45F7}"/>
              </a:ext>
            </a:extLst>
          </p:cNvPr>
          <p:cNvCxnSpPr>
            <a:cxnSpLocks/>
          </p:cNvCxnSpPr>
          <p:nvPr/>
        </p:nvCxnSpPr>
        <p:spPr>
          <a:xfrm>
            <a:off x="2674961" y="518615"/>
            <a:ext cx="696035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904189-FD29-8247-BD08-EBCEEAE72A4D}"/>
              </a:ext>
            </a:extLst>
          </p:cNvPr>
          <p:cNvCxnSpPr>
            <a:cxnSpLocks/>
          </p:cNvCxnSpPr>
          <p:nvPr/>
        </p:nvCxnSpPr>
        <p:spPr>
          <a:xfrm>
            <a:off x="2615820" y="1912962"/>
            <a:ext cx="696035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0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0BAE64-12ED-9140-8741-4202D1343AA0}"/>
              </a:ext>
            </a:extLst>
          </p:cNvPr>
          <p:cNvSpPr/>
          <p:nvPr/>
        </p:nvSpPr>
        <p:spPr>
          <a:xfrm>
            <a:off x="1883391" y="1989934"/>
            <a:ext cx="8425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0070C0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Δείκτης Αίτησης Θεραπείας</a:t>
            </a:r>
            <a:endParaRPr lang="en-US" sz="4000" b="1" dirty="0">
              <a:solidFill>
                <a:srgbClr val="0070C0"/>
              </a:solidFill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1F9BF7-69A5-8A48-B1FF-C8077C74ECBD}"/>
              </a:ext>
            </a:extLst>
          </p:cNvPr>
          <p:cNvCxnSpPr>
            <a:cxnSpLocks/>
          </p:cNvCxnSpPr>
          <p:nvPr/>
        </p:nvCxnSpPr>
        <p:spPr>
          <a:xfrm>
            <a:off x="1992573" y="3248167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0D92C3-73D1-9843-BC82-E8C2EEBCB528}"/>
              </a:ext>
            </a:extLst>
          </p:cNvPr>
          <p:cNvCxnSpPr>
            <a:cxnSpLocks/>
          </p:cNvCxnSpPr>
          <p:nvPr/>
        </p:nvCxnSpPr>
        <p:spPr>
          <a:xfrm>
            <a:off x="1992573" y="1599062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622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1DC91A-A4BB-40AA-8BEE-45AC2DB86028}"/>
              </a:ext>
            </a:extLst>
          </p:cNvPr>
          <p:cNvSpPr txBox="1">
            <a:spLocks/>
          </p:cNvSpPr>
          <p:nvPr/>
        </p:nvSpPr>
        <p:spPr>
          <a:xfrm>
            <a:off x="410548" y="365764"/>
            <a:ext cx="11222816" cy="66993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Αίτησης Θεραπείας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BF773-2CCE-4037-AE85-72D7D368C0E4}"/>
              </a:ext>
            </a:extLst>
          </p:cNvPr>
          <p:cNvSpPr txBox="1"/>
          <p:nvPr/>
        </p:nvSpPr>
        <p:spPr>
          <a:xfrm>
            <a:off x="9978669" y="6492236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 20</a:t>
            </a:r>
            <a:r>
              <a:rPr lang="en-GB" sz="1400" i="1" dirty="0"/>
              <a:t>20</a:t>
            </a:r>
            <a:endParaRPr lang="en-US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D02B743-3CAE-4A91-B711-E1C9E69FF4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3270003"/>
              </p:ext>
            </p:extLst>
          </p:nvPr>
        </p:nvGraphicFramePr>
        <p:xfrm>
          <a:off x="410548" y="1347891"/>
          <a:ext cx="6067426" cy="3800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B10C71-23AA-4FCC-B926-947CAF806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058888"/>
              </p:ext>
            </p:extLst>
          </p:nvPr>
        </p:nvGraphicFramePr>
        <p:xfrm>
          <a:off x="6324966" y="1681266"/>
          <a:ext cx="5591175" cy="346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0928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1DC91A-A4BB-40AA-8BEE-45AC2DB86028}"/>
              </a:ext>
            </a:extLst>
          </p:cNvPr>
          <p:cNvSpPr txBox="1">
            <a:spLocks/>
          </p:cNvSpPr>
          <p:nvPr/>
        </p:nvSpPr>
        <p:spPr>
          <a:xfrm>
            <a:off x="410548" y="365764"/>
            <a:ext cx="11222816" cy="66993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Αίτησης Θεραπείας: Κύρια Ουσία Κατάχρησης</a:t>
            </a:r>
            <a:endParaRPr lang="LID4096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EC63FB9-C56D-4F17-AE68-410542122B0D}"/>
              </a:ext>
            </a:extLst>
          </p:cNvPr>
          <p:cNvGraphicFramePr>
            <a:graphicFrameLocks/>
          </p:cNvGraphicFramePr>
          <p:nvPr/>
        </p:nvGraphicFramePr>
        <p:xfrm>
          <a:off x="2881312" y="1135855"/>
          <a:ext cx="6429376" cy="4586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D48E113-8C7F-4B9E-A22C-CB50B713B3F2}"/>
              </a:ext>
            </a:extLst>
          </p:cNvPr>
          <p:cNvSpPr txBox="1"/>
          <p:nvPr/>
        </p:nvSpPr>
        <p:spPr>
          <a:xfrm>
            <a:off x="9892471" y="6428610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24748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2812" y="24993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808617" y="24818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808617" y="22602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808617" y="56416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6F5D86-D039-4B4C-805B-F6D640F32A96}"/>
              </a:ext>
            </a:extLst>
          </p:cNvPr>
          <p:cNvSpPr txBox="1">
            <a:spLocks/>
          </p:cNvSpPr>
          <p:nvPr/>
        </p:nvSpPr>
        <p:spPr>
          <a:xfrm>
            <a:off x="52090" y="104029"/>
            <a:ext cx="10855396" cy="584352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Αίτησης Θεραπείας</a:t>
            </a:r>
            <a:endParaRPr lang="LID4096" dirty="0"/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00000000-0008-0000-0800-000008000000}"/>
              </a:ext>
            </a:extLst>
          </p:cNvPr>
          <p:cNvGrpSpPr/>
          <p:nvPr/>
        </p:nvGrpSpPr>
        <p:grpSpPr>
          <a:xfrm>
            <a:off x="416560" y="688381"/>
            <a:ext cx="8378871" cy="6065588"/>
            <a:chOff x="0" y="0"/>
            <a:chExt cx="7953375" cy="5981700"/>
          </a:xfrm>
        </p:grpSpPr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00000000-0008-0000-0800-000003000000}"/>
                </a:ext>
              </a:extLst>
            </p:cNvPr>
            <p:cNvGrpSpPr/>
            <p:nvPr/>
          </p:nvGrpSpPr>
          <p:grpSpPr>
            <a:xfrm>
              <a:off x="0" y="0"/>
              <a:ext cx="3886200" cy="2914650"/>
              <a:chOff x="0" y="0"/>
              <a:chExt cx="3886200" cy="2914650"/>
            </a:xfrm>
          </p:grpSpPr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0000000-0008-0000-0800-000004000000}"/>
                  </a:ext>
                </a:extLst>
              </p:cNvPr>
              <p:cNvSpPr/>
              <p:nvPr/>
            </p:nvSpPr>
            <p:spPr>
              <a:xfrm>
                <a:off x="0" y="0"/>
                <a:ext cx="3886200" cy="291465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00000000-0008-0000-0800-000005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3399" y="628650"/>
                <a:ext cx="619125" cy="609600"/>
              </a:xfrm>
              <a:prstGeom prst="rect">
                <a:avLst/>
              </a:prstGeom>
            </p:spPr>
          </p:pic>
          <p:sp>
            <p:nvSpPr>
              <p:cNvPr id="354" name="TextBox 5">
                <a:extLst>
                  <a:ext uri="{FF2B5EF4-FFF2-40B4-BE49-F238E27FC236}">
                    <a16:creationId xmlns:a16="http://schemas.microsoft.com/office/drawing/2014/main" id="{00000000-0008-0000-0800-000006000000}"/>
                  </a:ext>
                </a:extLst>
              </p:cNvPr>
              <p:cNvSpPr txBox="1"/>
              <p:nvPr/>
            </p:nvSpPr>
            <p:spPr>
              <a:xfrm>
                <a:off x="9525" y="19050"/>
                <a:ext cx="1352550" cy="371476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2000" b="1" i="1">
                    <a:solidFill>
                      <a:schemeClr val="accent1"/>
                    </a:solidFill>
                  </a:rPr>
                  <a:t>Κάνναβη</a:t>
                </a:r>
                <a:endParaRPr lang="en-GB" sz="2000" b="1" i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55" name="TextBox 6">
                <a:extLst>
                  <a:ext uri="{FF2B5EF4-FFF2-40B4-BE49-F238E27FC236}">
                    <a16:creationId xmlns:a16="http://schemas.microsoft.com/office/drawing/2014/main" id="{00000000-0008-0000-0800-000007000000}"/>
                  </a:ext>
                </a:extLst>
              </p:cNvPr>
              <p:cNvSpPr txBox="1"/>
              <p:nvPr/>
            </p:nvSpPr>
            <p:spPr>
              <a:xfrm>
                <a:off x="28933" y="240919"/>
                <a:ext cx="2752725" cy="408052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άτομα που ξεκίνησαν θεραπεία </a:t>
                </a:r>
              </a:p>
              <a:p>
                <a:r>
                  <a:rPr lang="el-GR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το 201</a:t>
                </a:r>
                <a:r>
                  <a:rPr lang="en-GB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9</a:t>
                </a:r>
              </a:p>
            </p:txBody>
          </p:sp>
          <p:sp>
            <p:nvSpPr>
              <p:cNvPr id="356" name="TextBox 9">
                <a:extLst>
                  <a:ext uri="{FF2B5EF4-FFF2-40B4-BE49-F238E27FC236}">
                    <a16:creationId xmlns:a16="http://schemas.microsoft.com/office/drawing/2014/main" id="{00000000-0008-0000-0800-00000A000000}"/>
                  </a:ext>
                </a:extLst>
              </p:cNvPr>
              <p:cNvSpPr txBox="1"/>
              <p:nvPr/>
            </p:nvSpPr>
            <p:spPr>
              <a:xfrm>
                <a:off x="361950" y="1209676"/>
                <a:ext cx="561975" cy="26670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729039D8-A904-4D26-9EFC-0362030469F8}" type="TxLink">
                  <a:rPr lang="en-US" sz="800" b="1" i="0" u="none" strike="noStrike">
                    <a:solidFill>
                      <a:srgbClr val="404040"/>
                    </a:solidFill>
                    <a:latin typeface="Helvetica"/>
                    <a:cs typeface="Helvetica"/>
                  </a:rPr>
                  <a:pPr algn="ctr"/>
                  <a:t>12%</a:t>
                </a:fld>
                <a:endParaRPr lang="en-GB" sz="1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57" name="TextBox 10">
                <a:extLst>
                  <a:ext uri="{FF2B5EF4-FFF2-40B4-BE49-F238E27FC236}">
                    <a16:creationId xmlns:a16="http://schemas.microsoft.com/office/drawing/2014/main" id="{00000000-0008-0000-0800-00000B000000}"/>
                  </a:ext>
                </a:extLst>
              </p:cNvPr>
              <p:cNvSpPr txBox="1"/>
              <p:nvPr/>
            </p:nvSpPr>
            <p:spPr>
              <a:xfrm>
                <a:off x="771525" y="1209676"/>
                <a:ext cx="561975" cy="26670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8C1B8C9D-4B36-486D-AE01-12B681195291}" type="TxLink">
                  <a:rPr lang="en-US" sz="800" b="1" i="0" u="none" strike="noStrike">
                    <a:solidFill>
                      <a:srgbClr val="404040"/>
                    </a:solidFill>
                    <a:latin typeface="Helvetica"/>
                    <a:cs typeface="Helvetica"/>
                  </a:rPr>
                  <a:pPr algn="ctr"/>
                  <a:t>88%</a:t>
                </a:fld>
                <a:endParaRPr lang="en-GB" sz="1400" b="1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00000000-0008-0000-0800-00000E000000}"/>
                </a:ext>
              </a:extLst>
            </p:cNvPr>
            <p:cNvGrpSpPr/>
            <p:nvPr/>
          </p:nvGrpSpPr>
          <p:grpSpPr>
            <a:xfrm>
              <a:off x="4067175" y="0"/>
              <a:ext cx="3886200" cy="2914650"/>
              <a:chOff x="4067175" y="0"/>
              <a:chExt cx="3886200" cy="2914650"/>
            </a:xfrm>
          </p:grpSpPr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00000000-0008-0000-0800-00000F000000}"/>
                  </a:ext>
                </a:extLst>
              </p:cNvPr>
              <p:cNvSpPr/>
              <p:nvPr/>
            </p:nvSpPr>
            <p:spPr>
              <a:xfrm>
                <a:off x="4067175" y="0"/>
                <a:ext cx="3886200" cy="291465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00000000-0008-0000-0800-00001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00574" y="628650"/>
                <a:ext cx="619125" cy="609600"/>
              </a:xfrm>
              <a:prstGeom prst="rect">
                <a:avLst/>
              </a:prstGeom>
            </p:spPr>
          </p:pic>
          <p:sp>
            <p:nvSpPr>
              <p:cNvPr id="348" name="TextBox 16">
                <a:extLst>
                  <a:ext uri="{FF2B5EF4-FFF2-40B4-BE49-F238E27FC236}">
                    <a16:creationId xmlns:a16="http://schemas.microsoft.com/office/drawing/2014/main" id="{00000000-0008-0000-0800-000011000000}"/>
                  </a:ext>
                </a:extLst>
              </p:cNvPr>
              <p:cNvSpPr txBox="1"/>
              <p:nvPr/>
            </p:nvSpPr>
            <p:spPr>
              <a:xfrm>
                <a:off x="4076700" y="19050"/>
                <a:ext cx="1352550" cy="371476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2000" b="1" i="1">
                    <a:solidFill>
                      <a:schemeClr val="accent3">
                        <a:lumMod val="50000"/>
                      </a:schemeClr>
                    </a:solidFill>
                  </a:rPr>
                  <a:t>Κοκα</a:t>
                </a:r>
                <a:r>
                  <a:rPr lang="el-GR" sz="2000" b="1" i="1">
                    <a:solidFill>
                      <a:schemeClr val="accent3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ΐνη</a:t>
                </a:r>
                <a:endParaRPr lang="en-GB" sz="2000" b="1" i="1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9" name="TextBox 17">
                <a:extLst>
                  <a:ext uri="{FF2B5EF4-FFF2-40B4-BE49-F238E27FC236}">
                    <a16:creationId xmlns:a16="http://schemas.microsoft.com/office/drawing/2014/main" id="{00000000-0008-0000-0800-000012000000}"/>
                  </a:ext>
                </a:extLst>
              </p:cNvPr>
              <p:cNvSpPr txBox="1"/>
              <p:nvPr/>
            </p:nvSpPr>
            <p:spPr>
              <a:xfrm>
                <a:off x="4086941" y="250189"/>
                <a:ext cx="2752725" cy="370968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άτομα που ξεκίνησαν θεραπεία </a:t>
                </a:r>
              </a:p>
              <a:p>
                <a:r>
                  <a:rPr lang="el-GR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το 201</a:t>
                </a:r>
                <a:r>
                  <a:rPr lang="en-GB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9</a:t>
                </a:r>
                <a:endParaRPr lang="el-GR" sz="800" b="0" i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50" name="TextBox 20">
                <a:extLst>
                  <a:ext uri="{FF2B5EF4-FFF2-40B4-BE49-F238E27FC236}">
                    <a16:creationId xmlns:a16="http://schemas.microsoft.com/office/drawing/2014/main" id="{00000000-0008-0000-0800-000015000000}"/>
                  </a:ext>
                </a:extLst>
              </p:cNvPr>
              <p:cNvSpPr txBox="1"/>
              <p:nvPr/>
            </p:nvSpPr>
            <p:spPr>
              <a:xfrm>
                <a:off x="4429125" y="1209676"/>
                <a:ext cx="561975" cy="26670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EC540837-A593-4A72-B9AD-E37EC7B86532}" type="TxLink">
                  <a:rPr lang="en-US" sz="800" b="1" i="0" u="none" strike="noStrike">
                    <a:solidFill>
                      <a:srgbClr val="404040"/>
                    </a:solidFill>
                    <a:latin typeface="Helvetica"/>
                    <a:cs typeface="Helvetica"/>
                  </a:rPr>
                  <a:pPr algn="ctr"/>
                  <a:t>7%</a:t>
                </a:fld>
                <a:endParaRPr lang="en-GB" sz="1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51" name="TextBox 21">
                <a:extLst>
                  <a:ext uri="{FF2B5EF4-FFF2-40B4-BE49-F238E27FC236}">
                    <a16:creationId xmlns:a16="http://schemas.microsoft.com/office/drawing/2014/main" id="{00000000-0008-0000-0800-000016000000}"/>
                  </a:ext>
                </a:extLst>
              </p:cNvPr>
              <p:cNvSpPr txBox="1"/>
              <p:nvPr/>
            </p:nvSpPr>
            <p:spPr>
              <a:xfrm>
                <a:off x="4838700" y="1209676"/>
                <a:ext cx="561975" cy="26670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98B782C1-265A-4BBC-A4F5-751929B77DE1}" type="TxLink">
                  <a:rPr lang="en-US" sz="800" b="1" i="0" u="none" strike="noStrike">
                    <a:solidFill>
                      <a:srgbClr val="404040"/>
                    </a:solidFill>
                    <a:latin typeface="Helvetica"/>
                    <a:cs typeface="Helvetica"/>
                  </a:rPr>
                  <a:pPr algn="ctr"/>
                  <a:t>93%</a:t>
                </a:fld>
                <a:endParaRPr lang="en-GB" sz="1400" b="1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00000000-0008-0000-0800-000019000000}"/>
                </a:ext>
              </a:extLst>
            </p:cNvPr>
            <p:cNvGrpSpPr/>
            <p:nvPr/>
          </p:nvGrpSpPr>
          <p:grpSpPr>
            <a:xfrm>
              <a:off x="0" y="3067050"/>
              <a:ext cx="3886200" cy="2914650"/>
              <a:chOff x="0" y="3067050"/>
              <a:chExt cx="3886200" cy="2914650"/>
            </a:xfrm>
          </p:grpSpPr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00000000-0008-0000-0800-00001A000000}"/>
                  </a:ext>
                </a:extLst>
              </p:cNvPr>
              <p:cNvSpPr/>
              <p:nvPr/>
            </p:nvSpPr>
            <p:spPr>
              <a:xfrm>
                <a:off x="0" y="3067050"/>
                <a:ext cx="3886200" cy="291465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00000000-0008-0000-0800-00001B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3399" y="3695700"/>
                <a:ext cx="619125" cy="609600"/>
              </a:xfrm>
              <a:prstGeom prst="rect">
                <a:avLst/>
              </a:prstGeom>
            </p:spPr>
          </p:pic>
          <p:sp>
            <p:nvSpPr>
              <p:cNvPr id="342" name="TextBox 27">
                <a:extLst>
                  <a:ext uri="{FF2B5EF4-FFF2-40B4-BE49-F238E27FC236}">
                    <a16:creationId xmlns:a16="http://schemas.microsoft.com/office/drawing/2014/main" id="{00000000-0008-0000-0800-00001C000000}"/>
                  </a:ext>
                </a:extLst>
              </p:cNvPr>
              <p:cNvSpPr txBox="1"/>
              <p:nvPr/>
            </p:nvSpPr>
            <p:spPr>
              <a:xfrm>
                <a:off x="9525" y="3086100"/>
                <a:ext cx="1352550" cy="371476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2000" b="1" i="1">
                    <a:solidFill>
                      <a:schemeClr val="accent6">
                        <a:lumMod val="75000"/>
                      </a:schemeClr>
                    </a:solidFill>
                  </a:rPr>
                  <a:t>Ηρωίνη</a:t>
                </a:r>
                <a:endParaRPr lang="en-GB" sz="2000" b="1" i="1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43" name="TextBox 28">
                <a:extLst>
                  <a:ext uri="{FF2B5EF4-FFF2-40B4-BE49-F238E27FC236}">
                    <a16:creationId xmlns:a16="http://schemas.microsoft.com/office/drawing/2014/main" id="{00000000-0008-0000-0800-00001D000000}"/>
                  </a:ext>
                </a:extLst>
              </p:cNvPr>
              <p:cNvSpPr txBox="1"/>
              <p:nvPr/>
            </p:nvSpPr>
            <p:spPr>
              <a:xfrm>
                <a:off x="19766" y="3326511"/>
                <a:ext cx="2752725" cy="409702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άτομα που ξεκίνησαν θεραπεία </a:t>
                </a:r>
              </a:p>
              <a:p>
                <a:r>
                  <a:rPr lang="el-GR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το 201</a:t>
                </a:r>
                <a:r>
                  <a:rPr lang="en-GB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9</a:t>
                </a:r>
                <a:endParaRPr lang="el-GR" sz="800" b="0" i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44" name="TextBox 31">
                <a:extLst>
                  <a:ext uri="{FF2B5EF4-FFF2-40B4-BE49-F238E27FC236}">
                    <a16:creationId xmlns:a16="http://schemas.microsoft.com/office/drawing/2014/main" id="{00000000-0008-0000-0800-000020000000}"/>
                  </a:ext>
                </a:extLst>
              </p:cNvPr>
              <p:cNvSpPr txBox="1"/>
              <p:nvPr/>
            </p:nvSpPr>
            <p:spPr>
              <a:xfrm>
                <a:off x="361950" y="4276726"/>
                <a:ext cx="561975" cy="26670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D20BA02B-20C4-4C81-B50D-756A3F4C80EB}" type="TxLink">
                  <a:rPr lang="en-US" sz="800" b="1" i="0" u="none" strike="noStrike">
                    <a:solidFill>
                      <a:srgbClr val="404040"/>
                    </a:solidFill>
                    <a:latin typeface="Helvetica"/>
                    <a:cs typeface="Helvetica"/>
                  </a:rPr>
                  <a:pPr algn="ctr"/>
                  <a:t>17%</a:t>
                </a:fld>
                <a:endParaRPr lang="en-GB" sz="1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45" name="TextBox 32">
                <a:extLst>
                  <a:ext uri="{FF2B5EF4-FFF2-40B4-BE49-F238E27FC236}">
                    <a16:creationId xmlns:a16="http://schemas.microsoft.com/office/drawing/2014/main" id="{00000000-0008-0000-0800-000021000000}"/>
                  </a:ext>
                </a:extLst>
              </p:cNvPr>
              <p:cNvSpPr txBox="1"/>
              <p:nvPr/>
            </p:nvSpPr>
            <p:spPr>
              <a:xfrm>
                <a:off x="771525" y="4276726"/>
                <a:ext cx="561975" cy="26670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DA9C5D31-E9AE-4A69-8F6E-DAE4794395D8}" type="TxLink">
                  <a:rPr lang="en-US" sz="800" b="1" i="0" u="none" strike="noStrike">
                    <a:solidFill>
                      <a:srgbClr val="404040"/>
                    </a:solidFill>
                    <a:latin typeface="Helvetica"/>
                    <a:cs typeface="Helvetica"/>
                  </a:rPr>
                  <a:pPr algn="ctr"/>
                  <a:t>83%</a:t>
                </a:fld>
                <a:endParaRPr lang="en-GB" sz="1400" b="1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00000000-0008-0000-0800-000024000000}"/>
                </a:ext>
              </a:extLst>
            </p:cNvPr>
            <p:cNvGrpSpPr/>
            <p:nvPr/>
          </p:nvGrpSpPr>
          <p:grpSpPr>
            <a:xfrm>
              <a:off x="4057650" y="3067050"/>
              <a:ext cx="3886200" cy="2914650"/>
              <a:chOff x="4057650" y="3067050"/>
              <a:chExt cx="3886200" cy="2914650"/>
            </a:xfrm>
          </p:grpSpPr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00000000-0008-0000-0800-000025000000}"/>
                  </a:ext>
                </a:extLst>
              </p:cNvPr>
              <p:cNvSpPr/>
              <p:nvPr/>
            </p:nvSpPr>
            <p:spPr>
              <a:xfrm>
                <a:off x="4057650" y="3067050"/>
                <a:ext cx="3886200" cy="291465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00000000-0008-0000-0800-000026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91049" y="3695700"/>
                <a:ext cx="619125" cy="609600"/>
              </a:xfrm>
              <a:prstGeom prst="rect">
                <a:avLst/>
              </a:prstGeom>
            </p:spPr>
          </p:pic>
          <p:sp>
            <p:nvSpPr>
              <p:cNvPr id="336" name="TextBox 38">
                <a:extLst>
                  <a:ext uri="{FF2B5EF4-FFF2-40B4-BE49-F238E27FC236}">
                    <a16:creationId xmlns:a16="http://schemas.microsoft.com/office/drawing/2014/main" id="{00000000-0008-0000-0800-000027000000}"/>
                  </a:ext>
                </a:extLst>
              </p:cNvPr>
              <p:cNvSpPr txBox="1"/>
              <p:nvPr/>
            </p:nvSpPr>
            <p:spPr>
              <a:xfrm>
                <a:off x="4067175" y="3086100"/>
                <a:ext cx="2019300" cy="371476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2000" b="1" i="1">
                    <a:solidFill>
                      <a:schemeClr val="accent2">
                        <a:lumMod val="75000"/>
                      </a:schemeClr>
                    </a:solidFill>
                  </a:rPr>
                  <a:t>Αμφεταμίνες</a:t>
                </a:r>
                <a:endParaRPr lang="en-GB" sz="2000" b="1" i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7" name="TextBox 39">
                <a:extLst>
                  <a:ext uri="{FF2B5EF4-FFF2-40B4-BE49-F238E27FC236}">
                    <a16:creationId xmlns:a16="http://schemas.microsoft.com/office/drawing/2014/main" id="{00000000-0008-0000-0800-000028000000}"/>
                  </a:ext>
                </a:extLst>
              </p:cNvPr>
              <p:cNvSpPr txBox="1"/>
              <p:nvPr/>
            </p:nvSpPr>
            <p:spPr>
              <a:xfrm>
                <a:off x="4095750" y="3409950"/>
                <a:ext cx="2752725" cy="335534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άτομα που ξεκίνησαν θεραπεία </a:t>
                </a:r>
              </a:p>
              <a:p>
                <a:r>
                  <a:rPr lang="el-GR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το 201</a:t>
                </a:r>
                <a:r>
                  <a:rPr lang="en-GB" sz="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9</a:t>
                </a:r>
                <a:endParaRPr lang="el-GR" sz="800" b="0" i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38" name="TextBox 42">
                <a:extLst>
                  <a:ext uri="{FF2B5EF4-FFF2-40B4-BE49-F238E27FC236}">
                    <a16:creationId xmlns:a16="http://schemas.microsoft.com/office/drawing/2014/main" id="{00000000-0008-0000-0800-00002B000000}"/>
                  </a:ext>
                </a:extLst>
              </p:cNvPr>
              <p:cNvSpPr txBox="1"/>
              <p:nvPr/>
            </p:nvSpPr>
            <p:spPr>
              <a:xfrm>
                <a:off x="4419600" y="4276726"/>
                <a:ext cx="561975" cy="26670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67A53ECB-F9A3-4A75-BAF8-C7069D7F7C31}" type="TxLink">
                  <a:rPr lang="en-US" sz="800" b="1" i="0" u="none" strike="noStrike">
                    <a:solidFill>
                      <a:srgbClr val="404040"/>
                    </a:solidFill>
                    <a:latin typeface="Helvetica"/>
                    <a:cs typeface="Helvetica"/>
                  </a:rPr>
                  <a:pPr algn="ctr"/>
                  <a:t>18%</a:t>
                </a:fld>
                <a:endParaRPr lang="en-GB" sz="1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39" name="TextBox 43">
                <a:extLst>
                  <a:ext uri="{FF2B5EF4-FFF2-40B4-BE49-F238E27FC236}">
                    <a16:creationId xmlns:a16="http://schemas.microsoft.com/office/drawing/2014/main" id="{00000000-0008-0000-0800-00002C000000}"/>
                  </a:ext>
                </a:extLst>
              </p:cNvPr>
              <p:cNvSpPr txBox="1"/>
              <p:nvPr/>
            </p:nvSpPr>
            <p:spPr>
              <a:xfrm>
                <a:off x="4829175" y="4276726"/>
                <a:ext cx="561975" cy="26670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8911BA10-885E-4AEA-9F61-4D4B47B16725}" type="TxLink">
                  <a:rPr lang="en-US" sz="800" b="1" i="0" u="none" strike="noStrike">
                    <a:solidFill>
                      <a:srgbClr val="404040"/>
                    </a:solidFill>
                    <a:latin typeface="Helvetica"/>
                    <a:cs typeface="Helvetica"/>
                  </a:rPr>
                  <a:pPr algn="ctr"/>
                  <a:t>82%</a:t>
                </a:fld>
                <a:endParaRPr lang="en-GB" sz="1400" b="1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00000000-0008-0000-0800-00002F000000}"/>
                </a:ext>
              </a:extLst>
            </p:cNvPr>
            <p:cNvCxnSpPr/>
            <p:nvPr/>
          </p:nvCxnSpPr>
          <p:spPr>
            <a:xfrm>
              <a:off x="1838324" y="476250"/>
              <a:ext cx="180000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3" name="TextBox 47">
              <a:extLst>
                <a:ext uri="{FF2B5EF4-FFF2-40B4-BE49-F238E27FC236}">
                  <a16:creationId xmlns:a16="http://schemas.microsoft.com/office/drawing/2014/main" id="{00000000-0008-0000-0800-000030000000}"/>
                </a:ext>
              </a:extLst>
            </p:cNvPr>
            <p:cNvSpPr txBox="1"/>
            <p:nvPr/>
          </p:nvSpPr>
          <p:spPr>
            <a:xfrm>
              <a:off x="1809750" y="257175"/>
              <a:ext cx="914399" cy="2286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Όλοι</a:t>
              </a:r>
              <a:endParaRPr lang="en-GB" sz="8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84" name="TextBox 48">
              <a:extLst>
                <a:ext uri="{FF2B5EF4-FFF2-40B4-BE49-F238E27FC236}">
                  <a16:creationId xmlns:a16="http://schemas.microsoft.com/office/drawing/2014/main" id="{00000000-0008-0000-0800-000031000000}"/>
                </a:ext>
              </a:extLst>
            </p:cNvPr>
            <p:cNvSpPr txBox="1"/>
            <p:nvPr/>
          </p:nvSpPr>
          <p:spPr>
            <a:xfrm>
              <a:off x="1809750" y="476250"/>
              <a:ext cx="1181099" cy="2095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"Νέοι" χρήστες</a:t>
              </a:r>
              <a:endParaRPr lang="en-GB" sz="8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85" name="TextBox 49">
              <a:extLst>
                <a:ext uri="{FF2B5EF4-FFF2-40B4-BE49-F238E27FC236}">
                  <a16:creationId xmlns:a16="http://schemas.microsoft.com/office/drawing/2014/main" id="{00000000-0008-0000-0800-000032000000}"/>
                </a:ext>
              </a:extLst>
            </p:cNvPr>
            <p:cNvSpPr txBox="1"/>
            <p:nvPr/>
          </p:nvSpPr>
          <p:spPr>
            <a:xfrm>
              <a:off x="3019424" y="485775"/>
              <a:ext cx="695325" cy="18097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56BCAFBB-7D01-4B61-B05C-4DA43C241CC4}" type="TxLink">
                <a:rPr lang="en-US" sz="1000" b="1" i="0" u="none" strike="noStrike">
                  <a:solidFill>
                    <a:schemeClr val="accent1"/>
                  </a:solidFill>
                  <a:latin typeface="Helvetica"/>
                  <a:cs typeface="Helvetica"/>
                </a:rPr>
                <a:pPr algn="r"/>
                <a:t>354</a:t>
              </a:fld>
              <a:endParaRPr lang="en-GB" sz="1400" b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86" name="TextBox 50">
              <a:extLst>
                <a:ext uri="{FF2B5EF4-FFF2-40B4-BE49-F238E27FC236}">
                  <a16:creationId xmlns:a16="http://schemas.microsoft.com/office/drawing/2014/main" id="{00000000-0008-0000-0800-000033000000}"/>
                </a:ext>
              </a:extLst>
            </p:cNvPr>
            <p:cNvSpPr txBox="1"/>
            <p:nvPr/>
          </p:nvSpPr>
          <p:spPr>
            <a:xfrm>
              <a:off x="3019424" y="266700"/>
              <a:ext cx="695325" cy="2095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53DB0D7C-5CB3-4A03-B236-5C8786898AA1}" type="TxLink">
                <a:rPr lang="en-US" sz="1000" b="1" i="0" u="none" strike="noStrike">
                  <a:solidFill>
                    <a:schemeClr val="accent1"/>
                  </a:solidFill>
                  <a:latin typeface="Helvetica"/>
                  <a:cs typeface="Helvetica"/>
                </a:rPr>
                <a:pPr algn="r"/>
                <a:t>490</a:t>
              </a:fld>
              <a:endParaRPr lang="en-GB" sz="1400" b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00000000-0008-0000-0800-000034000000}"/>
                </a:ext>
              </a:extLst>
            </p:cNvPr>
            <p:cNvCxnSpPr/>
            <p:nvPr/>
          </p:nvCxnSpPr>
          <p:spPr>
            <a:xfrm>
              <a:off x="5934074" y="447675"/>
              <a:ext cx="1800000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TextBox 52">
              <a:extLst>
                <a:ext uri="{FF2B5EF4-FFF2-40B4-BE49-F238E27FC236}">
                  <a16:creationId xmlns:a16="http://schemas.microsoft.com/office/drawing/2014/main" id="{00000000-0008-0000-0800-000035000000}"/>
                </a:ext>
              </a:extLst>
            </p:cNvPr>
            <p:cNvSpPr txBox="1"/>
            <p:nvPr/>
          </p:nvSpPr>
          <p:spPr>
            <a:xfrm>
              <a:off x="5905500" y="228600"/>
              <a:ext cx="914399" cy="2286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Όλοι</a:t>
              </a:r>
              <a:endParaRPr lang="en-GB" sz="8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89" name="TextBox 53">
              <a:extLst>
                <a:ext uri="{FF2B5EF4-FFF2-40B4-BE49-F238E27FC236}">
                  <a16:creationId xmlns:a16="http://schemas.microsoft.com/office/drawing/2014/main" id="{00000000-0008-0000-0800-000036000000}"/>
                </a:ext>
              </a:extLst>
            </p:cNvPr>
            <p:cNvSpPr txBox="1"/>
            <p:nvPr/>
          </p:nvSpPr>
          <p:spPr>
            <a:xfrm>
              <a:off x="5905500" y="453624"/>
              <a:ext cx="1181099" cy="2095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"Νέοι" χρήστες</a:t>
              </a:r>
            </a:p>
          </p:txBody>
        </p:sp>
        <p:sp>
          <p:nvSpPr>
            <p:cNvPr id="290" name="TextBox 54">
              <a:extLst>
                <a:ext uri="{FF2B5EF4-FFF2-40B4-BE49-F238E27FC236}">
                  <a16:creationId xmlns:a16="http://schemas.microsoft.com/office/drawing/2014/main" id="{00000000-0008-0000-0800-000037000000}"/>
                </a:ext>
              </a:extLst>
            </p:cNvPr>
            <p:cNvSpPr txBox="1"/>
            <p:nvPr/>
          </p:nvSpPr>
          <p:spPr>
            <a:xfrm>
              <a:off x="7115174" y="457200"/>
              <a:ext cx="695325" cy="18097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68A8E70E-CE94-47AB-8CFD-AE1BFD0C56A7}" type="TxLink">
                <a:rPr lang="en-US" sz="1000" b="1" i="0" u="none" strike="noStrike">
                  <a:solidFill>
                    <a:schemeClr val="accent3">
                      <a:lumMod val="50000"/>
                    </a:schemeClr>
                  </a:solidFill>
                  <a:latin typeface="Helvetica"/>
                  <a:cs typeface="Helvetica"/>
                </a:rPr>
                <a:pPr algn="r"/>
                <a:t>99</a:t>
              </a:fld>
              <a:endParaRPr lang="en-GB" sz="2400" b="1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91" name="TextBox 55">
              <a:extLst>
                <a:ext uri="{FF2B5EF4-FFF2-40B4-BE49-F238E27FC236}">
                  <a16:creationId xmlns:a16="http://schemas.microsoft.com/office/drawing/2014/main" id="{00000000-0008-0000-0800-000038000000}"/>
                </a:ext>
              </a:extLst>
            </p:cNvPr>
            <p:cNvSpPr txBox="1"/>
            <p:nvPr/>
          </p:nvSpPr>
          <p:spPr>
            <a:xfrm>
              <a:off x="7115174" y="238125"/>
              <a:ext cx="695325" cy="2095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57CFE210-AE15-45D5-8EF2-B3303222D8F5}" type="TxLink">
                <a:rPr lang="en-US" sz="1000" b="1" i="0" u="none" strike="noStrike">
                  <a:solidFill>
                    <a:schemeClr val="accent3">
                      <a:lumMod val="50000"/>
                    </a:schemeClr>
                  </a:solidFill>
                  <a:latin typeface="Helvetica"/>
                  <a:cs typeface="Helvetica"/>
                </a:rPr>
                <a:pPr algn="r"/>
                <a:t>208</a:t>
              </a:fld>
              <a:endParaRPr lang="en-GB" sz="2400" b="1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00000000-0008-0000-0800-000039000000}"/>
                </a:ext>
              </a:extLst>
            </p:cNvPr>
            <p:cNvCxnSpPr/>
            <p:nvPr/>
          </p:nvCxnSpPr>
          <p:spPr>
            <a:xfrm>
              <a:off x="5972174" y="3629025"/>
              <a:ext cx="1800000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TextBox 57">
              <a:extLst>
                <a:ext uri="{FF2B5EF4-FFF2-40B4-BE49-F238E27FC236}">
                  <a16:creationId xmlns:a16="http://schemas.microsoft.com/office/drawing/2014/main" id="{00000000-0008-0000-0800-00003A000000}"/>
                </a:ext>
              </a:extLst>
            </p:cNvPr>
            <p:cNvSpPr txBox="1"/>
            <p:nvPr/>
          </p:nvSpPr>
          <p:spPr>
            <a:xfrm>
              <a:off x="5943600" y="3419475"/>
              <a:ext cx="914399" cy="21907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Όλοι</a:t>
              </a:r>
              <a:endParaRPr lang="en-GB" sz="8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94" name="TextBox 58">
              <a:extLst>
                <a:ext uri="{FF2B5EF4-FFF2-40B4-BE49-F238E27FC236}">
                  <a16:creationId xmlns:a16="http://schemas.microsoft.com/office/drawing/2014/main" id="{00000000-0008-0000-0800-00003B000000}"/>
                </a:ext>
              </a:extLst>
            </p:cNvPr>
            <p:cNvSpPr txBox="1"/>
            <p:nvPr/>
          </p:nvSpPr>
          <p:spPr>
            <a:xfrm>
              <a:off x="5943600" y="3634973"/>
              <a:ext cx="1181099" cy="2095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"Νέοι" χρήστες</a:t>
              </a:r>
            </a:p>
          </p:txBody>
        </p:sp>
        <p:sp>
          <p:nvSpPr>
            <p:cNvPr id="295" name="TextBox 59">
              <a:extLst>
                <a:ext uri="{FF2B5EF4-FFF2-40B4-BE49-F238E27FC236}">
                  <a16:creationId xmlns:a16="http://schemas.microsoft.com/office/drawing/2014/main" id="{00000000-0008-0000-0800-00003C000000}"/>
                </a:ext>
              </a:extLst>
            </p:cNvPr>
            <p:cNvSpPr txBox="1"/>
            <p:nvPr/>
          </p:nvSpPr>
          <p:spPr>
            <a:xfrm>
              <a:off x="7153274" y="3638550"/>
              <a:ext cx="695325" cy="18097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1C25317C-105E-4313-967C-9A3206C9CF19}" type="TxLink">
                <a:rPr lang="en-US" sz="1000" b="1" i="0" u="none" strike="noStrike">
                  <a:solidFill>
                    <a:schemeClr val="accent2">
                      <a:lumMod val="75000"/>
                    </a:schemeClr>
                  </a:solidFill>
                  <a:latin typeface="Helvetica"/>
                  <a:cs typeface="Helvetica"/>
                </a:rPr>
                <a:pPr algn="r"/>
                <a:t>39</a:t>
              </a:fld>
              <a:endParaRPr lang="en-GB" sz="2400" b="1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96" name="TextBox 60">
              <a:extLst>
                <a:ext uri="{FF2B5EF4-FFF2-40B4-BE49-F238E27FC236}">
                  <a16:creationId xmlns:a16="http://schemas.microsoft.com/office/drawing/2014/main" id="{00000000-0008-0000-0800-00003D000000}"/>
                </a:ext>
              </a:extLst>
            </p:cNvPr>
            <p:cNvSpPr txBox="1"/>
            <p:nvPr/>
          </p:nvSpPr>
          <p:spPr>
            <a:xfrm>
              <a:off x="7153274" y="3429000"/>
              <a:ext cx="695325" cy="2000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1ACCFAC-5704-434D-BBEA-5F675FEC6889}" type="TxLink">
                <a:rPr lang="en-US" sz="1000" b="1" i="0" u="none" strike="noStrike">
                  <a:solidFill>
                    <a:schemeClr val="accent2">
                      <a:lumMod val="75000"/>
                    </a:schemeClr>
                  </a:solidFill>
                  <a:latin typeface="Helvetica"/>
                  <a:cs typeface="Helvetica"/>
                </a:rPr>
                <a:pPr algn="r"/>
                <a:t>84</a:t>
              </a:fld>
              <a:endParaRPr lang="en-GB" sz="2400" b="1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00000000-0008-0000-0800-00003E000000}"/>
                </a:ext>
              </a:extLst>
            </p:cNvPr>
            <p:cNvCxnSpPr/>
            <p:nvPr/>
          </p:nvCxnSpPr>
          <p:spPr>
            <a:xfrm>
              <a:off x="1847849" y="3552825"/>
              <a:ext cx="1800000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TextBox 62">
              <a:extLst>
                <a:ext uri="{FF2B5EF4-FFF2-40B4-BE49-F238E27FC236}">
                  <a16:creationId xmlns:a16="http://schemas.microsoft.com/office/drawing/2014/main" id="{00000000-0008-0000-0800-00003F000000}"/>
                </a:ext>
              </a:extLst>
            </p:cNvPr>
            <p:cNvSpPr txBox="1"/>
            <p:nvPr/>
          </p:nvSpPr>
          <p:spPr>
            <a:xfrm>
              <a:off x="1819275" y="3343275"/>
              <a:ext cx="914399" cy="21907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Όλοι</a:t>
              </a:r>
              <a:endParaRPr lang="en-GB" sz="8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99" name="TextBox 63">
              <a:extLst>
                <a:ext uri="{FF2B5EF4-FFF2-40B4-BE49-F238E27FC236}">
                  <a16:creationId xmlns:a16="http://schemas.microsoft.com/office/drawing/2014/main" id="{00000000-0008-0000-0800-000040000000}"/>
                </a:ext>
              </a:extLst>
            </p:cNvPr>
            <p:cNvSpPr txBox="1"/>
            <p:nvPr/>
          </p:nvSpPr>
          <p:spPr>
            <a:xfrm>
              <a:off x="1819275" y="3564722"/>
              <a:ext cx="1181099" cy="2095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80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rPr>
                <a:t>"Νέοι" χρήστες</a:t>
              </a:r>
            </a:p>
          </p:txBody>
        </p:sp>
        <p:sp>
          <p:nvSpPr>
            <p:cNvPr id="300" name="TextBox 64">
              <a:extLst>
                <a:ext uri="{FF2B5EF4-FFF2-40B4-BE49-F238E27FC236}">
                  <a16:creationId xmlns:a16="http://schemas.microsoft.com/office/drawing/2014/main" id="{00000000-0008-0000-0800-000041000000}"/>
                </a:ext>
              </a:extLst>
            </p:cNvPr>
            <p:cNvSpPr txBox="1"/>
            <p:nvPr/>
          </p:nvSpPr>
          <p:spPr>
            <a:xfrm>
              <a:off x="3028949" y="3562350"/>
              <a:ext cx="695325" cy="18097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93E892F3-8771-49B5-9109-E80621F9B708}" type="TxLink">
                <a:rPr lang="en-US" sz="1000" b="1" i="0" u="none" strike="noStrike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pPr algn="r"/>
                <a:t>58</a:t>
              </a:fld>
              <a:endParaRPr lang="en-GB" sz="2400" b="1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01" name="TextBox 65">
              <a:extLst>
                <a:ext uri="{FF2B5EF4-FFF2-40B4-BE49-F238E27FC236}">
                  <a16:creationId xmlns:a16="http://schemas.microsoft.com/office/drawing/2014/main" id="{00000000-0008-0000-0800-000042000000}"/>
                </a:ext>
              </a:extLst>
            </p:cNvPr>
            <p:cNvSpPr txBox="1"/>
            <p:nvPr/>
          </p:nvSpPr>
          <p:spPr>
            <a:xfrm>
              <a:off x="3028949" y="3352800"/>
              <a:ext cx="695325" cy="2000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946EB00E-832A-4DDB-A1FF-468F57741701}" type="TxLink">
                <a:rPr lang="en-US" sz="1000" b="1" i="0" u="none" strike="noStrike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pPr algn="r"/>
                <a:t>158</a:t>
              </a:fld>
              <a:endParaRPr lang="en-GB" sz="2400" b="1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02" name="TextBox 66">
              <a:extLst>
                <a:ext uri="{FF2B5EF4-FFF2-40B4-BE49-F238E27FC236}">
                  <a16:creationId xmlns:a16="http://schemas.microsoft.com/office/drawing/2014/main" id="{00000000-0008-0000-0800-000043000000}"/>
                </a:ext>
              </a:extLst>
            </p:cNvPr>
            <p:cNvSpPr txBox="1"/>
            <p:nvPr/>
          </p:nvSpPr>
          <p:spPr>
            <a:xfrm>
              <a:off x="2077665" y="1077406"/>
              <a:ext cx="1457325" cy="2381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l-GR" sz="75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"Νέοι" χρήστες ανά έτος</a:t>
              </a:r>
              <a:endParaRPr lang="en-GB" sz="750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03" name="TextBox 67">
              <a:extLst>
                <a:ext uri="{FF2B5EF4-FFF2-40B4-BE49-F238E27FC236}">
                  <a16:creationId xmlns:a16="http://schemas.microsoft.com/office/drawing/2014/main" id="{00000000-0008-0000-0800-000044000000}"/>
                </a:ext>
              </a:extLst>
            </p:cNvPr>
            <p:cNvSpPr txBox="1"/>
            <p:nvPr/>
          </p:nvSpPr>
          <p:spPr>
            <a:xfrm>
              <a:off x="6234004" y="1113727"/>
              <a:ext cx="1457325" cy="2381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l-GR" sz="75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"Νέοι" χρήστες ανά έτος</a:t>
              </a:r>
            </a:p>
          </p:txBody>
        </p:sp>
        <p:sp>
          <p:nvSpPr>
            <p:cNvPr id="304" name="TextBox 68">
              <a:extLst>
                <a:ext uri="{FF2B5EF4-FFF2-40B4-BE49-F238E27FC236}">
                  <a16:creationId xmlns:a16="http://schemas.microsoft.com/office/drawing/2014/main" id="{00000000-0008-0000-0800-000045000000}"/>
                </a:ext>
              </a:extLst>
            </p:cNvPr>
            <p:cNvSpPr txBox="1"/>
            <p:nvPr/>
          </p:nvSpPr>
          <p:spPr>
            <a:xfrm>
              <a:off x="2097431" y="3935273"/>
              <a:ext cx="1457325" cy="2381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l-GR" sz="75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"Νέοι" χρήστες ανά έτος</a:t>
              </a:r>
            </a:p>
          </p:txBody>
        </p:sp>
        <p:sp>
          <p:nvSpPr>
            <p:cNvPr id="305" name="TextBox 69">
              <a:extLst>
                <a:ext uri="{FF2B5EF4-FFF2-40B4-BE49-F238E27FC236}">
                  <a16:creationId xmlns:a16="http://schemas.microsoft.com/office/drawing/2014/main" id="{00000000-0008-0000-0800-000046000000}"/>
                </a:ext>
              </a:extLst>
            </p:cNvPr>
            <p:cNvSpPr txBox="1"/>
            <p:nvPr/>
          </p:nvSpPr>
          <p:spPr>
            <a:xfrm>
              <a:off x="6161384" y="4044500"/>
              <a:ext cx="1457325" cy="2381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l-GR" sz="75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"Νέοι" χρήστες ανά έτος</a:t>
              </a:r>
            </a:p>
          </p:txBody>
        </p: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00000000-0008-0000-0800-00004E000000}"/>
                </a:ext>
              </a:extLst>
            </p:cNvPr>
            <p:cNvGrpSpPr/>
            <p:nvPr/>
          </p:nvGrpSpPr>
          <p:grpSpPr>
            <a:xfrm>
              <a:off x="28575" y="1628775"/>
              <a:ext cx="1543049" cy="1266825"/>
              <a:chOff x="28575" y="1628775"/>
              <a:chExt cx="1543049" cy="1266825"/>
            </a:xfrm>
          </p:grpSpPr>
          <p:grpSp>
            <p:nvGrpSpPr>
              <p:cNvPr id="328" name="Group 327">
                <a:extLst>
                  <a:ext uri="{FF2B5EF4-FFF2-40B4-BE49-F238E27FC236}">
                    <a16:creationId xmlns:a16="http://schemas.microsoft.com/office/drawing/2014/main" id="{00000000-0008-0000-0800-00004B000000}"/>
                  </a:ext>
                </a:extLst>
              </p:cNvPr>
              <p:cNvGrpSpPr/>
              <p:nvPr/>
            </p:nvGrpSpPr>
            <p:grpSpPr>
              <a:xfrm>
                <a:off x="28575" y="1628775"/>
                <a:ext cx="1543049" cy="1266825"/>
                <a:chOff x="28575" y="1628775"/>
                <a:chExt cx="1543049" cy="1266825"/>
              </a:xfrm>
            </p:grpSpPr>
            <p:graphicFrame>
              <p:nvGraphicFramePr>
                <p:cNvPr id="331" name="Chart 330">
                  <a:extLst>
                    <a:ext uri="{FF2B5EF4-FFF2-40B4-BE49-F238E27FC236}">
                      <a16:creationId xmlns:a16="http://schemas.microsoft.com/office/drawing/2014/main" id="{00000000-0008-0000-0800-000048000000}"/>
                    </a:ext>
                  </a:extLst>
                </p:cNvPr>
                <p:cNvGraphicFramePr/>
                <p:nvPr/>
              </p:nvGraphicFramePr>
              <p:xfrm>
                <a:off x="561974" y="1628775"/>
                <a:ext cx="485775" cy="123825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332" name="TextBox 72">
                  <a:extLst>
                    <a:ext uri="{FF2B5EF4-FFF2-40B4-BE49-F238E27FC236}">
                      <a16:creationId xmlns:a16="http://schemas.microsoft.com/office/drawing/2014/main" id="{00000000-0008-0000-0800-000049000000}"/>
                    </a:ext>
                  </a:extLst>
                </p:cNvPr>
                <p:cNvSpPr txBox="1"/>
                <p:nvPr/>
              </p:nvSpPr>
              <p:spPr>
                <a:xfrm>
                  <a:off x="876300" y="1933575"/>
                  <a:ext cx="695324" cy="609600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Μέση ηλικία πρώτης αίτησης</a:t>
                  </a:r>
                  <a:r>
                    <a:rPr lang="el-GR" sz="8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για</a:t>
                  </a:r>
                  <a:r>
                    <a:rPr lang="el-GR" sz="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θεραπεία</a:t>
                  </a:r>
                  <a:endParaRPr lang="en-GB" sz="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33" name="TextBox 73">
                  <a:extLst>
                    <a:ext uri="{FF2B5EF4-FFF2-40B4-BE49-F238E27FC236}">
                      <a16:creationId xmlns:a16="http://schemas.microsoft.com/office/drawing/2014/main" id="{00000000-0008-0000-0800-00004A000000}"/>
                    </a:ext>
                  </a:extLst>
                </p:cNvPr>
                <p:cNvSpPr txBox="1"/>
                <p:nvPr/>
              </p:nvSpPr>
              <p:spPr>
                <a:xfrm>
                  <a:off x="28575" y="2219325"/>
                  <a:ext cx="695324" cy="676275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l-GR" sz="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Μέση ηλικία πρώτης χρήσης</a:t>
                  </a:r>
                  <a:endParaRPr lang="en-GB" sz="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329" name="TextBox 75">
                <a:extLst>
                  <a:ext uri="{FF2B5EF4-FFF2-40B4-BE49-F238E27FC236}">
                    <a16:creationId xmlns:a16="http://schemas.microsoft.com/office/drawing/2014/main" id="{00000000-0008-0000-0800-00004C000000}"/>
                  </a:ext>
                </a:extLst>
              </p:cNvPr>
              <p:cNvSpPr txBox="1"/>
              <p:nvPr/>
            </p:nvSpPr>
            <p:spPr>
              <a:xfrm>
                <a:off x="314325" y="2038350"/>
                <a:ext cx="409575" cy="3143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77DC6883-3965-4022-B209-2F7FFCD3D3CD}" type="TxLink">
                  <a:rPr lang="en-US" sz="1100" b="1" i="0" u="none" strike="noStrike">
                    <a:solidFill>
                      <a:schemeClr val="accent1"/>
                    </a:solidFill>
                    <a:latin typeface="Helvetica"/>
                    <a:cs typeface="Helvetica"/>
                  </a:rPr>
                  <a:pPr algn="ctr"/>
                  <a:t>17</a:t>
                </a:fld>
                <a:endParaRPr lang="en-GB" sz="7200" b="1">
                  <a:solidFill>
                    <a:schemeClr val="accent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30" name="TextBox 76">
                <a:extLst>
                  <a:ext uri="{FF2B5EF4-FFF2-40B4-BE49-F238E27FC236}">
                    <a16:creationId xmlns:a16="http://schemas.microsoft.com/office/drawing/2014/main" id="{00000000-0008-0000-0800-00004D000000}"/>
                  </a:ext>
                </a:extLst>
              </p:cNvPr>
              <p:cNvSpPr txBox="1"/>
              <p:nvPr/>
            </p:nvSpPr>
            <p:spPr>
              <a:xfrm>
                <a:off x="847725" y="1657350"/>
                <a:ext cx="409575" cy="3143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F07C7658-9BB7-4130-8605-7E3AB2FAD7AA}" type="TxLink">
                  <a:rPr lang="en-US" sz="1100" b="1" i="0" u="none" strike="noStrike">
                    <a:solidFill>
                      <a:schemeClr val="accent1"/>
                    </a:solidFill>
                    <a:latin typeface="Helvetica"/>
                    <a:cs typeface="Helvetica"/>
                  </a:rPr>
                  <a:pPr algn="ctr"/>
                  <a:t>25</a:t>
                </a:fld>
                <a:endParaRPr lang="en-GB" sz="4000" b="1">
                  <a:solidFill>
                    <a:schemeClr val="accent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00000000-0008-0000-0800-000050000000}"/>
                </a:ext>
              </a:extLst>
            </p:cNvPr>
            <p:cNvGrpSpPr/>
            <p:nvPr/>
          </p:nvGrpSpPr>
          <p:grpSpPr>
            <a:xfrm>
              <a:off x="4143375" y="1581150"/>
              <a:ext cx="1543049" cy="1266825"/>
              <a:chOff x="4143375" y="1581150"/>
              <a:chExt cx="1543049" cy="1266825"/>
            </a:xfrm>
          </p:grpSpPr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id="{00000000-0008-0000-0800-000051000000}"/>
                  </a:ext>
                </a:extLst>
              </p:cNvPr>
              <p:cNvGrpSpPr/>
              <p:nvPr/>
            </p:nvGrpSpPr>
            <p:grpSpPr>
              <a:xfrm>
                <a:off x="4143375" y="1581150"/>
                <a:ext cx="1543049" cy="1266825"/>
                <a:chOff x="4143375" y="1581150"/>
                <a:chExt cx="1543049" cy="1266825"/>
              </a:xfrm>
            </p:grpSpPr>
            <p:graphicFrame>
              <p:nvGraphicFramePr>
                <p:cNvPr id="325" name="Chart 324">
                  <a:extLst>
                    <a:ext uri="{FF2B5EF4-FFF2-40B4-BE49-F238E27FC236}">
                      <a16:creationId xmlns:a16="http://schemas.microsoft.com/office/drawing/2014/main" id="{00000000-0008-0000-0800-000054000000}"/>
                    </a:ext>
                  </a:extLst>
                </p:cNvPr>
                <p:cNvGraphicFramePr/>
                <p:nvPr/>
              </p:nvGraphicFramePr>
              <p:xfrm>
                <a:off x="4676774" y="1581150"/>
                <a:ext cx="485775" cy="123825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6"/>
                </a:graphicData>
              </a:graphic>
            </p:graphicFrame>
            <p:sp>
              <p:nvSpPr>
                <p:cNvPr id="326" name="TextBox 84">
                  <a:extLst>
                    <a:ext uri="{FF2B5EF4-FFF2-40B4-BE49-F238E27FC236}">
                      <a16:creationId xmlns:a16="http://schemas.microsoft.com/office/drawing/2014/main" id="{00000000-0008-0000-0800-000055000000}"/>
                    </a:ext>
                  </a:extLst>
                </p:cNvPr>
                <p:cNvSpPr txBox="1"/>
                <p:nvPr/>
              </p:nvSpPr>
              <p:spPr>
                <a:xfrm>
                  <a:off x="4991100" y="1885950"/>
                  <a:ext cx="695324" cy="609600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Μέση ηλικία πρώτης αίτησης για θεραπεία</a:t>
                  </a:r>
                </a:p>
              </p:txBody>
            </p:sp>
            <p:sp>
              <p:nvSpPr>
                <p:cNvPr id="327" name="TextBox 85">
                  <a:extLst>
                    <a:ext uri="{FF2B5EF4-FFF2-40B4-BE49-F238E27FC236}">
                      <a16:creationId xmlns:a16="http://schemas.microsoft.com/office/drawing/2014/main" id="{00000000-0008-0000-0800-000056000000}"/>
                    </a:ext>
                  </a:extLst>
                </p:cNvPr>
                <p:cNvSpPr txBox="1"/>
                <p:nvPr/>
              </p:nvSpPr>
              <p:spPr>
                <a:xfrm>
                  <a:off x="4143375" y="2171700"/>
                  <a:ext cx="695324" cy="676275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l-GR" sz="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Μέση ηλικία πρώτης χρήσης</a:t>
                  </a:r>
                </a:p>
                <a:p>
                  <a:pPr algn="r"/>
                  <a:endParaRPr lang="en-GB" sz="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323" name="TextBox 81">
                <a:extLst>
                  <a:ext uri="{FF2B5EF4-FFF2-40B4-BE49-F238E27FC236}">
                    <a16:creationId xmlns:a16="http://schemas.microsoft.com/office/drawing/2014/main" id="{00000000-0008-0000-0800-000052000000}"/>
                  </a:ext>
                </a:extLst>
              </p:cNvPr>
              <p:cNvSpPr txBox="1"/>
              <p:nvPr/>
            </p:nvSpPr>
            <p:spPr>
              <a:xfrm>
                <a:off x="4429125" y="1990725"/>
                <a:ext cx="409575" cy="3143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38577601-4745-4ADE-9B04-FF1AAD27EF1A}" type="TxLink">
                  <a:rPr lang="en-US" sz="1100" b="1" i="0" u="none" strike="noStrike">
                    <a:solidFill>
                      <a:schemeClr val="accent3">
                        <a:lumMod val="50000"/>
                      </a:schemeClr>
                    </a:solidFill>
                    <a:latin typeface="Helvetica"/>
                    <a:cs typeface="Helvetica"/>
                  </a:rPr>
                  <a:pPr algn="ctr"/>
                  <a:t>22</a:t>
                </a:fld>
                <a:endParaRPr lang="en-GB" sz="7200" b="1">
                  <a:solidFill>
                    <a:schemeClr val="accent3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24" name="TextBox 82">
                <a:extLst>
                  <a:ext uri="{FF2B5EF4-FFF2-40B4-BE49-F238E27FC236}">
                    <a16:creationId xmlns:a16="http://schemas.microsoft.com/office/drawing/2014/main" id="{00000000-0008-0000-0800-000053000000}"/>
                  </a:ext>
                </a:extLst>
              </p:cNvPr>
              <p:cNvSpPr txBox="1"/>
              <p:nvPr/>
            </p:nvSpPr>
            <p:spPr>
              <a:xfrm>
                <a:off x="4962525" y="1609725"/>
                <a:ext cx="409575" cy="3143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88A8DE57-630B-444E-858A-069265C04BE1}" type="TxLink">
                  <a:rPr lang="en-US" sz="1100" b="1" i="0" u="none" strike="noStrike">
                    <a:solidFill>
                      <a:schemeClr val="accent3">
                        <a:lumMod val="50000"/>
                      </a:schemeClr>
                    </a:solidFill>
                    <a:latin typeface="Helvetica"/>
                    <a:cs typeface="Helvetica"/>
                  </a:rPr>
                  <a:pPr algn="ctr"/>
                  <a:t>30</a:t>
                </a:fld>
                <a:endParaRPr lang="en-GB" sz="4000" b="1">
                  <a:solidFill>
                    <a:schemeClr val="accent3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00000000-0008-0000-0800-000057000000}"/>
                </a:ext>
              </a:extLst>
            </p:cNvPr>
            <p:cNvGrpSpPr/>
            <p:nvPr/>
          </p:nvGrpSpPr>
          <p:grpSpPr>
            <a:xfrm>
              <a:off x="85725" y="4629150"/>
              <a:ext cx="1543049" cy="1266825"/>
              <a:chOff x="85725" y="4629150"/>
              <a:chExt cx="1543049" cy="1266825"/>
            </a:xfrm>
          </p:grpSpPr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00000000-0008-0000-0800-000058000000}"/>
                  </a:ext>
                </a:extLst>
              </p:cNvPr>
              <p:cNvGrpSpPr/>
              <p:nvPr/>
            </p:nvGrpSpPr>
            <p:grpSpPr>
              <a:xfrm>
                <a:off x="85725" y="4629150"/>
                <a:ext cx="1543049" cy="1266825"/>
                <a:chOff x="85725" y="4629150"/>
                <a:chExt cx="1543049" cy="1266825"/>
              </a:xfrm>
            </p:grpSpPr>
            <p:graphicFrame>
              <p:nvGraphicFramePr>
                <p:cNvPr id="319" name="Chart 318">
                  <a:extLst>
                    <a:ext uri="{FF2B5EF4-FFF2-40B4-BE49-F238E27FC236}">
                      <a16:creationId xmlns:a16="http://schemas.microsoft.com/office/drawing/2014/main" id="{00000000-0008-0000-0800-00005B000000}"/>
                    </a:ext>
                  </a:extLst>
                </p:cNvPr>
                <p:cNvGraphicFramePr/>
                <p:nvPr/>
              </p:nvGraphicFramePr>
              <p:xfrm>
                <a:off x="619124" y="4629150"/>
                <a:ext cx="485775" cy="123825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7"/>
                </a:graphicData>
              </a:graphic>
            </p:graphicFrame>
            <p:sp>
              <p:nvSpPr>
                <p:cNvPr id="320" name="TextBox 91">
                  <a:extLst>
                    <a:ext uri="{FF2B5EF4-FFF2-40B4-BE49-F238E27FC236}">
                      <a16:creationId xmlns:a16="http://schemas.microsoft.com/office/drawing/2014/main" id="{00000000-0008-0000-0800-00005C000000}"/>
                    </a:ext>
                  </a:extLst>
                </p:cNvPr>
                <p:cNvSpPr txBox="1"/>
                <p:nvPr/>
              </p:nvSpPr>
              <p:spPr>
                <a:xfrm>
                  <a:off x="933450" y="4933950"/>
                  <a:ext cx="695324" cy="609600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Μέση ηλικία πρώτης αίτησης για θεραπεία</a:t>
                  </a:r>
                </a:p>
                <a:p>
                  <a:endParaRPr lang="en-GB" sz="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21" name="TextBox 92">
                  <a:extLst>
                    <a:ext uri="{FF2B5EF4-FFF2-40B4-BE49-F238E27FC236}">
                      <a16:creationId xmlns:a16="http://schemas.microsoft.com/office/drawing/2014/main" id="{00000000-0008-0000-0800-00005D000000}"/>
                    </a:ext>
                  </a:extLst>
                </p:cNvPr>
                <p:cNvSpPr txBox="1"/>
                <p:nvPr/>
              </p:nvSpPr>
              <p:spPr>
                <a:xfrm>
                  <a:off x="85725" y="5219700"/>
                  <a:ext cx="695324" cy="676275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l-GR" sz="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Μέση ηλικία πρώτης χρήσης</a:t>
                  </a:r>
                </a:p>
                <a:p>
                  <a:pPr algn="r"/>
                  <a:endParaRPr lang="en-GB" sz="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317" name="TextBox 88">
                <a:extLst>
                  <a:ext uri="{FF2B5EF4-FFF2-40B4-BE49-F238E27FC236}">
                    <a16:creationId xmlns:a16="http://schemas.microsoft.com/office/drawing/2014/main" id="{00000000-0008-0000-0800-000059000000}"/>
                  </a:ext>
                </a:extLst>
              </p:cNvPr>
              <p:cNvSpPr txBox="1"/>
              <p:nvPr/>
            </p:nvSpPr>
            <p:spPr>
              <a:xfrm>
                <a:off x="371475" y="5038725"/>
                <a:ext cx="409575" cy="3143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0EECC8BD-8F70-42E0-8F7B-C8C319627948}" type="TxLink">
                  <a:rPr lang="en-US" sz="1100" b="1" i="0" u="none" strike="noStrike">
                    <a:solidFill>
                      <a:schemeClr val="accent6">
                        <a:lumMod val="75000"/>
                      </a:schemeClr>
                    </a:solidFill>
                    <a:latin typeface="Helvetica"/>
                    <a:cs typeface="Helvetica"/>
                  </a:rPr>
                  <a:pPr algn="ctr"/>
                  <a:t>24</a:t>
                </a:fld>
                <a:endParaRPr lang="en-GB" sz="7200" b="1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18" name="TextBox 89">
                <a:extLst>
                  <a:ext uri="{FF2B5EF4-FFF2-40B4-BE49-F238E27FC236}">
                    <a16:creationId xmlns:a16="http://schemas.microsoft.com/office/drawing/2014/main" id="{00000000-0008-0000-0800-00005A000000}"/>
                  </a:ext>
                </a:extLst>
              </p:cNvPr>
              <p:cNvSpPr txBox="1"/>
              <p:nvPr/>
            </p:nvSpPr>
            <p:spPr>
              <a:xfrm>
                <a:off x="904875" y="4657725"/>
                <a:ext cx="409575" cy="3143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8977B558-D446-4D5A-9931-402B8320A0CE}" type="TxLink">
                  <a:rPr lang="en-US" sz="1100" b="1" i="0" u="none" strike="noStrike">
                    <a:solidFill>
                      <a:schemeClr val="accent6">
                        <a:lumMod val="75000"/>
                      </a:schemeClr>
                    </a:solidFill>
                    <a:latin typeface="Helvetica"/>
                    <a:cs typeface="Helvetica"/>
                  </a:rPr>
                  <a:pPr algn="ctr"/>
                  <a:t>29</a:t>
                </a:fld>
                <a:endParaRPr lang="en-GB" sz="4000" b="1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00000000-0008-0000-0800-00005E000000}"/>
                </a:ext>
              </a:extLst>
            </p:cNvPr>
            <p:cNvGrpSpPr/>
            <p:nvPr/>
          </p:nvGrpSpPr>
          <p:grpSpPr>
            <a:xfrm>
              <a:off x="4143375" y="4619625"/>
              <a:ext cx="1543049" cy="1266825"/>
              <a:chOff x="4143375" y="4619625"/>
              <a:chExt cx="1543049" cy="1266825"/>
            </a:xfrm>
          </p:grpSpPr>
          <p:grpSp>
            <p:nvGrpSpPr>
              <p:cNvPr id="310" name="Group 309">
                <a:extLst>
                  <a:ext uri="{FF2B5EF4-FFF2-40B4-BE49-F238E27FC236}">
                    <a16:creationId xmlns:a16="http://schemas.microsoft.com/office/drawing/2014/main" id="{00000000-0008-0000-0800-00005F000000}"/>
                  </a:ext>
                </a:extLst>
              </p:cNvPr>
              <p:cNvGrpSpPr/>
              <p:nvPr/>
            </p:nvGrpSpPr>
            <p:grpSpPr>
              <a:xfrm>
                <a:off x="4143375" y="4619625"/>
                <a:ext cx="1543049" cy="1266825"/>
                <a:chOff x="4143375" y="4619625"/>
                <a:chExt cx="1543049" cy="1266825"/>
              </a:xfrm>
            </p:grpSpPr>
            <p:graphicFrame>
              <p:nvGraphicFramePr>
                <p:cNvPr id="313" name="Chart 312">
                  <a:extLst>
                    <a:ext uri="{FF2B5EF4-FFF2-40B4-BE49-F238E27FC236}">
                      <a16:creationId xmlns:a16="http://schemas.microsoft.com/office/drawing/2014/main" id="{00000000-0008-0000-0800-000062000000}"/>
                    </a:ext>
                  </a:extLst>
                </p:cNvPr>
                <p:cNvGraphicFramePr/>
                <p:nvPr/>
              </p:nvGraphicFramePr>
              <p:xfrm>
                <a:off x="4676774" y="4619625"/>
                <a:ext cx="485775" cy="123825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8"/>
                </a:graphicData>
              </a:graphic>
            </p:graphicFrame>
            <p:sp>
              <p:nvSpPr>
                <p:cNvPr id="314" name="TextBox 98">
                  <a:extLst>
                    <a:ext uri="{FF2B5EF4-FFF2-40B4-BE49-F238E27FC236}">
                      <a16:creationId xmlns:a16="http://schemas.microsoft.com/office/drawing/2014/main" id="{00000000-0008-0000-0800-000063000000}"/>
                    </a:ext>
                  </a:extLst>
                </p:cNvPr>
                <p:cNvSpPr txBox="1"/>
                <p:nvPr/>
              </p:nvSpPr>
              <p:spPr>
                <a:xfrm>
                  <a:off x="4991100" y="4924425"/>
                  <a:ext cx="695324" cy="609600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Μέση ηλικία πρώτης αίτησης για θεραπεία</a:t>
                  </a:r>
                </a:p>
                <a:p>
                  <a:endParaRPr lang="en-GB" sz="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15" name="TextBox 99">
                  <a:extLst>
                    <a:ext uri="{FF2B5EF4-FFF2-40B4-BE49-F238E27FC236}">
                      <a16:creationId xmlns:a16="http://schemas.microsoft.com/office/drawing/2014/main" id="{00000000-0008-0000-0800-000064000000}"/>
                    </a:ext>
                  </a:extLst>
                </p:cNvPr>
                <p:cNvSpPr txBox="1"/>
                <p:nvPr/>
              </p:nvSpPr>
              <p:spPr>
                <a:xfrm>
                  <a:off x="4143375" y="5210175"/>
                  <a:ext cx="695324" cy="676275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l-GR" sz="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Μέση ηλικία πρώτης χρήσης</a:t>
                  </a:r>
                </a:p>
                <a:p>
                  <a:pPr algn="r"/>
                  <a:endParaRPr lang="en-GB" sz="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311" name="TextBox 95">
                <a:extLst>
                  <a:ext uri="{FF2B5EF4-FFF2-40B4-BE49-F238E27FC236}">
                    <a16:creationId xmlns:a16="http://schemas.microsoft.com/office/drawing/2014/main" id="{00000000-0008-0000-0800-000060000000}"/>
                  </a:ext>
                </a:extLst>
              </p:cNvPr>
              <p:cNvSpPr txBox="1"/>
              <p:nvPr/>
            </p:nvSpPr>
            <p:spPr>
              <a:xfrm>
                <a:off x="4429125" y="5029200"/>
                <a:ext cx="409575" cy="3143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276C0DDB-AB87-47BC-BB8B-E1913C71616C}" type="TxLink">
                  <a:rPr lang="en-US" sz="1100" b="1" i="0" u="none" strike="noStrike">
                    <a:solidFill>
                      <a:schemeClr val="accent2">
                        <a:lumMod val="75000"/>
                      </a:schemeClr>
                    </a:solidFill>
                    <a:latin typeface="Helvetica"/>
                    <a:cs typeface="Helvetica"/>
                  </a:rPr>
                  <a:pPr algn="ctr"/>
                  <a:t>24</a:t>
                </a:fld>
                <a:endParaRPr lang="en-GB" sz="7200" b="1">
                  <a:solidFill>
                    <a:schemeClr val="accent2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12" name="TextBox 96">
                <a:extLst>
                  <a:ext uri="{FF2B5EF4-FFF2-40B4-BE49-F238E27FC236}">
                    <a16:creationId xmlns:a16="http://schemas.microsoft.com/office/drawing/2014/main" id="{00000000-0008-0000-0800-000061000000}"/>
                  </a:ext>
                </a:extLst>
              </p:cNvPr>
              <p:cNvSpPr txBox="1"/>
              <p:nvPr/>
            </p:nvSpPr>
            <p:spPr>
              <a:xfrm>
                <a:off x="4962525" y="4648200"/>
                <a:ext cx="409575" cy="3143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fld id="{FA6373F6-AC33-4288-9BB2-6679896FED55}" type="TxLink">
                  <a:rPr lang="en-US" sz="1100" b="1" i="0" u="none" strike="noStrike">
                    <a:solidFill>
                      <a:schemeClr val="accent2">
                        <a:lumMod val="75000"/>
                      </a:schemeClr>
                    </a:solidFill>
                    <a:latin typeface="Helvetica"/>
                    <a:cs typeface="Helvetica"/>
                  </a:rPr>
                  <a:pPr algn="ctr"/>
                  <a:t>27</a:t>
                </a:fld>
                <a:endParaRPr lang="en-GB" sz="4000" b="1">
                  <a:solidFill>
                    <a:schemeClr val="accent2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4861261-AFFE-4C75-887A-CA785AEA11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19944"/>
              </p:ext>
            </p:extLst>
          </p:nvPr>
        </p:nvGraphicFramePr>
        <p:xfrm>
          <a:off x="2020197" y="1973212"/>
          <a:ext cx="2487178" cy="1709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1C914A1-7AA8-4B02-9980-D3E26361CE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104832"/>
              </p:ext>
            </p:extLst>
          </p:nvPr>
        </p:nvGraphicFramePr>
        <p:xfrm>
          <a:off x="6296474" y="1982462"/>
          <a:ext cx="2508795" cy="1709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6CACEEF-0BFB-4C3B-A36E-E229BFDFD2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019662"/>
              </p:ext>
            </p:extLst>
          </p:nvPr>
        </p:nvGraphicFramePr>
        <p:xfrm>
          <a:off x="2012056" y="4967780"/>
          <a:ext cx="2468504" cy="1840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EE760CE1-6637-4EB8-B098-9B6876B79B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486421"/>
              </p:ext>
            </p:extLst>
          </p:nvPr>
        </p:nvGraphicFramePr>
        <p:xfrm>
          <a:off x="6015852" y="4843760"/>
          <a:ext cx="2704058" cy="1928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ECDBF5E7-5DE4-4AD7-B6CF-073569A08E14}"/>
              </a:ext>
            </a:extLst>
          </p:cNvPr>
          <p:cNvSpPr txBox="1"/>
          <p:nvPr/>
        </p:nvSpPr>
        <p:spPr>
          <a:xfrm>
            <a:off x="9892471" y="6428610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36567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0BAE64-12ED-9140-8741-4202D1343AA0}"/>
              </a:ext>
            </a:extLst>
          </p:cNvPr>
          <p:cNvSpPr/>
          <p:nvPr/>
        </p:nvSpPr>
        <p:spPr>
          <a:xfrm>
            <a:off x="1883391" y="1989934"/>
            <a:ext cx="8425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0070C0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Δείκτης Χρήσης υψηλού ρίσκου/ Προβληματικής Χρήσης</a:t>
            </a:r>
            <a:endParaRPr lang="en-US" sz="4000" b="1" dirty="0">
              <a:solidFill>
                <a:srgbClr val="0070C0"/>
              </a:solidFill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1F9BF7-69A5-8A48-B1FF-C8077C74ECBD}"/>
              </a:ext>
            </a:extLst>
          </p:cNvPr>
          <p:cNvCxnSpPr>
            <a:cxnSpLocks/>
          </p:cNvCxnSpPr>
          <p:nvPr/>
        </p:nvCxnSpPr>
        <p:spPr>
          <a:xfrm>
            <a:off x="1992573" y="3634247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0D92C3-73D1-9843-BC82-E8C2EEBCB528}"/>
              </a:ext>
            </a:extLst>
          </p:cNvPr>
          <p:cNvCxnSpPr>
            <a:cxnSpLocks/>
          </p:cNvCxnSpPr>
          <p:nvPr/>
        </p:nvCxnSpPr>
        <p:spPr>
          <a:xfrm>
            <a:off x="1992573" y="1599062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50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497937-8544-4D08-B89A-B2DBEA00AA78}"/>
              </a:ext>
            </a:extLst>
          </p:cNvPr>
          <p:cNvSpPr txBox="1">
            <a:spLocks/>
          </p:cNvSpPr>
          <p:nvPr/>
        </p:nvSpPr>
        <p:spPr>
          <a:xfrm>
            <a:off x="242596" y="291120"/>
            <a:ext cx="11034382" cy="723035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Χρήσης υψηλού ρίσκου/ Προβληματικής Χρήσης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F998C-B5E9-42E3-9DDD-238B7300606A}"/>
              </a:ext>
            </a:extLst>
          </p:cNvPr>
          <p:cNvSpPr txBox="1"/>
          <p:nvPr/>
        </p:nvSpPr>
        <p:spPr>
          <a:xfrm>
            <a:off x="9825647" y="6135354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8A84C35-BA1C-4DEC-A6A0-E987D2F239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70130"/>
              </p:ext>
            </p:extLst>
          </p:nvPr>
        </p:nvGraphicFramePr>
        <p:xfrm>
          <a:off x="242596" y="1650725"/>
          <a:ext cx="5653406" cy="3395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51B0B79-F59C-4BAF-ADCF-AA04995D45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9834698"/>
              </p:ext>
            </p:extLst>
          </p:nvPr>
        </p:nvGraphicFramePr>
        <p:xfrm>
          <a:off x="5685802" y="1765024"/>
          <a:ext cx="5743576" cy="3281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72725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497937-8544-4D08-B89A-B2DBEA00AA78}"/>
              </a:ext>
            </a:extLst>
          </p:cNvPr>
          <p:cNvSpPr txBox="1">
            <a:spLocks/>
          </p:cNvSpPr>
          <p:nvPr/>
        </p:nvSpPr>
        <p:spPr>
          <a:xfrm>
            <a:off x="242596" y="291120"/>
            <a:ext cx="11034382" cy="723035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Χρήσης υψηλού ρίσκου/ Προβληματικής Χρήσης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F998C-B5E9-42E3-9DDD-238B7300606A}"/>
              </a:ext>
            </a:extLst>
          </p:cNvPr>
          <p:cNvSpPr txBox="1"/>
          <p:nvPr/>
        </p:nvSpPr>
        <p:spPr>
          <a:xfrm>
            <a:off x="9938029" y="6412991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2086544-7E24-4BDF-AE28-4CD0A63FA0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358760"/>
              </p:ext>
            </p:extLst>
          </p:nvPr>
        </p:nvGraphicFramePr>
        <p:xfrm>
          <a:off x="514349" y="1547018"/>
          <a:ext cx="5581650" cy="33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AED73F5-E4D9-4A44-803A-0AAFF3A8B1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803765"/>
              </p:ext>
            </p:extLst>
          </p:nvPr>
        </p:nvGraphicFramePr>
        <p:xfrm>
          <a:off x="5940107" y="1547017"/>
          <a:ext cx="5449253" cy="33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26870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497937-8544-4D08-B89A-B2DBEA00AA78}"/>
              </a:ext>
            </a:extLst>
          </p:cNvPr>
          <p:cNvSpPr txBox="1">
            <a:spLocks/>
          </p:cNvSpPr>
          <p:nvPr/>
        </p:nvSpPr>
        <p:spPr>
          <a:xfrm>
            <a:off x="242596" y="291120"/>
            <a:ext cx="11034382" cy="723035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Χρήσης υψηλού ρίσκου/ Προβληματικής Χρήσης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F998C-B5E9-42E3-9DDD-238B7300606A}"/>
              </a:ext>
            </a:extLst>
          </p:cNvPr>
          <p:cNvSpPr txBox="1"/>
          <p:nvPr/>
        </p:nvSpPr>
        <p:spPr>
          <a:xfrm>
            <a:off x="9938029" y="6412991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n-GB" sz="1400" i="1" dirty="0"/>
              <a:t>EMCDDA</a:t>
            </a:r>
            <a:r>
              <a:rPr lang="el-GR" sz="1400" i="1" dirty="0"/>
              <a:t>, 2020</a:t>
            </a:r>
            <a:endParaRPr lang="en-US" sz="14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702AF-9CC0-4221-80F9-291AC3CA5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33" y="1281234"/>
            <a:ext cx="8030696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2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497937-8544-4D08-B89A-B2DBEA00AA78}"/>
              </a:ext>
            </a:extLst>
          </p:cNvPr>
          <p:cNvSpPr txBox="1">
            <a:spLocks/>
          </p:cNvSpPr>
          <p:nvPr/>
        </p:nvSpPr>
        <p:spPr>
          <a:xfrm>
            <a:off x="521294" y="291119"/>
            <a:ext cx="10974020" cy="1024690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Θεραπεία υποκατάστασης στην Κύπρο: αναλογία ατόμων ανά ουσία υποκατάστασης και διαχρονικές τάσεις 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F998C-B5E9-42E3-9DDD-238B7300606A}"/>
              </a:ext>
            </a:extLst>
          </p:cNvPr>
          <p:cNvSpPr txBox="1"/>
          <p:nvPr/>
        </p:nvSpPr>
        <p:spPr>
          <a:xfrm>
            <a:off x="9167682" y="6079490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0D52119-4188-46EA-A954-10DA47707F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110878"/>
              </p:ext>
            </p:extLst>
          </p:nvPr>
        </p:nvGraphicFramePr>
        <p:xfrm>
          <a:off x="6096000" y="1964531"/>
          <a:ext cx="4891088" cy="2928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5819E1E9-32E1-4F87-9C7E-0AF779D156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748732"/>
              </p:ext>
            </p:extLst>
          </p:nvPr>
        </p:nvGraphicFramePr>
        <p:xfrm>
          <a:off x="728821" y="1830840"/>
          <a:ext cx="4719638" cy="2928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61027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C9C180-79BD-4E79-8A22-616D6190E258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Θεραπεία υποκατάστασης ανά </a:t>
            </a:r>
            <a:r>
              <a:rPr lang="el-GR" dirty="0" err="1"/>
              <a:t>συνταγογραφούμενη</a:t>
            </a:r>
            <a:r>
              <a:rPr lang="el-GR" dirty="0"/>
              <a:t> ουσία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340D1-33A8-4F72-AA49-8D6AD74A0675}"/>
              </a:ext>
            </a:extLst>
          </p:cNvPr>
          <p:cNvSpPr txBox="1"/>
          <p:nvPr/>
        </p:nvSpPr>
        <p:spPr>
          <a:xfrm>
            <a:off x="10661757" y="5834863"/>
            <a:ext cx="2541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</a:p>
          <a:p>
            <a:r>
              <a:rPr lang="en-GB" sz="1400" i="1" dirty="0"/>
              <a:t>EMCDDA </a:t>
            </a:r>
            <a:r>
              <a:rPr lang="el-GR" sz="1400" i="1" dirty="0"/>
              <a:t>201</a:t>
            </a:r>
            <a:r>
              <a:rPr lang="en-GB" sz="1400" i="1" dirty="0"/>
              <a:t>9</a:t>
            </a:r>
            <a:endParaRPr lang="en-US" sz="14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B081D2-61ED-FC45-8B53-229F2E86D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86" y="1023137"/>
            <a:ext cx="10022171" cy="55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5136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0BAE64-12ED-9140-8741-4202D1343AA0}"/>
              </a:ext>
            </a:extLst>
          </p:cNvPr>
          <p:cNvSpPr/>
          <p:nvPr/>
        </p:nvSpPr>
        <p:spPr>
          <a:xfrm>
            <a:off x="1883391" y="1735934"/>
            <a:ext cx="8425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0070C0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Επικράτηση της Χρήσης στο Γενικό και Μαθητικό Πληθυσμό</a:t>
            </a:r>
            <a:endParaRPr lang="en-US" sz="4000" b="1" dirty="0">
              <a:solidFill>
                <a:srgbClr val="0070C0"/>
              </a:solidFill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1F9BF7-69A5-8A48-B1FF-C8077C74ECBD}"/>
              </a:ext>
            </a:extLst>
          </p:cNvPr>
          <p:cNvCxnSpPr>
            <a:cxnSpLocks/>
          </p:cNvCxnSpPr>
          <p:nvPr/>
        </p:nvCxnSpPr>
        <p:spPr>
          <a:xfrm>
            <a:off x="1992573" y="3248167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0D92C3-73D1-9843-BC82-E8C2EEBCB528}"/>
              </a:ext>
            </a:extLst>
          </p:cNvPr>
          <p:cNvCxnSpPr>
            <a:cxnSpLocks/>
          </p:cNvCxnSpPr>
          <p:nvPr/>
        </p:nvCxnSpPr>
        <p:spPr>
          <a:xfrm>
            <a:off x="1992573" y="1599062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681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497937-8544-4D08-B89A-B2DBEA00AA78}"/>
              </a:ext>
            </a:extLst>
          </p:cNvPr>
          <p:cNvSpPr txBox="1">
            <a:spLocks/>
          </p:cNvSpPr>
          <p:nvPr/>
        </p:nvSpPr>
        <p:spPr>
          <a:xfrm>
            <a:off x="521294" y="291119"/>
            <a:ext cx="10974020" cy="804776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Κάλυψη θεραπείας υποκατάστασης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F998C-B5E9-42E3-9DDD-238B7300606A}"/>
              </a:ext>
            </a:extLst>
          </p:cNvPr>
          <p:cNvSpPr txBox="1"/>
          <p:nvPr/>
        </p:nvSpPr>
        <p:spPr>
          <a:xfrm>
            <a:off x="10604233" y="5833872"/>
            <a:ext cx="290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</a:p>
          <a:p>
            <a:r>
              <a:rPr lang="en-US" sz="1400" i="1" dirty="0"/>
              <a:t>EMCDDA</a:t>
            </a:r>
            <a:r>
              <a:rPr lang="el-GR" sz="1400" i="1" dirty="0"/>
              <a:t>, 2019</a:t>
            </a:r>
            <a:endParaRPr lang="en-US" sz="14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1EC1C-74BE-B841-9017-A0F17E8F8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15808"/>
            <a:ext cx="10083852" cy="531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63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0BAE64-12ED-9140-8741-4202D1343AA0}"/>
              </a:ext>
            </a:extLst>
          </p:cNvPr>
          <p:cNvSpPr/>
          <p:nvPr/>
        </p:nvSpPr>
        <p:spPr>
          <a:xfrm>
            <a:off x="1883391" y="1989934"/>
            <a:ext cx="8425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0070C0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Δείκτης Μολυσματικών Ασθενειών ανάμεσα σε ενδοφλέβιους χρήστες</a:t>
            </a:r>
            <a:endParaRPr lang="en-US" sz="4000" b="1" dirty="0">
              <a:solidFill>
                <a:srgbClr val="0070C0"/>
              </a:solidFill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1F9BF7-69A5-8A48-B1FF-C8077C74ECBD}"/>
              </a:ext>
            </a:extLst>
          </p:cNvPr>
          <p:cNvCxnSpPr>
            <a:cxnSpLocks/>
          </p:cNvCxnSpPr>
          <p:nvPr/>
        </p:nvCxnSpPr>
        <p:spPr>
          <a:xfrm>
            <a:off x="1992573" y="3634247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0D92C3-73D1-9843-BC82-E8C2EEBCB528}"/>
              </a:ext>
            </a:extLst>
          </p:cNvPr>
          <p:cNvCxnSpPr>
            <a:cxnSpLocks/>
          </p:cNvCxnSpPr>
          <p:nvPr/>
        </p:nvCxnSpPr>
        <p:spPr>
          <a:xfrm>
            <a:off x="1992573" y="1599062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839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C9C180-79BD-4E79-8A22-616D6190E258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Μολυσματικών Ασθενειών ανάμεσα σε ΧΕΝ</a:t>
            </a:r>
            <a:endParaRPr lang="LID4096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01DCFE-7FB1-44E0-85EA-1D4FFC5F91CA}"/>
              </a:ext>
            </a:extLst>
          </p:cNvPr>
          <p:cNvGrpSpPr/>
          <p:nvPr/>
        </p:nvGrpSpPr>
        <p:grpSpPr>
          <a:xfrm>
            <a:off x="2672080" y="1849120"/>
            <a:ext cx="6563360" cy="3026800"/>
            <a:chOff x="0" y="0"/>
            <a:chExt cx="4937843" cy="199072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6047D10-7202-4696-AD00-FA1B704B89B2}"/>
                </a:ext>
              </a:extLst>
            </p:cNvPr>
            <p:cNvGrpSpPr/>
            <p:nvPr/>
          </p:nvGrpSpPr>
          <p:grpSpPr>
            <a:xfrm>
              <a:off x="0" y="0"/>
              <a:ext cx="4937843" cy="1990725"/>
              <a:chOff x="0" y="0"/>
              <a:chExt cx="5086350" cy="199072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F891833-89F0-4195-BDD2-B8A5DB807599}"/>
                  </a:ext>
                </a:extLst>
              </p:cNvPr>
              <p:cNvSpPr/>
              <p:nvPr/>
            </p:nvSpPr>
            <p:spPr>
              <a:xfrm>
                <a:off x="9525" y="0"/>
                <a:ext cx="5076825" cy="8572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BF3EBBC-C07C-44DD-B2FF-3A7C778FE50C}"/>
                  </a:ext>
                </a:extLst>
              </p:cNvPr>
              <p:cNvSpPr/>
              <p:nvPr/>
            </p:nvSpPr>
            <p:spPr>
              <a:xfrm>
                <a:off x="0" y="1381125"/>
                <a:ext cx="5086350" cy="609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39FB34-AF4E-43E5-BD26-9B490957DF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87853">
                <a:off x="2306288" y="181227"/>
                <a:ext cx="1774689" cy="1774689"/>
              </a:xfrm>
              <a:prstGeom prst="rect">
                <a:avLst/>
              </a:prstGeom>
            </p:spPr>
          </p:pic>
          <p:sp>
            <p:nvSpPr>
              <p:cNvPr id="37" name="TextBox 14">
                <a:extLst>
                  <a:ext uri="{FF2B5EF4-FFF2-40B4-BE49-F238E27FC236}">
                    <a16:creationId xmlns:a16="http://schemas.microsoft.com/office/drawing/2014/main" id="{8311593E-7553-4CF2-A420-CF439A05F5EA}"/>
                  </a:ext>
                </a:extLst>
              </p:cNvPr>
              <p:cNvSpPr txBox="1"/>
              <p:nvPr/>
            </p:nvSpPr>
            <p:spPr>
              <a:xfrm>
                <a:off x="1419224" y="9525"/>
                <a:ext cx="1733551" cy="8477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l-GR" sz="1100" b="1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Επικράτηση </a:t>
                </a:r>
                <a:r>
                  <a:rPr lang="en-GB" sz="1100" b="1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HIV</a:t>
                </a:r>
                <a:r>
                  <a:rPr lang="el-GR" sz="1100" b="1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ανάμεσα σε άτομα</a:t>
                </a:r>
                <a:r>
                  <a:rPr lang="el-GR" sz="1100" b="1" baseline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που κάνουν ενδοφλέβια χρήση</a:t>
                </a:r>
                <a:endParaRPr lang="en-GB" sz="1100" b="1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8" name="TextBox 15">
                <a:extLst>
                  <a:ext uri="{FF2B5EF4-FFF2-40B4-BE49-F238E27FC236}">
                    <a16:creationId xmlns:a16="http://schemas.microsoft.com/office/drawing/2014/main" id="{8C53B19D-4427-480A-BB3A-146511469E2D}"/>
                  </a:ext>
                </a:extLst>
              </p:cNvPr>
              <p:cNvSpPr txBox="1"/>
              <p:nvPr/>
            </p:nvSpPr>
            <p:spPr>
              <a:xfrm>
                <a:off x="3219449" y="9525"/>
                <a:ext cx="1733551" cy="8477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l-GR" sz="1100" b="1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Επικράτηση ηπατίτιδας Γ ανάμεσα σε άτομα που κάνουν ενδοφλέβια χρήση</a:t>
                </a:r>
                <a:endParaRPr lang="en-GB" sz="1100" b="1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7669A276-149F-446E-8B73-9CBD1BF2166C}"/>
                </a:ext>
              </a:extLst>
            </p:cNvPr>
            <p:cNvSpPr txBox="1"/>
            <p:nvPr/>
          </p:nvSpPr>
          <p:spPr>
            <a:xfrm>
              <a:off x="1442170" y="914400"/>
              <a:ext cx="1457324" cy="3905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370AAF75-A1D3-497B-9173-2F9DE27147EF}" type="TxLink">
                <a:rPr lang="en-US" sz="1100" b="1" i="0" u="none" strike="noStrike">
                  <a:solidFill>
                    <a:srgbClr val="C00000"/>
                  </a:solidFill>
                  <a:latin typeface="Helvetica"/>
                  <a:cs typeface="Helvetica"/>
                </a:rPr>
                <a:pPr algn="ctr"/>
                <a:t>0.3-0.5%</a:t>
              </a:fld>
              <a:endParaRPr lang="en-GB" sz="1100" b="1">
                <a:solidFill>
                  <a:srgbClr val="C00000"/>
                </a:solidFill>
              </a:endParaRP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557E908E-2122-406F-AF82-27037626D7B4}"/>
                </a:ext>
              </a:extLst>
            </p:cNvPr>
            <p:cNvSpPr txBox="1"/>
            <p:nvPr/>
          </p:nvSpPr>
          <p:spPr>
            <a:xfrm>
              <a:off x="3251919" y="933450"/>
              <a:ext cx="1657349" cy="3905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CC148E27-1145-4CA4-8D8C-E229F084CF57}" type="TxLink">
                <a:rPr lang="en-US" sz="1100" b="1" i="0" u="none" strike="noStrike">
                  <a:solidFill>
                    <a:srgbClr val="C00000"/>
                  </a:solidFill>
                  <a:latin typeface="Helvetica"/>
                  <a:cs typeface="Helvetica"/>
                </a:rPr>
                <a:pPr algn="ctr"/>
                <a:t>53.9 - 61.2%</a:t>
              </a:fld>
              <a:endParaRPr lang="en-GB" sz="1100" b="1">
                <a:solidFill>
                  <a:srgbClr val="C00000"/>
                </a:solidFill>
              </a:endParaRPr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5DD8E34E-8431-4C16-A42C-9FE9359A3F0A}"/>
                </a:ext>
              </a:extLst>
            </p:cNvPr>
            <p:cNvSpPr txBox="1"/>
            <p:nvPr/>
          </p:nvSpPr>
          <p:spPr>
            <a:xfrm>
              <a:off x="3270969" y="1485900"/>
              <a:ext cx="1457324" cy="3905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E037B86E-ABD2-408E-9780-60DEB3E25EDA}" type="TxLink">
                <a:rPr lang="en-US" sz="1200" b="1" i="0" u="none" strike="noStrike">
                  <a:solidFill>
                    <a:schemeClr val="bg1"/>
                  </a:solidFill>
                  <a:latin typeface="Helvetica"/>
                  <a:cs typeface="Helvetica"/>
                </a:rPr>
                <a:pPr algn="ctr"/>
                <a:t> </a:t>
              </a:fld>
              <a:endParaRPr lang="en-GB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FEDFC4F-11EC-40C4-978E-0A232C1BC667}"/>
              </a:ext>
            </a:extLst>
          </p:cNvPr>
          <p:cNvSpPr txBox="1"/>
          <p:nvPr/>
        </p:nvSpPr>
        <p:spPr>
          <a:xfrm>
            <a:off x="9679111" y="6334780"/>
            <a:ext cx="290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n-GB" sz="1400" i="1" dirty="0"/>
              <a:t>EMCDDA, 2019,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2241654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C9C180-79BD-4E79-8A22-616D6190E258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Μολυσματικών Ασθενειών ανάμεσα σε ΧΕΝ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340D1-33A8-4F72-AA49-8D6AD74A0675}"/>
              </a:ext>
            </a:extLst>
          </p:cNvPr>
          <p:cNvSpPr txBox="1"/>
          <p:nvPr/>
        </p:nvSpPr>
        <p:spPr>
          <a:xfrm>
            <a:off x="9811006" y="6271221"/>
            <a:ext cx="3109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 20</a:t>
            </a:r>
            <a:r>
              <a:rPr lang="en-GB" sz="1400" i="1" dirty="0"/>
              <a:t>20</a:t>
            </a:r>
            <a:endParaRPr lang="en-US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392E5EB-BE4D-4DDB-9CC4-ED5025719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5643533"/>
              </p:ext>
            </p:extLst>
          </p:nvPr>
        </p:nvGraphicFramePr>
        <p:xfrm>
          <a:off x="233724" y="1240631"/>
          <a:ext cx="5772150" cy="4376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9F62E0E-BFBF-46BA-B9C5-78D1A78BAF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1998230"/>
              </p:ext>
            </p:extLst>
          </p:nvPr>
        </p:nvGraphicFramePr>
        <p:xfrm>
          <a:off x="6005874" y="1588293"/>
          <a:ext cx="5648325" cy="368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7928727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C9C180-79BD-4E79-8A22-616D6190E258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Μολυσματικών Ασθενειών ανάμεσα σε ΧΕΝ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340D1-33A8-4F72-AA49-8D6AD74A0675}"/>
              </a:ext>
            </a:extLst>
          </p:cNvPr>
          <p:cNvSpPr txBox="1"/>
          <p:nvPr/>
        </p:nvSpPr>
        <p:spPr>
          <a:xfrm>
            <a:off x="4680206" y="5754555"/>
            <a:ext cx="3109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 20</a:t>
            </a:r>
            <a:r>
              <a:rPr lang="en-GB" sz="1400" i="1" dirty="0"/>
              <a:t>20</a:t>
            </a:r>
            <a:endParaRPr 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41BC4-6DCE-498B-A62B-B9B5CC5B50BF}"/>
              </a:ext>
            </a:extLst>
          </p:cNvPr>
          <p:cNvSpPr txBox="1"/>
          <p:nvPr/>
        </p:nvSpPr>
        <p:spPr>
          <a:xfrm>
            <a:off x="9892471" y="6428610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n-GB" sz="1400" i="1" dirty="0"/>
              <a:t>EMCDDA</a:t>
            </a:r>
            <a:r>
              <a:rPr lang="el-GR" sz="1400" i="1" dirty="0"/>
              <a:t> 2020</a:t>
            </a:r>
            <a:endParaRPr lang="en-US" sz="1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AF429-BF74-48B7-97D8-BCC21FDCF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9" y="1554480"/>
            <a:ext cx="9533936" cy="518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048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C9C180-79BD-4E79-8A22-616D6190E258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Κάλυψη προγραμμάτων διανομής συριγγών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340D1-33A8-4F72-AA49-8D6AD74A0675}"/>
              </a:ext>
            </a:extLst>
          </p:cNvPr>
          <p:cNvSpPr txBox="1"/>
          <p:nvPr/>
        </p:nvSpPr>
        <p:spPr>
          <a:xfrm>
            <a:off x="10661757" y="5834863"/>
            <a:ext cx="2541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</a:p>
          <a:p>
            <a:r>
              <a:rPr lang="en-GB" sz="1400" i="1" dirty="0"/>
              <a:t>EMCDDA </a:t>
            </a:r>
            <a:r>
              <a:rPr lang="el-GR" sz="1400" i="1" dirty="0"/>
              <a:t>201</a:t>
            </a:r>
            <a:r>
              <a:rPr lang="en-GB" sz="1400" i="1" dirty="0"/>
              <a:t>9</a:t>
            </a:r>
            <a:endParaRPr lang="en-US" sz="1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C20CA-5AFD-F74D-8790-39C5549D4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24" y="1175657"/>
            <a:ext cx="10472746" cy="54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3607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0BAE64-12ED-9140-8741-4202D1343AA0}"/>
              </a:ext>
            </a:extLst>
          </p:cNvPr>
          <p:cNvSpPr/>
          <p:nvPr/>
        </p:nvSpPr>
        <p:spPr>
          <a:xfrm>
            <a:off x="1883391" y="1989934"/>
            <a:ext cx="8425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0070C0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Δείκτης Θανάτων οφειλόμενων σε υπερβολική δόση</a:t>
            </a:r>
            <a:endParaRPr lang="en-US" sz="4000" b="1" dirty="0">
              <a:solidFill>
                <a:srgbClr val="0070C0"/>
              </a:solidFill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1F9BF7-69A5-8A48-B1FF-C8077C74ECBD}"/>
              </a:ext>
            </a:extLst>
          </p:cNvPr>
          <p:cNvCxnSpPr>
            <a:cxnSpLocks/>
          </p:cNvCxnSpPr>
          <p:nvPr/>
        </p:nvCxnSpPr>
        <p:spPr>
          <a:xfrm>
            <a:off x="1992573" y="3634247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0D92C3-73D1-9843-BC82-E8C2EEBCB528}"/>
              </a:ext>
            </a:extLst>
          </p:cNvPr>
          <p:cNvCxnSpPr>
            <a:cxnSpLocks/>
          </p:cNvCxnSpPr>
          <p:nvPr/>
        </p:nvCxnSpPr>
        <p:spPr>
          <a:xfrm>
            <a:off x="1992573" y="1599062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494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F4FA8E-B61C-4F4B-8BE4-EBF0D455F215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Θανάτων οφειλόμενων σε υπερβολική δόση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1DC57-882E-4783-B2E3-6AB76C56F8CF}"/>
              </a:ext>
            </a:extLst>
          </p:cNvPr>
          <p:cNvSpPr txBox="1"/>
          <p:nvPr/>
        </p:nvSpPr>
        <p:spPr>
          <a:xfrm>
            <a:off x="10403840" y="6578998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n-GB" sz="1400" i="1" dirty="0"/>
              <a:t>AAEK, 2020</a:t>
            </a:r>
            <a:endParaRPr lang="en-US" sz="1400" i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000000-0008-0000-0C00-000009000000}"/>
              </a:ext>
            </a:extLst>
          </p:cNvPr>
          <p:cNvGrpSpPr/>
          <p:nvPr/>
        </p:nvGrpSpPr>
        <p:grpSpPr>
          <a:xfrm>
            <a:off x="779145" y="1577277"/>
            <a:ext cx="1364615" cy="1348804"/>
            <a:chOff x="0" y="0"/>
            <a:chExt cx="1001356" cy="13869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000000-0008-0000-0C00-000006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575"/>
              <a:ext cx="1001356" cy="1358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000000-0008-0000-0C00-000007000000}"/>
                </a:ext>
              </a:extLst>
            </p:cNvPr>
            <p:cNvCxnSpPr/>
            <p:nvPr/>
          </p:nvCxnSpPr>
          <p:spPr>
            <a:xfrm>
              <a:off x="523875" y="0"/>
              <a:ext cx="0" cy="1358392"/>
            </a:xfrm>
            <a:prstGeom prst="line">
              <a:avLst/>
            </a:prstGeom>
            <a:ln w="34925">
              <a:solidFill>
                <a:srgbClr val="2455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4">
            <a:extLst>
              <a:ext uri="{FF2B5EF4-FFF2-40B4-BE49-F238E27FC236}">
                <a16:creationId xmlns:a16="http://schemas.microsoft.com/office/drawing/2014/main" id="{1A2A7D08-F9E1-476B-8A27-1AAB46CFA295}"/>
              </a:ext>
            </a:extLst>
          </p:cNvPr>
          <p:cNvSpPr txBox="1"/>
          <p:nvPr/>
        </p:nvSpPr>
        <p:spPr>
          <a:xfrm>
            <a:off x="692965" y="1093460"/>
            <a:ext cx="1600200" cy="257175"/>
          </a:xfrm>
          <a:prstGeom prst="rect">
            <a:avLst/>
          </a:prstGeom>
          <a:solidFill>
            <a:srgbClr val="245590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Κατανομή</a:t>
            </a:r>
            <a:r>
              <a:rPr lang="el-GR" sz="1200" b="1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φύλου</a:t>
            </a:r>
            <a:endParaRPr lang="en-GB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19EDC81-B5B9-416D-BA2B-8E0C1D5B7F4D}"/>
              </a:ext>
            </a:extLst>
          </p:cNvPr>
          <p:cNvSpPr txBox="1"/>
          <p:nvPr/>
        </p:nvSpPr>
        <p:spPr>
          <a:xfrm>
            <a:off x="855652" y="2951912"/>
            <a:ext cx="483255" cy="4572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4AF2DB7-E387-4418-B504-CADB4EAE6921}" type="TxLink">
              <a:rPr lang="en-US" sz="1100" b="1" i="0" u="none" strike="noStrike">
                <a:solidFill>
                  <a:srgbClr val="404040"/>
                </a:solidFill>
                <a:latin typeface="Helvetica"/>
                <a:cs typeface="Helvetica"/>
              </a:rPr>
              <a:pPr algn="ctr"/>
              <a:t>20%</a:t>
            </a:fld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BC85F71-9A8B-4B92-BFF6-AD71C6FAD283}"/>
              </a:ext>
            </a:extLst>
          </p:cNvPr>
          <p:cNvSpPr txBox="1"/>
          <p:nvPr/>
        </p:nvSpPr>
        <p:spPr>
          <a:xfrm>
            <a:off x="1660505" y="2951912"/>
            <a:ext cx="483255" cy="4572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92644E9-B859-4DF9-B466-A8EC88C34786}" type="TxLink">
              <a:rPr lang="en-US" sz="1100" b="1" i="0" u="none" strike="noStrike">
                <a:solidFill>
                  <a:srgbClr val="404040"/>
                </a:solidFill>
                <a:latin typeface="Helvetica"/>
                <a:cs typeface="Helvetica"/>
              </a:rPr>
              <a:pPr algn="ctr"/>
              <a:t>80%</a:t>
            </a:fld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E5FA9FB-4585-435C-B2A7-DBF080EEAC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8715697"/>
              </p:ext>
            </p:extLst>
          </p:nvPr>
        </p:nvGraphicFramePr>
        <p:xfrm>
          <a:off x="6434455" y="140956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xtBox 3">
            <a:extLst>
              <a:ext uri="{FF2B5EF4-FFF2-40B4-BE49-F238E27FC236}">
                <a16:creationId xmlns:a16="http://schemas.microsoft.com/office/drawing/2014/main" id="{26EFC952-A218-4B5C-9FF1-C208F2060704}"/>
              </a:ext>
            </a:extLst>
          </p:cNvPr>
          <p:cNvSpPr txBox="1"/>
          <p:nvPr/>
        </p:nvSpPr>
        <p:spPr>
          <a:xfrm>
            <a:off x="6637655" y="1064883"/>
            <a:ext cx="3766185" cy="285751"/>
          </a:xfrm>
          <a:prstGeom prst="rect">
            <a:avLst/>
          </a:prstGeom>
          <a:solidFill>
            <a:srgbClr val="245590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Άμεσοι</a:t>
            </a:r>
            <a:r>
              <a:rPr lang="el-GR" sz="1050" b="1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θάνατοι ανά έτος</a:t>
            </a:r>
            <a:endParaRPr lang="en-GB" sz="105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2625635B-5493-4150-B8D4-0D77A837EC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349903"/>
              </p:ext>
            </p:extLst>
          </p:nvPr>
        </p:nvGraphicFramePr>
        <p:xfrm>
          <a:off x="2700107" y="1467404"/>
          <a:ext cx="2705014" cy="2200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TextBox 14">
            <a:extLst>
              <a:ext uri="{FF2B5EF4-FFF2-40B4-BE49-F238E27FC236}">
                <a16:creationId xmlns:a16="http://schemas.microsoft.com/office/drawing/2014/main" id="{57EA1214-2D30-4B53-A331-55085453366C}"/>
              </a:ext>
            </a:extLst>
          </p:cNvPr>
          <p:cNvSpPr txBox="1"/>
          <p:nvPr/>
        </p:nvSpPr>
        <p:spPr>
          <a:xfrm>
            <a:off x="3043426" y="1060122"/>
            <a:ext cx="1981199" cy="581025"/>
          </a:xfrm>
          <a:prstGeom prst="rect">
            <a:avLst/>
          </a:prstGeom>
          <a:solidFill>
            <a:srgbClr val="245590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Αποτελέσματα</a:t>
            </a:r>
            <a:r>
              <a:rPr lang="el-GR" sz="1200" b="1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τοξικολογικών αναλύσεων</a:t>
            </a:r>
            <a:endParaRPr lang="en-GB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BA07A45D-B482-410B-B977-A2082A4575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889696"/>
              </p:ext>
            </p:extLst>
          </p:nvPr>
        </p:nvGraphicFramePr>
        <p:xfrm>
          <a:off x="6116320" y="4299689"/>
          <a:ext cx="3721555" cy="255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0" name="TextBox 14">
            <a:extLst>
              <a:ext uri="{FF2B5EF4-FFF2-40B4-BE49-F238E27FC236}">
                <a16:creationId xmlns:a16="http://schemas.microsoft.com/office/drawing/2014/main" id="{D8A246A0-EEC8-4AEC-B3C7-7D0A74EB708E}"/>
              </a:ext>
            </a:extLst>
          </p:cNvPr>
          <p:cNvSpPr txBox="1"/>
          <p:nvPr/>
        </p:nvSpPr>
        <p:spPr>
          <a:xfrm>
            <a:off x="4559755" y="5157922"/>
            <a:ext cx="1981199" cy="581025"/>
          </a:xfrm>
          <a:prstGeom prst="rect">
            <a:avLst/>
          </a:prstGeom>
          <a:solidFill>
            <a:srgbClr val="245590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Άμεσοι θάνατοι 2004-2019 ανά τύπο εθνικότητας </a:t>
            </a:r>
          </a:p>
        </p:txBody>
      </p:sp>
    </p:spTree>
    <p:extLst>
      <p:ext uri="{BB962C8B-B14F-4D97-AF65-F5344CB8AC3E}">
        <p14:creationId xmlns:p14="http://schemas.microsoft.com/office/powerpoint/2010/main" val="3444856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F4FA8E-B61C-4F4B-8BE4-EBF0D455F215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Θανάτων οφειλόμενων σε υπερβολική δόση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1DC57-882E-4783-B2E3-6AB76C56F8CF}"/>
              </a:ext>
            </a:extLst>
          </p:cNvPr>
          <p:cNvSpPr txBox="1"/>
          <p:nvPr/>
        </p:nvSpPr>
        <p:spPr>
          <a:xfrm>
            <a:off x="9809204" y="6348025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EMCDDA</a:t>
            </a:r>
            <a:r>
              <a:rPr lang="el-GR" sz="1400" i="1" dirty="0"/>
              <a:t>, 20</a:t>
            </a:r>
            <a:r>
              <a:rPr lang="en-GB" sz="1400" i="1" dirty="0"/>
              <a:t>20</a:t>
            </a:r>
            <a:endParaRPr lang="en-US" sz="1400" i="1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A7DD41-3CFC-4C13-B3DC-2794F35D6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0" y="1303382"/>
            <a:ext cx="10745700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12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F4FA8E-B61C-4F4B-8BE4-EBF0D455F215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Θανάτων οφειλόμενων σε υπερβολική δόση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1DC57-882E-4783-B2E3-6AB76C56F8CF}"/>
              </a:ext>
            </a:extLst>
          </p:cNvPr>
          <p:cNvSpPr txBox="1"/>
          <p:nvPr/>
        </p:nvSpPr>
        <p:spPr>
          <a:xfrm>
            <a:off x="9951444" y="5905461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EMCDDA</a:t>
            </a:r>
            <a:r>
              <a:rPr lang="el-GR" sz="1400" i="1" dirty="0"/>
              <a:t>, 20</a:t>
            </a:r>
            <a:r>
              <a:rPr lang="en-GB" sz="1400" i="1" dirty="0"/>
              <a:t>20</a:t>
            </a:r>
            <a:endParaRPr lang="en-US" sz="1400" i="1" dirty="0"/>
          </a:p>
        </p:txBody>
      </p:sp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5AE4DB71-F1C9-45E3-A0F6-153D652BA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" y="875465"/>
            <a:ext cx="9888330" cy="59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3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2812" y="24993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808617" y="24818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808617" y="56416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2DF0CB1-50C0-4FE7-9CD3-34D5FC43F8F9}"/>
              </a:ext>
            </a:extLst>
          </p:cNvPr>
          <p:cNvSpPr txBox="1">
            <a:spLocks/>
          </p:cNvSpPr>
          <p:nvPr/>
        </p:nvSpPr>
        <p:spPr>
          <a:xfrm>
            <a:off x="396648" y="365764"/>
            <a:ext cx="10693990" cy="647028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Χρήση παράνομων ουσιών στο γενικό πληθυσμό</a:t>
            </a:r>
            <a:endParaRPr lang="LID409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E4A81D-A18B-4212-8621-046B799E17EE}"/>
              </a:ext>
            </a:extLst>
          </p:cNvPr>
          <p:cNvSpPr txBox="1"/>
          <p:nvPr/>
        </p:nvSpPr>
        <p:spPr>
          <a:xfrm>
            <a:off x="9778592" y="6455924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303916D-F0F3-4F5F-AC6D-91431FACFA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3465335"/>
              </p:ext>
            </p:extLst>
          </p:nvPr>
        </p:nvGraphicFramePr>
        <p:xfrm>
          <a:off x="470807" y="1728470"/>
          <a:ext cx="5337810" cy="340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CE61017-1A51-4652-93FD-F36460C450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3326784"/>
              </p:ext>
            </p:extLst>
          </p:nvPr>
        </p:nvGraphicFramePr>
        <p:xfrm>
          <a:off x="6060622" y="1674177"/>
          <a:ext cx="4886325" cy="3509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19160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F4FA8E-B61C-4F4B-8BE4-EBF0D455F215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Θανάτων οφειλόμενων σε υπερβολική δόση</a:t>
            </a:r>
            <a:endParaRPr lang="LID4096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55671CD-7D07-4B17-8C1A-BB243F60A8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9572343"/>
              </p:ext>
            </p:extLst>
          </p:nvPr>
        </p:nvGraphicFramePr>
        <p:xfrm>
          <a:off x="2651760" y="1330961"/>
          <a:ext cx="677672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D701BF5-3672-4269-9321-8F4E3EC30480}"/>
              </a:ext>
            </a:extLst>
          </p:cNvPr>
          <p:cNvSpPr txBox="1"/>
          <p:nvPr/>
        </p:nvSpPr>
        <p:spPr>
          <a:xfrm>
            <a:off x="9892471" y="6428610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20985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7CBB89B-77A8-4F2F-AC72-35CF3EFC1BBF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Δείκτης Θανάτων οφειλόμενων σε υπερβολική δόση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7E26CA-9560-4A26-89E0-AD9A594655C0}"/>
              </a:ext>
            </a:extLst>
          </p:cNvPr>
          <p:cNvSpPr txBox="1"/>
          <p:nvPr/>
        </p:nvSpPr>
        <p:spPr>
          <a:xfrm>
            <a:off x="485192" y="1390261"/>
            <a:ext cx="3526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+mn-lt"/>
              </a:rPr>
              <a:t>Ποσοστό θνησιμότητας οφειλόμενης στα ναρκωτικά στους ενήλικες (15-64 ετών) – Κρούσματα ανά εκατομμύριο πληθυσμού</a:t>
            </a:r>
            <a:endParaRPr lang="LID4096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CE1EF-B012-43E2-BC53-DC8EC3AAEAED}"/>
              </a:ext>
            </a:extLst>
          </p:cNvPr>
          <p:cNvSpPr txBox="1"/>
          <p:nvPr/>
        </p:nvSpPr>
        <p:spPr>
          <a:xfrm>
            <a:off x="10077062" y="6271221"/>
            <a:ext cx="3109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EMCDDA 2020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2BFEF0-4290-4D55-81CF-4477A492B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53" y="1299538"/>
            <a:ext cx="4715533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1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0BAE64-12ED-9140-8741-4202D1343AA0}"/>
              </a:ext>
            </a:extLst>
          </p:cNvPr>
          <p:cNvSpPr/>
          <p:nvPr/>
        </p:nvSpPr>
        <p:spPr>
          <a:xfrm>
            <a:off x="1883391" y="1989934"/>
            <a:ext cx="8425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0070C0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Δείκτης Εγκληματικότητας σχετιζόμενης με τα ναρκωτικά</a:t>
            </a:r>
            <a:endParaRPr lang="en-US" sz="4000" b="1" dirty="0">
              <a:solidFill>
                <a:srgbClr val="0070C0"/>
              </a:solidFill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1F9BF7-69A5-8A48-B1FF-C8077C74ECBD}"/>
              </a:ext>
            </a:extLst>
          </p:cNvPr>
          <p:cNvCxnSpPr>
            <a:cxnSpLocks/>
          </p:cNvCxnSpPr>
          <p:nvPr/>
        </p:nvCxnSpPr>
        <p:spPr>
          <a:xfrm>
            <a:off x="1992573" y="3634247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0D92C3-73D1-9843-BC82-E8C2EEBCB528}"/>
              </a:ext>
            </a:extLst>
          </p:cNvPr>
          <p:cNvCxnSpPr>
            <a:cxnSpLocks/>
          </p:cNvCxnSpPr>
          <p:nvPr/>
        </p:nvCxnSpPr>
        <p:spPr>
          <a:xfrm>
            <a:off x="1992573" y="1599062"/>
            <a:ext cx="811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457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7CBB89B-77A8-4F2F-AC72-35CF3EFC1BBF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Εγκληματικότητα σχετιζόμενη με τα ναρκωτικά 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CE1EF-B012-43E2-BC53-DC8EC3AAEAED}"/>
              </a:ext>
            </a:extLst>
          </p:cNvPr>
          <p:cNvSpPr txBox="1"/>
          <p:nvPr/>
        </p:nvSpPr>
        <p:spPr>
          <a:xfrm>
            <a:off x="10077062" y="6271221"/>
            <a:ext cx="3109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EMCDDA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EE29FB-A86F-4E46-912A-90F9F60C9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834" y="1328746"/>
            <a:ext cx="6968332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07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7CBB89B-77A8-4F2F-AC72-35CF3EFC1BBF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Εγκληματικότητα σχετιζόμενη με τα ναρκωτικά </a:t>
            </a:r>
            <a:endParaRPr lang="LID4096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C4EF347-8B3B-40CB-98DB-A434C4CAC3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233100"/>
              </p:ext>
            </p:extLst>
          </p:nvPr>
        </p:nvGraphicFramePr>
        <p:xfrm>
          <a:off x="281287" y="998376"/>
          <a:ext cx="4609148" cy="314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C3F2340-684D-4DFA-B523-BD3B5C9305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415822"/>
              </p:ext>
            </p:extLst>
          </p:nvPr>
        </p:nvGraphicFramePr>
        <p:xfrm>
          <a:off x="6160342" y="998376"/>
          <a:ext cx="4528026" cy="3053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E295C70-4BEC-4B92-880A-1B017D4803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6439102"/>
              </p:ext>
            </p:extLst>
          </p:nvPr>
        </p:nvGraphicFramePr>
        <p:xfrm>
          <a:off x="3508816" y="3976683"/>
          <a:ext cx="4344864" cy="2881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1665ECD-10B8-45CA-A40E-B91A9207B1A0}"/>
              </a:ext>
            </a:extLst>
          </p:cNvPr>
          <p:cNvSpPr txBox="1"/>
          <p:nvPr/>
        </p:nvSpPr>
        <p:spPr>
          <a:xfrm>
            <a:off x="8901709" y="5976581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62916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FA5740-A165-4FF8-8DEF-E5FF1A1D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0"/>
            <a:ext cx="10241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46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t="-41000" r="18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4E207FC9-F5AF-42D6-9F07-0C0AD8F952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Y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149C6C-3C11-43DC-AEB2-F4110D2D6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92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2812" y="24993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808617" y="24818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808617" y="56416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2DF0CB1-50C0-4FE7-9CD3-34D5FC43F8F9}"/>
              </a:ext>
            </a:extLst>
          </p:cNvPr>
          <p:cNvSpPr txBox="1">
            <a:spLocks/>
          </p:cNvSpPr>
          <p:nvPr/>
        </p:nvSpPr>
        <p:spPr>
          <a:xfrm>
            <a:off x="396648" y="365764"/>
            <a:ext cx="10693990" cy="647028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Χρήση παράνομων ουσιών στο γενικό πληθυσμό</a:t>
            </a:r>
            <a:endParaRPr lang="LID409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E4A81D-A18B-4212-8621-046B799E17EE}"/>
              </a:ext>
            </a:extLst>
          </p:cNvPr>
          <p:cNvSpPr txBox="1"/>
          <p:nvPr/>
        </p:nvSpPr>
        <p:spPr>
          <a:xfrm>
            <a:off x="9639307" y="6267661"/>
            <a:ext cx="290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n-GB" sz="1400" i="1" dirty="0"/>
              <a:t>EMCDDA</a:t>
            </a:r>
            <a:r>
              <a:rPr lang="el-GR" sz="1400" i="1" dirty="0"/>
              <a:t> 201</a:t>
            </a:r>
            <a:r>
              <a:rPr lang="en-GB" sz="1400" i="1" dirty="0"/>
              <a:t>9</a:t>
            </a:r>
            <a:r>
              <a:rPr lang="el-GR" sz="1400" i="1" dirty="0"/>
              <a:t>, ΑΑΕΚ 2020</a:t>
            </a:r>
            <a:endParaRPr lang="en-US" sz="1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C4012D-59EA-4DBA-96EC-F92E453B7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50" y="1012450"/>
            <a:ext cx="3881909" cy="27415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AB8655-FF57-485E-B275-75A9DB36D4C1}"/>
              </a:ext>
            </a:extLst>
          </p:cNvPr>
          <p:cNvGrpSpPr/>
          <p:nvPr/>
        </p:nvGrpSpPr>
        <p:grpSpPr>
          <a:xfrm>
            <a:off x="4677365" y="1031962"/>
            <a:ext cx="3905251" cy="2752725"/>
            <a:chOff x="0" y="0"/>
            <a:chExt cx="3905251" cy="291465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CB60C07-1200-4F3F-BFA3-0C47C65B2851}"/>
                </a:ext>
              </a:extLst>
            </p:cNvPr>
            <p:cNvSpPr/>
            <p:nvPr/>
          </p:nvSpPr>
          <p:spPr>
            <a:xfrm>
              <a:off x="0" y="0"/>
              <a:ext cx="3886200" cy="291465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/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383672B9-6EC5-4642-95ED-78BCD3E02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399" y="628650"/>
              <a:ext cx="619125" cy="609600"/>
            </a:xfrm>
            <a:prstGeom prst="rect">
              <a:avLst/>
            </a:prstGeom>
          </p:spPr>
        </p:pic>
        <p:sp>
          <p:nvSpPr>
            <p:cNvPr id="107" name="TextBox 76">
              <a:extLst>
                <a:ext uri="{FF2B5EF4-FFF2-40B4-BE49-F238E27FC236}">
                  <a16:creationId xmlns:a16="http://schemas.microsoft.com/office/drawing/2014/main" id="{24F9A991-74C8-44AB-B0DF-400F498C60F1}"/>
                </a:ext>
              </a:extLst>
            </p:cNvPr>
            <p:cNvSpPr txBox="1"/>
            <p:nvPr/>
          </p:nvSpPr>
          <p:spPr>
            <a:xfrm>
              <a:off x="9525" y="19050"/>
              <a:ext cx="1352550" cy="37147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2000" b="1" i="1">
                  <a:solidFill>
                    <a:schemeClr val="accent3">
                      <a:lumMod val="50000"/>
                    </a:schemeClr>
                  </a:solidFill>
                </a:rPr>
                <a:t>Κοκα</a:t>
              </a:r>
              <a:r>
                <a:rPr lang="el-GR" sz="2000" b="1" i="1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ΐνη</a:t>
              </a:r>
              <a:endParaRPr lang="en-GB" sz="2000" b="1" i="1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08" name="TextBox 77">
              <a:extLst>
                <a:ext uri="{FF2B5EF4-FFF2-40B4-BE49-F238E27FC236}">
                  <a16:creationId xmlns:a16="http://schemas.microsoft.com/office/drawing/2014/main" id="{1DC8073C-654B-45AD-B628-9895EB3D3E01}"/>
                </a:ext>
              </a:extLst>
            </p:cNvPr>
            <p:cNvSpPr txBox="1"/>
            <p:nvPr/>
          </p:nvSpPr>
          <p:spPr>
            <a:xfrm>
              <a:off x="19050" y="252131"/>
              <a:ext cx="2752725" cy="47400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800" b="0" i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Χρήση ανάμεσα σε νεαρούς ενήλικες (15-34) κατά τον τελευταίο χρόνο</a:t>
              </a:r>
            </a:p>
          </p:txBody>
        </p:sp>
        <p:graphicFrame>
          <p:nvGraphicFramePr>
            <p:cNvPr id="109" name="Chart 108">
              <a:extLst>
                <a:ext uri="{FF2B5EF4-FFF2-40B4-BE49-F238E27FC236}">
                  <a16:creationId xmlns:a16="http://schemas.microsoft.com/office/drawing/2014/main" id="{CC90BD75-5598-42D3-A80F-BF106FB2DBAD}"/>
                </a:ext>
              </a:extLst>
            </p:cNvPr>
            <p:cNvGraphicFramePr/>
            <p:nvPr/>
          </p:nvGraphicFramePr>
          <p:xfrm>
            <a:off x="2562225" y="85725"/>
            <a:ext cx="1133473" cy="12001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10" name="TextBox 79">
              <a:extLst>
                <a:ext uri="{FF2B5EF4-FFF2-40B4-BE49-F238E27FC236}">
                  <a16:creationId xmlns:a16="http://schemas.microsoft.com/office/drawing/2014/main" id="{79DC2B49-ED4A-49DF-AC1E-6B8B4115B7EA}"/>
                </a:ext>
              </a:extLst>
            </p:cNvPr>
            <p:cNvSpPr txBox="1"/>
            <p:nvPr/>
          </p:nvSpPr>
          <p:spPr>
            <a:xfrm>
              <a:off x="2809876" y="514350"/>
              <a:ext cx="666750" cy="37147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C57592CD-E954-4DA1-AE89-61D8F4A0106E}" type="TxLink">
                <a:rPr lang="en-US" sz="1100" b="1" i="0" u="none" strike="noStrike">
                  <a:solidFill>
                    <a:schemeClr val="accent3">
                      <a:lumMod val="50000"/>
                    </a:schemeClr>
                  </a:solidFill>
                  <a:latin typeface="Helvetica"/>
                  <a:cs typeface="Helvetica"/>
                </a:rPr>
                <a:pPr algn="ctr"/>
                <a:t>0.9%</a:t>
              </a:fld>
              <a:endParaRPr lang="en-GB" sz="1100" b="1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11" name="TextBox 80">
              <a:extLst>
                <a:ext uri="{FF2B5EF4-FFF2-40B4-BE49-F238E27FC236}">
                  <a16:creationId xmlns:a16="http://schemas.microsoft.com/office/drawing/2014/main" id="{232F5365-8A74-4E33-9EB6-AD9128C178C2}"/>
                </a:ext>
              </a:extLst>
            </p:cNvPr>
            <p:cNvSpPr txBox="1"/>
            <p:nvPr/>
          </p:nvSpPr>
          <p:spPr>
            <a:xfrm>
              <a:off x="361950" y="1209676"/>
              <a:ext cx="561975" cy="2667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8D4116EF-1E17-4D55-8227-80A133C9BF9F}" type="TxLink">
                <a:rPr lang="en-US" sz="800" b="0" i="0" u="none" strike="noStrike">
                  <a:solidFill>
                    <a:srgbClr val="404040"/>
                  </a:solidFill>
                  <a:latin typeface="Helvetica"/>
                  <a:cs typeface="Helvetica"/>
                </a:rPr>
                <a:pPr algn="ctr"/>
                <a:t>0.3%</a:t>
              </a:fld>
              <a:endParaRPr lang="en-GB" sz="1400" b="1">
                <a:solidFill>
                  <a:schemeClr val="accent1"/>
                </a:solidFill>
              </a:endParaRPr>
            </a:p>
          </p:txBody>
        </p:sp>
        <p:sp>
          <p:nvSpPr>
            <p:cNvPr id="112" name="TextBox 81">
              <a:extLst>
                <a:ext uri="{FF2B5EF4-FFF2-40B4-BE49-F238E27FC236}">
                  <a16:creationId xmlns:a16="http://schemas.microsoft.com/office/drawing/2014/main" id="{F911B168-9C65-45A9-A08D-A2CC8295E752}"/>
                </a:ext>
              </a:extLst>
            </p:cNvPr>
            <p:cNvSpPr txBox="1"/>
            <p:nvPr/>
          </p:nvSpPr>
          <p:spPr>
            <a:xfrm>
              <a:off x="771525" y="1209676"/>
              <a:ext cx="561975" cy="2667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D6827FFF-6584-491E-AD78-CB21B957B942}" type="TxLink">
                <a:rPr lang="en-US" sz="800" b="0" i="0" u="none" strike="noStrike">
                  <a:solidFill>
                    <a:srgbClr val="404040"/>
                  </a:solidFill>
                  <a:latin typeface="Helvetica"/>
                  <a:cs typeface="Helvetica"/>
                </a:rPr>
                <a:pPr algn="ctr"/>
                <a:t>1.5%</a:t>
              </a:fld>
              <a:endParaRPr lang="en-GB" sz="1400" b="1">
                <a:solidFill>
                  <a:schemeClr val="accent1"/>
                </a:solidFill>
              </a:endParaRPr>
            </a:p>
          </p:txBody>
        </p:sp>
        <p:graphicFrame>
          <p:nvGraphicFramePr>
            <p:cNvPr id="113" name="Chart 112">
              <a:extLst>
                <a:ext uri="{FF2B5EF4-FFF2-40B4-BE49-F238E27FC236}">
                  <a16:creationId xmlns:a16="http://schemas.microsoft.com/office/drawing/2014/main" id="{8A27E4DB-A775-400D-9EFF-6F8B16056764}"/>
                </a:ext>
              </a:extLst>
            </p:cNvPr>
            <p:cNvGraphicFramePr/>
            <p:nvPr/>
          </p:nvGraphicFramePr>
          <p:xfrm>
            <a:off x="123825" y="1543050"/>
            <a:ext cx="1790700" cy="13239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14" name="Chart 113">
              <a:extLst>
                <a:ext uri="{FF2B5EF4-FFF2-40B4-BE49-F238E27FC236}">
                  <a16:creationId xmlns:a16="http://schemas.microsoft.com/office/drawing/2014/main" id="{92D5EDFF-C66C-4915-A5D1-2A9D1C27E7D1}"/>
                </a:ext>
              </a:extLst>
            </p:cNvPr>
            <p:cNvGraphicFramePr/>
            <p:nvPr/>
          </p:nvGraphicFramePr>
          <p:xfrm>
            <a:off x="2009775" y="1409700"/>
            <a:ext cx="1895476" cy="14382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7115B2-4B62-4607-9E3D-CC7A28472C26}"/>
              </a:ext>
            </a:extLst>
          </p:cNvPr>
          <p:cNvGrpSpPr/>
          <p:nvPr/>
        </p:nvGrpSpPr>
        <p:grpSpPr>
          <a:xfrm>
            <a:off x="638890" y="3754048"/>
            <a:ext cx="3903151" cy="3169707"/>
            <a:chOff x="2100" y="-135856"/>
            <a:chExt cx="3903151" cy="3002880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815C4ED-C7DA-4276-BDAF-8D3438B029F8}"/>
                </a:ext>
              </a:extLst>
            </p:cNvPr>
            <p:cNvSpPr/>
            <p:nvPr/>
          </p:nvSpPr>
          <p:spPr>
            <a:xfrm>
              <a:off x="2100" y="-135856"/>
              <a:ext cx="3886200" cy="29146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/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35E8F23E-9A9F-4B3E-8735-430B19951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399" y="628650"/>
              <a:ext cx="619125" cy="609600"/>
            </a:xfrm>
            <a:prstGeom prst="rect">
              <a:avLst/>
            </a:prstGeom>
          </p:spPr>
        </p:pic>
        <p:sp>
          <p:nvSpPr>
            <p:cNvPr id="129" name="TextBox 87">
              <a:extLst>
                <a:ext uri="{FF2B5EF4-FFF2-40B4-BE49-F238E27FC236}">
                  <a16:creationId xmlns:a16="http://schemas.microsoft.com/office/drawing/2014/main" id="{212225EC-27E6-41C3-9E49-F0FBBFAB4FE5}"/>
                </a:ext>
              </a:extLst>
            </p:cNvPr>
            <p:cNvSpPr txBox="1"/>
            <p:nvPr/>
          </p:nvSpPr>
          <p:spPr>
            <a:xfrm>
              <a:off x="9525" y="19050"/>
              <a:ext cx="1352550" cy="37147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i="1">
                  <a:solidFill>
                    <a:schemeClr val="accent6">
                      <a:lumMod val="75000"/>
                    </a:schemeClr>
                  </a:solidFill>
                </a:rPr>
                <a:t>MDMA</a:t>
              </a:r>
            </a:p>
          </p:txBody>
        </p:sp>
        <p:sp>
          <p:nvSpPr>
            <p:cNvPr id="130" name="TextBox 88">
              <a:extLst>
                <a:ext uri="{FF2B5EF4-FFF2-40B4-BE49-F238E27FC236}">
                  <a16:creationId xmlns:a16="http://schemas.microsoft.com/office/drawing/2014/main" id="{80BC811D-4ED5-4F81-A585-EA4C9D04964C}"/>
                </a:ext>
              </a:extLst>
            </p:cNvPr>
            <p:cNvSpPr txBox="1"/>
            <p:nvPr/>
          </p:nvSpPr>
          <p:spPr>
            <a:xfrm>
              <a:off x="38100" y="306805"/>
              <a:ext cx="2752725" cy="33387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800" b="0" i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Χρήση ανάμεσα σε νεαρούς ενήλικες (15-34) κατά τον τελευταίο χρόνο</a:t>
              </a:r>
            </a:p>
          </p:txBody>
        </p:sp>
        <p:graphicFrame>
          <p:nvGraphicFramePr>
            <p:cNvPr id="131" name="Chart 130">
              <a:extLst>
                <a:ext uri="{FF2B5EF4-FFF2-40B4-BE49-F238E27FC236}">
                  <a16:creationId xmlns:a16="http://schemas.microsoft.com/office/drawing/2014/main" id="{AE47CA2B-820D-469B-B5D7-0EC361C8318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57888055"/>
                </p:ext>
              </p:extLst>
            </p:nvPr>
          </p:nvGraphicFramePr>
          <p:xfrm>
            <a:off x="2503074" y="0"/>
            <a:ext cx="1133473" cy="12001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132" name="TextBox 90">
              <a:extLst>
                <a:ext uri="{FF2B5EF4-FFF2-40B4-BE49-F238E27FC236}">
                  <a16:creationId xmlns:a16="http://schemas.microsoft.com/office/drawing/2014/main" id="{20FB6222-3027-408E-8CDB-7A7964F62D50}"/>
                </a:ext>
              </a:extLst>
            </p:cNvPr>
            <p:cNvSpPr txBox="1"/>
            <p:nvPr/>
          </p:nvSpPr>
          <p:spPr>
            <a:xfrm>
              <a:off x="2809876" y="514350"/>
              <a:ext cx="666750" cy="37147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95BDAEA8-0A37-4914-9BD7-827CE2B9260E}" type="TxLink">
                <a:rPr lang="en-US" sz="1100" b="1" i="0" u="none" strike="noStrike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pPr algn="ctr"/>
                <a:t>0.4%</a:t>
              </a:fld>
              <a:endParaRPr lang="en-GB" sz="1100" b="1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3" name="TextBox 91">
              <a:extLst>
                <a:ext uri="{FF2B5EF4-FFF2-40B4-BE49-F238E27FC236}">
                  <a16:creationId xmlns:a16="http://schemas.microsoft.com/office/drawing/2014/main" id="{EEBAAF3F-13D3-4396-B4B3-1FC41402262A}"/>
                </a:ext>
              </a:extLst>
            </p:cNvPr>
            <p:cNvSpPr txBox="1"/>
            <p:nvPr/>
          </p:nvSpPr>
          <p:spPr>
            <a:xfrm>
              <a:off x="361950" y="1209676"/>
              <a:ext cx="561975" cy="2667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9DA0239-1EA3-4A92-AB6F-6F3554AEAC6A}" type="TxLink">
                <a:rPr lang="en-US" sz="800" b="0" i="0" u="none" strike="noStrike">
                  <a:solidFill>
                    <a:srgbClr val="404040"/>
                  </a:solidFill>
                  <a:latin typeface="Helvetica"/>
                  <a:cs typeface="Helvetica"/>
                </a:rPr>
                <a:pPr algn="ctr"/>
                <a:t>0.1%</a:t>
              </a:fld>
              <a:endParaRPr lang="en-GB" sz="1400" b="1">
                <a:solidFill>
                  <a:schemeClr val="accent1"/>
                </a:solidFill>
              </a:endParaRPr>
            </a:p>
          </p:txBody>
        </p:sp>
        <p:sp>
          <p:nvSpPr>
            <p:cNvPr id="134" name="TextBox 92">
              <a:extLst>
                <a:ext uri="{FF2B5EF4-FFF2-40B4-BE49-F238E27FC236}">
                  <a16:creationId xmlns:a16="http://schemas.microsoft.com/office/drawing/2014/main" id="{E27F640E-65D6-45D1-864F-B65D34887D01}"/>
                </a:ext>
              </a:extLst>
            </p:cNvPr>
            <p:cNvSpPr txBox="1"/>
            <p:nvPr/>
          </p:nvSpPr>
          <p:spPr>
            <a:xfrm>
              <a:off x="771525" y="1209676"/>
              <a:ext cx="561975" cy="2667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191E228D-8059-44D6-946D-D047EC8EE983}" type="TxLink">
                <a:rPr lang="en-US" sz="800" b="0" i="0" u="none" strike="noStrike">
                  <a:solidFill>
                    <a:srgbClr val="404040"/>
                  </a:solidFill>
                  <a:latin typeface="Helvetica"/>
                  <a:cs typeface="Helvetica"/>
                </a:rPr>
                <a:pPr algn="ctr"/>
                <a:t>0.6%</a:t>
              </a:fld>
              <a:endParaRPr lang="en-GB" sz="1400" b="1">
                <a:solidFill>
                  <a:schemeClr val="accent1"/>
                </a:solidFill>
              </a:endParaRPr>
            </a:p>
          </p:txBody>
        </p:sp>
        <p:graphicFrame>
          <p:nvGraphicFramePr>
            <p:cNvPr id="135" name="Chart 134">
              <a:extLst>
                <a:ext uri="{FF2B5EF4-FFF2-40B4-BE49-F238E27FC236}">
                  <a16:creationId xmlns:a16="http://schemas.microsoft.com/office/drawing/2014/main" id="{A205E3C1-5645-4EA7-9F25-DFA3453C0B8E}"/>
                </a:ext>
              </a:extLst>
            </p:cNvPr>
            <p:cNvGraphicFramePr/>
            <p:nvPr/>
          </p:nvGraphicFramePr>
          <p:xfrm>
            <a:off x="123825" y="1543050"/>
            <a:ext cx="1790700" cy="13239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aphicFrame>
          <p:nvGraphicFramePr>
            <p:cNvPr id="136" name="Chart 135">
              <a:extLst>
                <a:ext uri="{FF2B5EF4-FFF2-40B4-BE49-F238E27FC236}">
                  <a16:creationId xmlns:a16="http://schemas.microsoft.com/office/drawing/2014/main" id="{0E918B51-7D8D-49E0-9F5F-55A2595B1C6F}"/>
                </a:ext>
              </a:extLst>
            </p:cNvPr>
            <p:cNvGraphicFramePr/>
            <p:nvPr/>
          </p:nvGraphicFramePr>
          <p:xfrm>
            <a:off x="2009775" y="1409700"/>
            <a:ext cx="1895476" cy="14382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0D998F-2111-4579-8344-4381841A7A4D}"/>
              </a:ext>
            </a:extLst>
          </p:cNvPr>
          <p:cNvGrpSpPr/>
          <p:nvPr/>
        </p:nvGrpSpPr>
        <p:grpSpPr>
          <a:xfrm>
            <a:off x="4610691" y="3774833"/>
            <a:ext cx="3970380" cy="3076575"/>
            <a:chOff x="9525" y="9715"/>
            <a:chExt cx="3970380" cy="2914650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D846015-50ED-465E-AF04-DF6E5B414636}"/>
                </a:ext>
              </a:extLst>
            </p:cNvPr>
            <p:cNvSpPr/>
            <p:nvPr/>
          </p:nvSpPr>
          <p:spPr>
            <a:xfrm>
              <a:off x="93705" y="9715"/>
              <a:ext cx="3886200" cy="29146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/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C1F01709-3439-474F-A8AC-40EDC33FF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399" y="628650"/>
              <a:ext cx="619125" cy="609600"/>
            </a:xfrm>
            <a:prstGeom prst="rect">
              <a:avLst/>
            </a:prstGeom>
          </p:spPr>
        </p:pic>
        <p:sp>
          <p:nvSpPr>
            <p:cNvPr id="151" name="TextBox 98">
              <a:extLst>
                <a:ext uri="{FF2B5EF4-FFF2-40B4-BE49-F238E27FC236}">
                  <a16:creationId xmlns:a16="http://schemas.microsoft.com/office/drawing/2014/main" id="{DE7EE61A-85B7-499A-B413-C4D067F1FB3D}"/>
                </a:ext>
              </a:extLst>
            </p:cNvPr>
            <p:cNvSpPr txBox="1"/>
            <p:nvPr/>
          </p:nvSpPr>
          <p:spPr>
            <a:xfrm>
              <a:off x="9525" y="19050"/>
              <a:ext cx="2019300" cy="37147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2000" b="1" i="1" dirty="0">
                  <a:solidFill>
                    <a:schemeClr val="accent2">
                      <a:lumMod val="75000"/>
                    </a:schemeClr>
                  </a:solidFill>
                </a:rPr>
                <a:t>Αμφεταμίνες</a:t>
              </a:r>
              <a:endParaRPr lang="en-GB" sz="2000" b="1" i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52" name="TextBox 99">
              <a:extLst>
                <a:ext uri="{FF2B5EF4-FFF2-40B4-BE49-F238E27FC236}">
                  <a16:creationId xmlns:a16="http://schemas.microsoft.com/office/drawing/2014/main" id="{46D2E279-1A1F-46BF-BE1A-FEA9324844E7}"/>
                </a:ext>
              </a:extLst>
            </p:cNvPr>
            <p:cNvSpPr txBox="1"/>
            <p:nvPr/>
          </p:nvSpPr>
          <p:spPr>
            <a:xfrm>
              <a:off x="9525" y="261687"/>
              <a:ext cx="2752725" cy="3880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800" b="0" i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Χρήση ανάμεσα σε νεαρούς ενήλικες (15-34) κατά τον τελευταίο χρόνο</a:t>
              </a:r>
            </a:p>
          </p:txBody>
        </p:sp>
        <p:graphicFrame>
          <p:nvGraphicFramePr>
            <p:cNvPr id="153" name="Chart 152">
              <a:extLst>
                <a:ext uri="{FF2B5EF4-FFF2-40B4-BE49-F238E27FC236}">
                  <a16:creationId xmlns:a16="http://schemas.microsoft.com/office/drawing/2014/main" id="{AAB0B448-FC9A-458D-8ACA-AA5FC41ADFE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07631935"/>
                </p:ext>
              </p:extLst>
            </p:nvPr>
          </p:nvGraphicFramePr>
          <p:xfrm>
            <a:off x="2562225" y="85725"/>
            <a:ext cx="1133473" cy="12001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154" name="TextBox 101">
              <a:extLst>
                <a:ext uri="{FF2B5EF4-FFF2-40B4-BE49-F238E27FC236}">
                  <a16:creationId xmlns:a16="http://schemas.microsoft.com/office/drawing/2014/main" id="{50C8FF4B-6B58-43A1-9C9A-E0A206F14022}"/>
                </a:ext>
              </a:extLst>
            </p:cNvPr>
            <p:cNvSpPr txBox="1"/>
            <p:nvPr/>
          </p:nvSpPr>
          <p:spPr>
            <a:xfrm>
              <a:off x="2809876" y="514350"/>
              <a:ext cx="666750" cy="37147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D40577A1-51BA-4A1D-8D07-DDD2DFEA53DC}" type="TxLink">
                <a:rPr lang="en-US" sz="1100" b="1" i="0" u="none" strike="noStrike">
                  <a:solidFill>
                    <a:schemeClr val="accent2">
                      <a:lumMod val="75000"/>
                    </a:schemeClr>
                  </a:solidFill>
                  <a:latin typeface="Helvetica"/>
                  <a:cs typeface="Helvetica"/>
                </a:rPr>
                <a:pPr algn="ctr"/>
                <a:t>0.2%</a:t>
              </a:fld>
              <a:endParaRPr lang="en-GB" sz="1100" b="1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55" name="TextBox 102">
              <a:extLst>
                <a:ext uri="{FF2B5EF4-FFF2-40B4-BE49-F238E27FC236}">
                  <a16:creationId xmlns:a16="http://schemas.microsoft.com/office/drawing/2014/main" id="{EE60F6BC-429E-4F3B-B288-76051952D600}"/>
                </a:ext>
              </a:extLst>
            </p:cNvPr>
            <p:cNvSpPr txBox="1"/>
            <p:nvPr/>
          </p:nvSpPr>
          <p:spPr>
            <a:xfrm>
              <a:off x="361950" y="1209676"/>
              <a:ext cx="561975" cy="2667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8D7DADB-A384-4771-A0D7-69BE22A4A884}" type="TxLink">
                <a:rPr lang="en-US" sz="800" b="0" i="0" u="none" strike="noStrike">
                  <a:solidFill>
                    <a:srgbClr val="404040"/>
                  </a:solidFill>
                  <a:latin typeface="Helvetica"/>
                  <a:cs typeface="Helvetica"/>
                </a:rPr>
                <a:pPr algn="ctr"/>
                <a:t>0%</a:t>
              </a:fld>
              <a:endParaRPr lang="en-GB" sz="1400" b="1">
                <a:solidFill>
                  <a:schemeClr val="accent1"/>
                </a:solidFill>
              </a:endParaRPr>
            </a:p>
          </p:txBody>
        </p:sp>
        <p:sp>
          <p:nvSpPr>
            <p:cNvPr id="156" name="TextBox 103">
              <a:extLst>
                <a:ext uri="{FF2B5EF4-FFF2-40B4-BE49-F238E27FC236}">
                  <a16:creationId xmlns:a16="http://schemas.microsoft.com/office/drawing/2014/main" id="{18D33CC6-0823-4165-8F28-19380160E470}"/>
                </a:ext>
              </a:extLst>
            </p:cNvPr>
            <p:cNvSpPr txBox="1"/>
            <p:nvPr/>
          </p:nvSpPr>
          <p:spPr>
            <a:xfrm>
              <a:off x="771525" y="1209676"/>
              <a:ext cx="561975" cy="2667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B639D650-C965-4BDB-B115-9BD00EE54368}" type="TxLink">
                <a:rPr lang="en-US" sz="800" b="0" i="0" u="none" strike="noStrike">
                  <a:solidFill>
                    <a:srgbClr val="404040"/>
                  </a:solidFill>
                  <a:latin typeface="Helvetica"/>
                  <a:cs typeface="Helvetica"/>
                </a:rPr>
                <a:pPr algn="ctr"/>
                <a:t>0.4%</a:t>
              </a:fld>
              <a:endParaRPr lang="en-GB" sz="1400" b="1">
                <a:solidFill>
                  <a:schemeClr val="accent1"/>
                </a:solidFill>
              </a:endParaRPr>
            </a:p>
          </p:txBody>
        </p:sp>
        <p:graphicFrame>
          <p:nvGraphicFramePr>
            <p:cNvPr id="157" name="Chart 156">
              <a:extLst>
                <a:ext uri="{FF2B5EF4-FFF2-40B4-BE49-F238E27FC236}">
                  <a16:creationId xmlns:a16="http://schemas.microsoft.com/office/drawing/2014/main" id="{BE7E54C9-26E7-469F-866D-509C38482429}"/>
                </a:ext>
              </a:extLst>
            </p:cNvPr>
            <p:cNvGraphicFramePr/>
            <p:nvPr/>
          </p:nvGraphicFramePr>
          <p:xfrm>
            <a:off x="123825" y="1543050"/>
            <a:ext cx="1790700" cy="13239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graphicFrame>
          <p:nvGraphicFramePr>
            <p:cNvPr id="158" name="Chart 157">
              <a:extLst>
                <a:ext uri="{FF2B5EF4-FFF2-40B4-BE49-F238E27FC236}">
                  <a16:creationId xmlns:a16="http://schemas.microsoft.com/office/drawing/2014/main" id="{13FF1DF3-0857-4280-9984-3AFA091CCF0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90601891"/>
                </p:ext>
              </p:extLst>
            </p:nvPr>
          </p:nvGraphicFramePr>
          <p:xfrm>
            <a:off x="2009775" y="1409700"/>
            <a:ext cx="1895476" cy="14382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49243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2812" y="24993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808617" y="24818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808617" y="56416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E4A81D-A18B-4212-8621-046B799E17EE}"/>
              </a:ext>
            </a:extLst>
          </p:cNvPr>
          <p:cNvSpPr txBox="1"/>
          <p:nvPr/>
        </p:nvSpPr>
        <p:spPr>
          <a:xfrm>
            <a:off x="10758381" y="6098229"/>
            <a:ext cx="1433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n-GB" sz="1400" i="1" dirty="0"/>
              <a:t>EMCDDA</a:t>
            </a:r>
            <a:r>
              <a:rPr lang="el-GR" sz="1400" i="1" dirty="0"/>
              <a:t> 2020</a:t>
            </a:r>
            <a:endParaRPr lang="en-US" sz="1400" i="1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47E81479-DAF5-754A-A8A4-4576C83333DA}"/>
              </a:ext>
            </a:extLst>
          </p:cNvPr>
          <p:cNvSpPr txBox="1">
            <a:spLocks/>
          </p:cNvSpPr>
          <p:nvPr/>
        </p:nvSpPr>
        <p:spPr>
          <a:xfrm>
            <a:off x="184377" y="281184"/>
            <a:ext cx="10693990" cy="647028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Χρήση παράνομων ουσιών στο γενικό πληθυσμό</a:t>
            </a:r>
            <a:endParaRPr lang="LID4096" dirty="0"/>
          </a:p>
        </p:txBody>
      </p:sp>
      <p:pic>
        <p:nvPicPr>
          <p:cNvPr id="9" name="Content Placeholder 16" descr="A screenshot of a computer&#10;&#10;Description automatically generated">
            <a:extLst>
              <a:ext uri="{FF2B5EF4-FFF2-40B4-BE49-F238E27FC236}">
                <a16:creationId xmlns:a16="http://schemas.microsoft.com/office/drawing/2014/main" id="{55ED78C4-6C79-4486-AC8A-1A39B94A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928779"/>
            <a:ext cx="4297680" cy="5907136"/>
          </a:xfrm>
          <a:prstGeom prst="rect">
            <a:avLst/>
          </a:prstGeom>
        </p:spPr>
      </p:pic>
      <p:pic>
        <p:nvPicPr>
          <p:cNvPr id="11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2B17B0-CEDB-4D78-AFB3-AF74A0AA3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46" y="928212"/>
            <a:ext cx="4195525" cy="575532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BB6B12D-09E9-4925-ACEB-529E0F567A93}"/>
              </a:ext>
            </a:extLst>
          </p:cNvPr>
          <p:cNvSpPr/>
          <p:nvPr/>
        </p:nvSpPr>
        <p:spPr>
          <a:xfrm>
            <a:off x="518160" y="6492236"/>
            <a:ext cx="204652" cy="8456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5B0EA97-B7F1-447A-AF41-331629133065}"/>
              </a:ext>
            </a:extLst>
          </p:cNvPr>
          <p:cNvSpPr/>
          <p:nvPr/>
        </p:nvSpPr>
        <p:spPr>
          <a:xfrm>
            <a:off x="539206" y="5476236"/>
            <a:ext cx="204652" cy="8456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992407A-9CB8-4AED-A8E5-41581F2C6F2C}"/>
              </a:ext>
            </a:extLst>
          </p:cNvPr>
          <p:cNvSpPr/>
          <p:nvPr/>
        </p:nvSpPr>
        <p:spPr>
          <a:xfrm>
            <a:off x="6818812" y="5760716"/>
            <a:ext cx="204652" cy="8456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7508BE6-2AFA-4C7C-995F-BF4212F7952B}"/>
              </a:ext>
            </a:extLst>
          </p:cNvPr>
          <p:cNvSpPr/>
          <p:nvPr/>
        </p:nvSpPr>
        <p:spPr>
          <a:xfrm>
            <a:off x="6790510" y="3086643"/>
            <a:ext cx="204652" cy="8456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188364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843452" y="24122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9892471" y="6428610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3C61FB-4289-47F3-B974-EA129F5B6297}"/>
              </a:ext>
            </a:extLst>
          </p:cNvPr>
          <p:cNvSpPr txBox="1">
            <a:spLocks/>
          </p:cNvSpPr>
          <p:nvPr/>
        </p:nvSpPr>
        <p:spPr>
          <a:xfrm>
            <a:off x="765160" y="18169"/>
            <a:ext cx="10239485" cy="64699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Μαθητικός πληθυσμός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DB120-7AE6-4C24-AB4A-CEF6913858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5807" y="978625"/>
            <a:ext cx="5670193" cy="3553167"/>
          </a:xfrm>
          <a:prstGeom prst="rect">
            <a:avLst/>
          </a:prstGeom>
        </p:spPr>
      </p:pic>
      <p:pic>
        <p:nvPicPr>
          <p:cNvPr id="13" name="Content Placeholder 2">
            <a:extLst>
              <a:ext uri="{FF2B5EF4-FFF2-40B4-BE49-F238E27FC236}">
                <a16:creationId xmlns:a16="http://schemas.microsoft.com/office/drawing/2014/main" id="{40B3DFA1-2155-4306-8BDD-C6019596300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978624"/>
            <a:ext cx="5550040" cy="369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4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843452" y="24122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3C61FB-4289-47F3-B974-EA129F5B6297}"/>
              </a:ext>
            </a:extLst>
          </p:cNvPr>
          <p:cNvSpPr txBox="1">
            <a:spLocks/>
          </p:cNvSpPr>
          <p:nvPr/>
        </p:nvSpPr>
        <p:spPr>
          <a:xfrm>
            <a:off x="765160" y="18169"/>
            <a:ext cx="10239485" cy="64699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Στοιχηματισμός στον μαθητικό πληθυσμό</a:t>
            </a:r>
            <a:endParaRPr lang="LID4096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314FBA-5424-4471-981F-3769240F9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60" y="1456807"/>
            <a:ext cx="5285690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1BD919-9738-427C-A084-180922DB2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900" y="1456807"/>
            <a:ext cx="5194242" cy="3158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9986A1-7804-427B-883F-3FA01D486BDD}"/>
              </a:ext>
            </a:extLst>
          </p:cNvPr>
          <p:cNvSpPr txBox="1"/>
          <p:nvPr/>
        </p:nvSpPr>
        <p:spPr>
          <a:xfrm>
            <a:off x="9892471" y="6428610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680111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843452" y="24122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3C61FB-4289-47F3-B974-EA129F5B6297}"/>
              </a:ext>
            </a:extLst>
          </p:cNvPr>
          <p:cNvSpPr txBox="1">
            <a:spLocks/>
          </p:cNvSpPr>
          <p:nvPr/>
        </p:nvSpPr>
        <p:spPr>
          <a:xfrm>
            <a:off x="765160" y="18169"/>
            <a:ext cx="10239485" cy="64699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Μαθητικός πληθυσμός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9B927-FE9D-4975-827E-773355FD1E8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3" y="1277530"/>
            <a:ext cx="4954905" cy="351917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1E5369-8B01-4A87-8479-1202E283D2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88" y="1277530"/>
            <a:ext cx="5283835" cy="351917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9B7EC7-9594-44CE-A05B-4F4B3D3A629A}"/>
              </a:ext>
            </a:extLst>
          </p:cNvPr>
          <p:cNvSpPr txBox="1"/>
          <p:nvPr/>
        </p:nvSpPr>
        <p:spPr>
          <a:xfrm>
            <a:off x="9892471" y="6428610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</a:t>
            </a:r>
            <a:r>
              <a:rPr lang="el-GR" sz="1400" i="1" dirty="0"/>
              <a:t>ΑΑΕΚ, 2020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68676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F70C86-F9EB-9C41-8B4A-D60E5320B495}"/>
              </a:ext>
            </a:extLst>
          </p:cNvPr>
          <p:cNvSpPr txBox="1"/>
          <p:nvPr/>
        </p:nvSpPr>
        <p:spPr>
          <a:xfrm>
            <a:off x="1637731" y="874712"/>
            <a:ext cx="2388359" cy="41625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843452" y="24122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9892471" y="6428610"/>
            <a:ext cx="290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/>
              <a:t>Πηγή</a:t>
            </a:r>
            <a:r>
              <a:rPr lang="en-US" sz="1400" i="1" dirty="0"/>
              <a:t>: EMCDDA 2019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3C61FB-4289-47F3-B974-EA129F5B6297}"/>
              </a:ext>
            </a:extLst>
          </p:cNvPr>
          <p:cNvSpPr txBox="1">
            <a:spLocks/>
          </p:cNvSpPr>
          <p:nvPr/>
        </p:nvSpPr>
        <p:spPr>
          <a:xfrm>
            <a:off x="765160" y="18169"/>
            <a:ext cx="10239485" cy="64699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dirty="0"/>
              <a:t>Μαθητικός πληθυσμός</a:t>
            </a:r>
            <a:endParaRPr lang="LID4096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/>
          </p:cNvGraphicFramePr>
          <p:nvPr/>
        </p:nvGraphicFramePr>
        <p:xfrm>
          <a:off x="1171576" y="365765"/>
          <a:ext cx="6899275" cy="535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5">
            <a:extLst>
              <a:ext uri="{FF2B5EF4-FFF2-40B4-BE49-F238E27FC236}">
                <a16:creationId xmlns:a16="http://schemas.microsoft.com/office/drawing/2014/main" id="{00000000-0008-0000-0600-000006000000}"/>
              </a:ext>
            </a:extLst>
          </p:cNvPr>
          <p:cNvSpPr txBox="1"/>
          <p:nvPr/>
        </p:nvSpPr>
        <p:spPr>
          <a:xfrm>
            <a:off x="1989044" y="783862"/>
            <a:ext cx="1743075" cy="8445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Χρήση κατά τις τελευταίες 30 μέρες (%)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0000000-0008-0000-0600-000007000000}"/>
              </a:ext>
            </a:extLst>
          </p:cNvPr>
          <p:cNvSpPr txBox="1"/>
          <p:nvPr/>
        </p:nvSpPr>
        <p:spPr>
          <a:xfrm>
            <a:off x="5291342" y="895376"/>
            <a:ext cx="1463675" cy="8604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Χρήση έστω και μια φορά σε όλη τη ζωή (%)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0000000-0008-0000-0600-00000A000000}"/>
              </a:ext>
            </a:extLst>
          </p:cNvPr>
          <p:cNvGraphicFramePr>
            <a:graphicFrameLocks/>
          </p:cNvGraphicFramePr>
          <p:nvPr/>
        </p:nvGraphicFramePr>
        <p:xfrm>
          <a:off x="8185150" y="1093785"/>
          <a:ext cx="2755900" cy="182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6">
            <a:extLst>
              <a:ext uri="{FF2B5EF4-FFF2-40B4-BE49-F238E27FC236}">
                <a16:creationId xmlns:a16="http://schemas.microsoft.com/office/drawing/2014/main" id="{00000000-0008-0000-0600-000011000000}"/>
              </a:ext>
            </a:extLst>
          </p:cNvPr>
          <p:cNvSpPr txBox="1"/>
          <p:nvPr/>
        </p:nvSpPr>
        <p:spPr>
          <a:xfrm>
            <a:off x="8213725" y="874712"/>
            <a:ext cx="2806699" cy="42544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200"/>
              <a:t>Χρήση κάνναβης έστω και μια φορά </a:t>
            </a:r>
            <a:r>
              <a:rPr lang="en-GB" sz="1200"/>
              <a:t>(%)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0000000-0008-0000-0600-00000E000000}"/>
              </a:ext>
            </a:extLst>
          </p:cNvPr>
          <p:cNvGraphicFramePr>
            <a:graphicFrameLocks/>
          </p:cNvGraphicFramePr>
          <p:nvPr/>
        </p:nvGraphicFramePr>
        <p:xfrm>
          <a:off x="8147050" y="3083651"/>
          <a:ext cx="2794000" cy="136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17">
            <a:extLst>
              <a:ext uri="{FF2B5EF4-FFF2-40B4-BE49-F238E27FC236}">
                <a16:creationId xmlns:a16="http://schemas.microsoft.com/office/drawing/2014/main" id="{00000000-0008-0000-0600-000012000000}"/>
              </a:ext>
            </a:extLst>
          </p:cNvPr>
          <p:cNvSpPr txBox="1"/>
          <p:nvPr/>
        </p:nvSpPr>
        <p:spPr>
          <a:xfrm>
            <a:off x="8261350" y="2921726"/>
            <a:ext cx="2584450" cy="26669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200"/>
              <a:t>Κάπνισμα έστω και</a:t>
            </a:r>
            <a:r>
              <a:rPr lang="el-GR" sz="1200" baseline="0"/>
              <a:t> μια φορά </a:t>
            </a:r>
            <a:r>
              <a:rPr lang="en-GB" sz="1200"/>
              <a:t>(%)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00000000-0008-0000-0600-00000F000000}"/>
              </a:ext>
            </a:extLst>
          </p:cNvPr>
          <p:cNvGraphicFramePr>
            <a:graphicFrameLocks/>
          </p:cNvGraphicFramePr>
          <p:nvPr/>
        </p:nvGraphicFramePr>
        <p:xfrm>
          <a:off x="8147050" y="4824548"/>
          <a:ext cx="2841625" cy="136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TextBox 18">
            <a:extLst>
              <a:ext uri="{FF2B5EF4-FFF2-40B4-BE49-F238E27FC236}">
                <a16:creationId xmlns:a16="http://schemas.microsoft.com/office/drawing/2014/main" id="{00000000-0008-0000-0600-000013000000}"/>
              </a:ext>
            </a:extLst>
          </p:cNvPr>
          <p:cNvSpPr txBox="1"/>
          <p:nvPr/>
        </p:nvSpPr>
        <p:spPr>
          <a:xfrm>
            <a:off x="8484358" y="4501942"/>
            <a:ext cx="2976122" cy="4032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200" dirty="0"/>
              <a:t>Κατανάλωση</a:t>
            </a:r>
            <a:r>
              <a:rPr lang="el-GR" sz="1200" baseline="0" dirty="0"/>
              <a:t> αλκοόλ έστω και μια φορά </a:t>
            </a:r>
            <a:r>
              <a:rPr lang="en-GB" sz="1200" dirty="0"/>
              <a:t>(%)</a:t>
            </a:r>
          </a:p>
        </p:txBody>
      </p:sp>
    </p:spTree>
    <p:extLst>
      <p:ext uri="{BB962C8B-B14F-4D97-AF65-F5344CB8AC3E}">
        <p14:creationId xmlns:p14="http://schemas.microsoft.com/office/powerpoint/2010/main" val="66374325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NA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NAAC" id="{544B9DFB-52ED-4B22-8177-CEED54DCBE67}" vid="{639EF992-DD3A-4519-A4C3-EC01C47120D3}"/>
    </a:ext>
  </a:extLst>
</a:theme>
</file>

<file path=ppt/theme/theme2.xml><?xml version="1.0" encoding="utf-8"?>
<a:theme xmlns:a="http://schemas.openxmlformats.org/drawingml/2006/main" name="1_ThemeNA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NAAC" id="{544B9DFB-52ED-4B22-8177-CEED54DCBE67}" vid="{639EF992-DD3A-4519-A4C3-EC01C47120D3}"/>
    </a:ext>
  </a:extLst>
</a:theme>
</file>

<file path=ppt/theme/theme3.xml><?xml version="1.0" encoding="utf-8"?>
<a:theme xmlns:a="http://schemas.openxmlformats.org/drawingml/2006/main" name="2_ThemeNA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NAAC" id="{544B9DFB-52ED-4B22-8177-CEED54DCBE67}" vid="{639EF992-DD3A-4519-A4C3-EC01C47120D3}"/>
    </a:ext>
  </a:extLst>
</a:theme>
</file>

<file path=ppt/theme/theme4.xml><?xml version="1.0" encoding="utf-8"?>
<a:theme xmlns:a="http://schemas.openxmlformats.org/drawingml/2006/main" name="3_ThemeNA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NAAC" id="{544B9DFB-52ED-4B22-8177-CEED54DCBE67}" vid="{639EF992-DD3A-4519-A4C3-EC01C47120D3}"/>
    </a:ext>
  </a:extLst>
</a:theme>
</file>

<file path=ppt/theme/theme5.xml><?xml version="1.0" encoding="utf-8"?>
<a:theme xmlns:a="http://schemas.openxmlformats.org/drawingml/2006/main" name="4_ThemeNA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NAAC" id="{544B9DFB-52ED-4B22-8177-CEED54DCBE67}" vid="{639EF992-DD3A-4519-A4C3-EC01C47120D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579A6A5CBD0648A69920EC3335044E" ma:contentTypeVersion="10" ma:contentTypeDescription="Create a new document." ma:contentTypeScope="" ma:versionID="cfdd77ae66aa43a75660c59a2a288b4b">
  <xsd:schema xmlns:xsd="http://www.w3.org/2001/XMLSchema" xmlns:xs="http://www.w3.org/2001/XMLSchema" xmlns:p="http://schemas.microsoft.com/office/2006/metadata/properties" xmlns:ns3="ab4e2f81-0fcb-4c83-a28b-ded618e468ed" targetNamespace="http://schemas.microsoft.com/office/2006/metadata/properties" ma:root="true" ma:fieldsID="4600122022666ead4ed1360b2a1c4c00" ns3:_="">
    <xsd:import namespace="ab4e2f81-0fcb-4c83-a28b-ded618e468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4e2f81-0fcb-4c83-a28b-ded618e468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2496AD-1161-472A-837D-1C67DEABF7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4e2f81-0fcb-4c83-a28b-ded618e468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ED4D0C-B31D-4F80-B002-FDA8458A78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1C7D95-BB65-429B-855E-7B8B73CBC5FF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ab4e2f81-0fcb-4c83-a28b-ded618e468ed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ThemeNAAC</Template>
  <TotalTime>7489</TotalTime>
  <Words>827</Words>
  <Application>Microsoft Office PowerPoint</Application>
  <PresentationFormat>Widescreen</PresentationFormat>
  <Paragraphs>231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Helvetica</vt:lpstr>
      <vt:lpstr>ThemeNAAC</vt:lpstr>
      <vt:lpstr>1_ThemeNAAC</vt:lpstr>
      <vt:lpstr>2_ThemeNAAC</vt:lpstr>
      <vt:lpstr>3_ThemeNAAC</vt:lpstr>
      <vt:lpstr>4_ThemeNAAC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Ioanna Giasemi</dc:creator>
  <cp:lastModifiedBy>Ioanna Yiasemi</cp:lastModifiedBy>
  <cp:revision>358</cp:revision>
  <cp:lastPrinted>2020-09-17T05:48:07Z</cp:lastPrinted>
  <dcterms:created xsi:type="dcterms:W3CDTF">2016-05-24T07:36:05Z</dcterms:created>
  <dcterms:modified xsi:type="dcterms:W3CDTF">2020-09-21T06:57:03Z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0x010100BC579A6A5CBD0648A69920EC3335044E</vt:lpwstr>
  </property>
</Properties>
</file>