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charts/chartEx3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Ex4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drawings/drawing4.xml" ContentType="application/vnd.openxmlformats-officedocument.drawingml.chartshapes+xml"/>
  <Override PartName="/ppt/charts/chartEx5.xml" ContentType="application/vnd.ms-office.chartex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Ex6.xml" ContentType="application/vnd.ms-office.chartex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Ex7.xml" ContentType="application/vnd.ms-office.chartex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drawings/drawing7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9" r:id="rId2"/>
    <p:sldId id="296" r:id="rId3"/>
    <p:sldId id="265" r:id="rId4"/>
    <p:sldId id="281" r:id="rId5"/>
    <p:sldId id="294" r:id="rId6"/>
    <p:sldId id="297" r:id="rId7"/>
    <p:sldId id="262" r:id="rId8"/>
    <p:sldId id="283" r:id="rId9"/>
    <p:sldId id="298" r:id="rId10"/>
    <p:sldId id="299" r:id="rId11"/>
    <p:sldId id="300" r:id="rId12"/>
    <p:sldId id="284" r:id="rId13"/>
    <p:sldId id="301" r:id="rId14"/>
    <p:sldId id="303" r:id="rId15"/>
    <p:sldId id="304" r:id="rId16"/>
    <p:sldId id="287" r:id="rId17"/>
    <p:sldId id="306" r:id="rId18"/>
    <p:sldId id="307" r:id="rId19"/>
    <p:sldId id="308" r:id="rId20"/>
    <p:sldId id="288" r:id="rId21"/>
    <p:sldId id="311" r:id="rId22"/>
    <p:sldId id="289" r:id="rId23"/>
    <p:sldId id="292" r:id="rId24"/>
    <p:sldId id="305" r:id="rId25"/>
    <p:sldId id="309" r:id="rId26"/>
    <p:sldId id="310" r:id="rId27"/>
  </p:sldIdLst>
  <p:sldSz cx="12192000" cy="6858000"/>
  <p:notesSz cx="6858000" cy="91440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E93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5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5" Type="http://schemas.openxmlformats.org/officeDocument/2006/relationships/chartUserShapes" Target="../drawings/drawing7.xml"/><Relationship Id="rId4" Type="http://schemas.openxmlformats.org/officeDocument/2006/relationships/package" Target="../embeddings/Microsoft_Excel_Worksheet7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User\Desktop\wastewater%202020.xlsx" TargetMode="External"/><Relationship Id="rId4" Type="http://schemas.openxmlformats.org/officeDocument/2006/relationships/themeOverride" Target="../theme/themeOverride1.xm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User\Desktop\wastewater%202020.xlsx" TargetMode="External"/><Relationship Id="rId4" Type="http://schemas.openxmlformats.org/officeDocument/2006/relationships/themeOverride" Target="../theme/themeOverride2.xm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C:\Users\User\Desktop\wastewater%202020.xlsx" TargetMode="External"/><Relationship Id="rId4" Type="http://schemas.openxmlformats.org/officeDocument/2006/relationships/themeOverride" Target="../theme/themeOverride5.xm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C:\Users\User\Desktop\wastewater%202020.xlsx" TargetMode="External"/><Relationship Id="rId4" Type="http://schemas.openxmlformats.org/officeDocument/2006/relationships/themeOverride" Target="../theme/themeOverride6.xml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oleObject" Target="file:///C:\Users\User\Desktop\wastewater%202020.xlsx" TargetMode="External"/><Relationship Id="rId4" Type="http://schemas.openxmlformats.org/officeDocument/2006/relationships/themeOverride" Target="../theme/themeOverride9.xml"/></Relationships>
</file>

<file path=ppt/charts/_rels/chartEx6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oleObject" Target="file:///C:\Users\User\Desktop\wastewater%202020.xlsx" TargetMode="External"/><Relationship Id="rId4" Type="http://schemas.openxmlformats.org/officeDocument/2006/relationships/themeOverride" Target="../theme/themeOverride10.xml"/></Relationships>
</file>

<file path=ppt/charts/_rels/chartEx7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microsoft.com/office/2011/relationships/chartStyle" Target="style13.xml"/><Relationship Id="rId1" Type="http://schemas.openxmlformats.org/officeDocument/2006/relationships/oleObject" Target="file:///C:\Users\User\Desktop\wastewater%202020.xlsx" TargetMode="External"/><Relationship Id="rId4" Type="http://schemas.openxmlformats.org/officeDocument/2006/relationships/themeOverride" Target="../theme/themeOverride1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Ημερήσια Απέκκριση Βενζοϋλεκγονίνης (βιοδείκτης κοκαϊνης) </a:t>
            </a:r>
            <a:r>
              <a:rPr lang="en-US"/>
              <a:t>- </a:t>
            </a:r>
            <a:r>
              <a:rPr lang="el-GR"/>
              <a:t>μετά το</a:t>
            </a:r>
            <a:r>
              <a:rPr lang="en-US"/>
              <a:t> lockdown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CY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'2020'!$E$43</c:f>
              <c:strCache>
                <c:ptCount val="1"/>
                <c:pt idx="0">
                  <c:v>Λεμεσός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'2020'!$D$44:$D$50</c:f>
              <c:strCache>
                <c:ptCount val="7"/>
                <c:pt idx="0">
                  <c:v>Τρίτη (14/7/2020)</c:v>
                </c:pt>
                <c:pt idx="1">
                  <c:v>Τετάρτη (15/7/2020)</c:v>
                </c:pt>
                <c:pt idx="2">
                  <c:v>Πέμπτη (16/7/2020)</c:v>
                </c:pt>
                <c:pt idx="3">
                  <c:v>Παρασκευή (17/7/2020)</c:v>
                </c:pt>
                <c:pt idx="4">
                  <c:v>Σάββατο (18/7/2020)</c:v>
                </c:pt>
                <c:pt idx="5">
                  <c:v>Κυριακή (19/7/2020)</c:v>
                </c:pt>
                <c:pt idx="6">
                  <c:v>Δευτέρα (20/7/2020)</c:v>
                </c:pt>
              </c:strCache>
            </c:strRef>
          </c:cat>
          <c:val>
            <c:numRef>
              <c:f>'2020'!$E$44:$E$50</c:f>
              <c:numCache>
                <c:formatCode>General</c:formatCode>
                <c:ptCount val="7"/>
                <c:pt idx="0">
                  <c:v>322.33</c:v>
                </c:pt>
                <c:pt idx="1">
                  <c:v>256.14</c:v>
                </c:pt>
                <c:pt idx="2">
                  <c:v>302.3</c:v>
                </c:pt>
                <c:pt idx="3">
                  <c:v>287.55</c:v>
                </c:pt>
                <c:pt idx="4">
                  <c:v>430.92</c:v>
                </c:pt>
                <c:pt idx="5">
                  <c:v>353.44</c:v>
                </c:pt>
                <c:pt idx="6">
                  <c:v>437.01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1E-4C2F-9AD4-AF8FF45186EF}"/>
            </c:ext>
          </c:extLst>
        </c:ser>
        <c:ser>
          <c:idx val="1"/>
          <c:order val="1"/>
          <c:tx>
            <c:strRef>
              <c:f>'2020'!$F$43</c:f>
              <c:strCache>
                <c:ptCount val="1"/>
                <c:pt idx="0">
                  <c:v>Ανθούπολη-Δευτερά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'2020'!$D$44:$D$50</c:f>
              <c:strCache>
                <c:ptCount val="7"/>
                <c:pt idx="0">
                  <c:v>Τρίτη (14/7/2020)</c:v>
                </c:pt>
                <c:pt idx="1">
                  <c:v>Τετάρτη (15/7/2020)</c:v>
                </c:pt>
                <c:pt idx="2">
                  <c:v>Πέμπτη (16/7/2020)</c:v>
                </c:pt>
                <c:pt idx="3">
                  <c:v>Παρασκευή (17/7/2020)</c:v>
                </c:pt>
                <c:pt idx="4">
                  <c:v>Σάββατο (18/7/2020)</c:v>
                </c:pt>
                <c:pt idx="5">
                  <c:v>Κυριακή (19/7/2020)</c:v>
                </c:pt>
                <c:pt idx="6">
                  <c:v>Δευτέρα (20/7/2020)</c:v>
                </c:pt>
              </c:strCache>
            </c:strRef>
          </c:cat>
          <c:val>
            <c:numRef>
              <c:f>'2020'!$F$44:$F$50</c:f>
              <c:numCache>
                <c:formatCode>General</c:formatCode>
                <c:ptCount val="7"/>
                <c:pt idx="0">
                  <c:v>1225.3800000000001</c:v>
                </c:pt>
                <c:pt idx="1">
                  <c:v>1306.06</c:v>
                </c:pt>
                <c:pt idx="2">
                  <c:v>1445.67</c:v>
                </c:pt>
                <c:pt idx="3">
                  <c:v>1374.5</c:v>
                </c:pt>
                <c:pt idx="4">
                  <c:v>1815.83</c:v>
                </c:pt>
                <c:pt idx="5">
                  <c:v>2323.61</c:v>
                </c:pt>
                <c:pt idx="6">
                  <c:v>1576.76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1E-4C2F-9AD4-AF8FF45186EF}"/>
            </c:ext>
          </c:extLst>
        </c:ser>
        <c:ser>
          <c:idx val="2"/>
          <c:order val="2"/>
          <c:tx>
            <c:strRef>
              <c:f>'2020'!$G$43</c:f>
              <c:strCache>
                <c:ptCount val="1"/>
                <c:pt idx="0">
                  <c:v>Βαθιά Γωνιά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'2020'!$D$44:$D$50</c:f>
              <c:strCache>
                <c:ptCount val="7"/>
                <c:pt idx="0">
                  <c:v>Τρίτη (14/7/2020)</c:v>
                </c:pt>
                <c:pt idx="1">
                  <c:v>Τετάρτη (15/7/2020)</c:v>
                </c:pt>
                <c:pt idx="2">
                  <c:v>Πέμπτη (16/7/2020)</c:v>
                </c:pt>
                <c:pt idx="3">
                  <c:v>Παρασκευή (17/7/2020)</c:v>
                </c:pt>
                <c:pt idx="4">
                  <c:v>Σάββατο (18/7/2020)</c:v>
                </c:pt>
                <c:pt idx="5">
                  <c:v>Κυριακή (19/7/2020)</c:v>
                </c:pt>
                <c:pt idx="6">
                  <c:v>Δευτέρα (20/7/2020)</c:v>
                </c:pt>
              </c:strCache>
            </c:strRef>
          </c:cat>
          <c:val>
            <c:numRef>
              <c:f>'2020'!$G$44:$G$50</c:f>
              <c:numCache>
                <c:formatCode>General</c:formatCode>
                <c:ptCount val="7"/>
                <c:pt idx="0">
                  <c:v>874.32</c:v>
                </c:pt>
                <c:pt idx="1">
                  <c:v>805.42</c:v>
                </c:pt>
                <c:pt idx="2">
                  <c:v>909.3</c:v>
                </c:pt>
                <c:pt idx="3">
                  <c:v>1021.44</c:v>
                </c:pt>
                <c:pt idx="4">
                  <c:v>1325.75</c:v>
                </c:pt>
                <c:pt idx="5">
                  <c:v>1386.73</c:v>
                </c:pt>
                <c:pt idx="6">
                  <c:v>1027.1600000000001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D1E-4C2F-9AD4-AF8FF45186EF}"/>
            </c:ext>
          </c:extLst>
        </c:ser>
        <c:ser>
          <c:idx val="3"/>
          <c:order val="3"/>
          <c:tx>
            <c:strRef>
              <c:f>'2020'!$H$43</c:f>
              <c:strCache>
                <c:ptCount val="1"/>
                <c:pt idx="0">
                  <c:v>Λάρνακα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'2020'!$D$44:$D$50</c:f>
              <c:strCache>
                <c:ptCount val="7"/>
                <c:pt idx="0">
                  <c:v>Τρίτη (14/7/2020)</c:v>
                </c:pt>
                <c:pt idx="1">
                  <c:v>Τετάρτη (15/7/2020)</c:v>
                </c:pt>
                <c:pt idx="2">
                  <c:v>Πέμπτη (16/7/2020)</c:v>
                </c:pt>
                <c:pt idx="3">
                  <c:v>Παρασκευή (17/7/2020)</c:v>
                </c:pt>
                <c:pt idx="4">
                  <c:v>Σάββατο (18/7/2020)</c:v>
                </c:pt>
                <c:pt idx="5">
                  <c:v>Κυριακή (19/7/2020)</c:v>
                </c:pt>
                <c:pt idx="6">
                  <c:v>Δευτέρα (20/7/2020)</c:v>
                </c:pt>
              </c:strCache>
            </c:strRef>
          </c:cat>
          <c:val>
            <c:numRef>
              <c:f>'2020'!$H$44:$H$50</c:f>
              <c:numCache>
                <c:formatCode>General</c:formatCode>
                <c:ptCount val="7"/>
                <c:pt idx="0">
                  <c:v>253.74</c:v>
                </c:pt>
                <c:pt idx="1">
                  <c:v>243.15</c:v>
                </c:pt>
                <c:pt idx="2">
                  <c:v>310.47000000000003</c:v>
                </c:pt>
                <c:pt idx="3">
                  <c:v>422.58</c:v>
                </c:pt>
                <c:pt idx="4">
                  <c:v>440.33</c:v>
                </c:pt>
                <c:pt idx="5">
                  <c:v>432.76</c:v>
                </c:pt>
                <c:pt idx="6">
                  <c:v>348.99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D1E-4C2F-9AD4-AF8FF45186EF}"/>
            </c:ext>
          </c:extLst>
        </c:ser>
        <c:ser>
          <c:idx val="4"/>
          <c:order val="4"/>
          <c:tx>
            <c:strRef>
              <c:f>'2020'!$I$43</c:f>
              <c:strCache>
                <c:ptCount val="1"/>
                <c:pt idx="0">
                  <c:v>Πάφος</c:v>
                </c:pt>
              </c:strCache>
            </c:strRef>
          </c:tx>
          <c:spPr>
            <a:ln w="28575" cap="rnd">
              <a:solidFill>
                <a:srgbClr val="E820CB"/>
              </a:solidFill>
              <a:round/>
            </a:ln>
            <a:effectLst/>
          </c:spPr>
          <c:marker>
            <c:symbol val="none"/>
          </c:marker>
          <c:cat>
            <c:strRef>
              <c:f>'2020'!$D$44:$D$50</c:f>
              <c:strCache>
                <c:ptCount val="7"/>
                <c:pt idx="0">
                  <c:v>Τρίτη (14/7/2020)</c:v>
                </c:pt>
                <c:pt idx="1">
                  <c:v>Τετάρτη (15/7/2020)</c:v>
                </c:pt>
                <c:pt idx="2">
                  <c:v>Πέμπτη (16/7/2020)</c:v>
                </c:pt>
                <c:pt idx="3">
                  <c:v>Παρασκευή (17/7/2020)</c:v>
                </c:pt>
                <c:pt idx="4">
                  <c:v>Σάββατο (18/7/2020)</c:v>
                </c:pt>
                <c:pt idx="5">
                  <c:v>Κυριακή (19/7/2020)</c:v>
                </c:pt>
                <c:pt idx="6">
                  <c:v>Δευτέρα (20/7/2020)</c:v>
                </c:pt>
              </c:strCache>
            </c:strRef>
          </c:cat>
          <c:val>
            <c:numRef>
              <c:f>'2020'!$I$44:$I$50</c:f>
              <c:numCache>
                <c:formatCode>General</c:formatCode>
                <c:ptCount val="7"/>
                <c:pt idx="0">
                  <c:v>148.72</c:v>
                </c:pt>
                <c:pt idx="1">
                  <c:v>94.02</c:v>
                </c:pt>
                <c:pt idx="2">
                  <c:v>110.42</c:v>
                </c:pt>
                <c:pt idx="3">
                  <c:v>190.71</c:v>
                </c:pt>
                <c:pt idx="4">
                  <c:v>271</c:v>
                </c:pt>
                <c:pt idx="5">
                  <c:v>325.23</c:v>
                </c:pt>
                <c:pt idx="6">
                  <c:v>118.51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D1E-4C2F-9AD4-AF8FF45186EF}"/>
            </c:ext>
          </c:extLst>
        </c:ser>
        <c:ser>
          <c:idx val="5"/>
          <c:order val="5"/>
          <c:tx>
            <c:strRef>
              <c:f>'2020'!$J$43</c:f>
              <c:strCache>
                <c:ptCount val="1"/>
                <c:pt idx="0">
                  <c:v>Αγία Νάπα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'2020'!$D$44:$D$50</c:f>
              <c:strCache>
                <c:ptCount val="7"/>
                <c:pt idx="0">
                  <c:v>Τρίτη (14/7/2020)</c:v>
                </c:pt>
                <c:pt idx="1">
                  <c:v>Τετάρτη (15/7/2020)</c:v>
                </c:pt>
                <c:pt idx="2">
                  <c:v>Πέμπτη (16/7/2020)</c:v>
                </c:pt>
                <c:pt idx="3">
                  <c:v>Παρασκευή (17/7/2020)</c:v>
                </c:pt>
                <c:pt idx="4">
                  <c:v>Σάββατο (18/7/2020)</c:v>
                </c:pt>
                <c:pt idx="5">
                  <c:v>Κυριακή (19/7/2020)</c:v>
                </c:pt>
                <c:pt idx="6">
                  <c:v>Δευτέρα (20/7/2020)</c:v>
                </c:pt>
              </c:strCache>
            </c:strRef>
          </c:cat>
          <c:val>
            <c:numRef>
              <c:f>'2020'!$J$44:$J$50</c:f>
              <c:numCache>
                <c:formatCode>General</c:formatCode>
                <c:ptCount val="7"/>
                <c:pt idx="0">
                  <c:v>1002.72</c:v>
                </c:pt>
                <c:pt idx="1">
                  <c:v>1525.59</c:v>
                </c:pt>
                <c:pt idx="2">
                  <c:v>935.68</c:v>
                </c:pt>
                <c:pt idx="3">
                  <c:v>915.02</c:v>
                </c:pt>
                <c:pt idx="4">
                  <c:v>776.68</c:v>
                </c:pt>
                <c:pt idx="5">
                  <c:v>1375.11</c:v>
                </c:pt>
                <c:pt idx="6">
                  <c:v>516.02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D1E-4C2F-9AD4-AF8FF4518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2263104"/>
        <c:axId val="392262120"/>
      </c:lineChart>
      <c:catAx>
        <c:axId val="39226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CY"/>
          </a:p>
        </c:txPr>
        <c:crossAx val="392262120"/>
        <c:crosses val="autoZero"/>
        <c:auto val="1"/>
        <c:lblAlgn val="ctr"/>
        <c:lblOffset val="100"/>
        <c:noMultiLvlLbl val="0"/>
      </c:catAx>
      <c:valAx>
        <c:axId val="392262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mg/</a:t>
                </a:r>
                <a:r>
                  <a:rPr lang="el-GR"/>
                  <a:t>ημέρα/1000 κατοίκους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1.6666666666666666E-2"/>
              <c:y val="0.13509259259259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l-CY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CY"/>
          </a:p>
        </c:txPr>
        <c:crossAx val="39226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C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CY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Βενζοϋλεκγονίνη</a:t>
            </a:r>
            <a:r>
              <a:rPr lang="en-US"/>
              <a:t> (</a:t>
            </a:r>
            <a:r>
              <a:rPr lang="el-GR"/>
              <a:t>βιοδείκτης</a:t>
            </a:r>
            <a:r>
              <a:rPr lang="el-GR" baseline="0"/>
              <a:t> κοκαϊνης)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CY"/>
        </a:p>
      </c:txPr>
    </c:title>
    <c:autoTitleDeleted val="0"/>
    <c:plotArea>
      <c:layout>
        <c:manualLayout>
          <c:layoutTarget val="inner"/>
          <c:xMode val="edge"/>
          <c:yMode val="edge"/>
          <c:x val="9.3407367106829994E-2"/>
          <c:y val="6.8712026759943118E-2"/>
          <c:w val="0.768775179421191"/>
          <c:h val="0.8160029318970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both!$B$19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both!$C$6:$H$6</c:f>
              <c:strCache>
                <c:ptCount val="6"/>
                <c:pt idx="0">
                  <c:v>Λεμεσός</c:v>
                </c:pt>
                <c:pt idx="1">
                  <c:v>Ανθούπολη-Δευτερά</c:v>
                </c:pt>
                <c:pt idx="2">
                  <c:v>Βαθιά Γωνιά</c:v>
                </c:pt>
                <c:pt idx="3">
                  <c:v>Λάρνακα</c:v>
                </c:pt>
                <c:pt idx="4">
                  <c:v>Πάφος</c:v>
                </c:pt>
                <c:pt idx="5">
                  <c:v>Αγία Νάπα</c:v>
                </c:pt>
              </c:strCache>
            </c:strRef>
          </c:cat>
          <c:val>
            <c:numRef>
              <c:f>both!$C$19:$H$19</c:f>
              <c:numCache>
                <c:formatCode>General</c:formatCode>
                <c:ptCount val="6"/>
                <c:pt idx="0">
                  <c:v>1255.9071429999999</c:v>
                </c:pt>
                <c:pt idx="1">
                  <c:v>773.3371429</c:v>
                </c:pt>
                <c:pt idx="2">
                  <c:v>564.01</c:v>
                </c:pt>
                <c:pt idx="3">
                  <c:v>684.08857139999998</c:v>
                </c:pt>
                <c:pt idx="4">
                  <c:v>428.12</c:v>
                </c:pt>
                <c:pt idx="5">
                  <c:v>1821.2542860000001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B0-4C77-B6D9-27779B77E8C3}"/>
            </c:ext>
          </c:extLst>
        </c:ser>
        <c:ser>
          <c:idx val="1"/>
          <c:order val="1"/>
          <c:tx>
            <c:strRef>
              <c:f>both!$B$20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both!$C$6:$H$6</c:f>
              <c:strCache>
                <c:ptCount val="6"/>
                <c:pt idx="0">
                  <c:v>Λεμεσός</c:v>
                </c:pt>
                <c:pt idx="1">
                  <c:v>Ανθούπολη-Δευτερά</c:v>
                </c:pt>
                <c:pt idx="2">
                  <c:v>Βαθιά Γωνιά</c:v>
                </c:pt>
                <c:pt idx="3">
                  <c:v>Λάρνακα</c:v>
                </c:pt>
                <c:pt idx="4">
                  <c:v>Πάφος</c:v>
                </c:pt>
                <c:pt idx="5">
                  <c:v>Αγία Νάπα</c:v>
                </c:pt>
              </c:strCache>
            </c:strRef>
          </c:cat>
          <c:val>
            <c:numRef>
              <c:f>both!$C$20:$H$20</c:f>
              <c:numCache>
                <c:formatCode>General</c:formatCode>
                <c:ptCount val="6"/>
                <c:pt idx="0">
                  <c:v>272.38857139999999</c:v>
                </c:pt>
                <c:pt idx="1">
                  <c:v>214.69714289999999</c:v>
                </c:pt>
                <c:pt idx="2">
                  <c:v>57.18</c:v>
                </c:pt>
                <c:pt idx="3">
                  <c:v>40.472857140000002</c:v>
                </c:pt>
                <c:pt idx="4">
                  <c:v>76.352857139999998</c:v>
                </c:pt>
                <c:pt idx="5">
                  <c:v>120.61571429999999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B0-4C77-B6D9-27779B77E8C3}"/>
            </c:ext>
          </c:extLst>
        </c:ser>
        <c:ser>
          <c:idx val="2"/>
          <c:order val="2"/>
          <c:tx>
            <c:strRef>
              <c:f>both!$B$21</c:f>
              <c:strCache>
                <c:ptCount val="1"/>
                <c:pt idx="0">
                  <c:v>2020 Lockdown</c:v>
                </c:pt>
              </c:strCache>
            </c:strRef>
          </c:tx>
          <c:spPr>
            <a:solidFill>
              <a:srgbClr val="E93FED"/>
            </a:solidFill>
            <a:ln>
              <a:noFill/>
            </a:ln>
            <a:effectLst/>
          </c:spPr>
          <c:invertIfNegative val="0"/>
          <c:cat>
            <c:strRef>
              <c:f>both!$C$6:$H$6</c:f>
              <c:strCache>
                <c:ptCount val="6"/>
                <c:pt idx="0">
                  <c:v>Λεμεσός</c:v>
                </c:pt>
                <c:pt idx="1">
                  <c:v>Ανθούπολη-Δευτερά</c:v>
                </c:pt>
                <c:pt idx="2">
                  <c:v>Βαθιά Γωνιά</c:v>
                </c:pt>
                <c:pt idx="3">
                  <c:v>Λάρνακα</c:v>
                </c:pt>
                <c:pt idx="4">
                  <c:v>Πάφος</c:v>
                </c:pt>
                <c:pt idx="5">
                  <c:v>Αγία Νάπα</c:v>
                </c:pt>
              </c:strCache>
            </c:strRef>
          </c:cat>
          <c:val>
            <c:numRef>
              <c:f>both!$C$21:$H$21</c:f>
              <c:numCache>
                <c:formatCode>General</c:formatCode>
                <c:ptCount val="6"/>
                <c:pt idx="0">
                  <c:v>136.1057142857143</c:v>
                </c:pt>
                <c:pt idx="1">
                  <c:v>179.42857142857139</c:v>
                </c:pt>
                <c:pt idx="2">
                  <c:v>253.02428571428572</c:v>
                </c:pt>
                <c:pt idx="3">
                  <c:v>326.86142857142858</c:v>
                </c:pt>
                <c:pt idx="4">
                  <c:v>68.76428571428572</c:v>
                </c:pt>
                <c:pt idx="5">
                  <c:v>101.89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B0-4C77-B6D9-27779B77E8C3}"/>
            </c:ext>
          </c:extLst>
        </c:ser>
        <c:ser>
          <c:idx val="3"/>
          <c:order val="3"/>
          <c:tx>
            <c:strRef>
              <c:f>both!$B$22</c:f>
              <c:strCache>
                <c:ptCount val="1"/>
                <c:pt idx="0">
                  <c:v>2020 after lockdown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both!$C$6:$H$6</c:f>
              <c:strCache>
                <c:ptCount val="6"/>
                <c:pt idx="0">
                  <c:v>Λεμεσός</c:v>
                </c:pt>
                <c:pt idx="1">
                  <c:v>Ανθούπολη-Δευτερά</c:v>
                </c:pt>
                <c:pt idx="2">
                  <c:v>Βαθιά Γωνιά</c:v>
                </c:pt>
                <c:pt idx="3">
                  <c:v>Λάρνακα</c:v>
                </c:pt>
                <c:pt idx="4">
                  <c:v>Πάφος</c:v>
                </c:pt>
                <c:pt idx="5">
                  <c:v>Αγία Νάπα</c:v>
                </c:pt>
              </c:strCache>
            </c:strRef>
          </c:cat>
          <c:val>
            <c:numRef>
              <c:f>both!$C$22:$H$22</c:f>
              <c:numCache>
                <c:formatCode>General</c:formatCode>
                <c:ptCount val="6"/>
                <c:pt idx="0">
                  <c:v>341.38428571428574</c:v>
                </c:pt>
                <c:pt idx="1">
                  <c:v>1581.1157142857144</c:v>
                </c:pt>
                <c:pt idx="2">
                  <c:v>1050.0171428571427</c:v>
                </c:pt>
                <c:pt idx="3">
                  <c:v>350.28857142857134</c:v>
                </c:pt>
                <c:pt idx="4">
                  <c:v>179.80142857142854</c:v>
                </c:pt>
                <c:pt idx="5">
                  <c:v>1006.6885714285714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B0-4C77-B6D9-27779B77E8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2184552"/>
        <c:axId val="392182584"/>
      </c:barChart>
      <c:catAx>
        <c:axId val="392184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CY"/>
          </a:p>
        </c:txPr>
        <c:crossAx val="392182584"/>
        <c:crosses val="autoZero"/>
        <c:auto val="1"/>
        <c:lblAlgn val="ctr"/>
        <c:lblOffset val="100"/>
        <c:noMultiLvlLbl val="0"/>
      </c:catAx>
      <c:valAx>
        <c:axId val="392182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CY"/>
          </a:p>
        </c:txPr>
        <c:crossAx val="392184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002665385497003"/>
          <c:y val="0.35604518008711772"/>
          <c:w val="0.11350182005301727"/>
          <c:h val="0.297339249321804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C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CY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dirty="0"/>
              <a:t>Ημερήσια Κατανάλωση </a:t>
            </a:r>
            <a:r>
              <a:rPr lang="el-GR" dirty="0" err="1"/>
              <a:t>Μεθαμφεταμίνης</a:t>
            </a:r>
            <a:r>
              <a:rPr lang="en-US" dirty="0"/>
              <a:t> -</a:t>
            </a:r>
            <a:r>
              <a:rPr lang="en-US" baseline="0" dirty="0"/>
              <a:t> </a:t>
            </a:r>
            <a:r>
              <a:rPr lang="en-US" baseline="0" dirty="0">
                <a:solidFill>
                  <a:srgbClr val="FF0000"/>
                </a:solidFill>
              </a:rPr>
              <a:t>lockdown</a:t>
            </a:r>
            <a:endParaRPr lang="en-US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CY"/>
        </a:p>
      </c:txPr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'2020'!$H$120</c:f>
              <c:strCache>
                <c:ptCount val="1"/>
                <c:pt idx="0">
                  <c:v>Λάρνακα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'2020'!$D$121:$D$127</c:f>
              <c:strCache>
                <c:ptCount val="7"/>
                <c:pt idx="0">
                  <c:v>Τρίτη (21/4/2020)</c:v>
                </c:pt>
                <c:pt idx="1">
                  <c:v>Τετάρτη (22/4/2020)</c:v>
                </c:pt>
                <c:pt idx="2">
                  <c:v>Πέμπτη (23/4/2020)</c:v>
                </c:pt>
                <c:pt idx="3">
                  <c:v>Παρασκευή (24/4/2020)</c:v>
                </c:pt>
                <c:pt idx="4">
                  <c:v>Σάββατο (25/4/2020)</c:v>
                </c:pt>
                <c:pt idx="5">
                  <c:v>Κυριακή (26/4/2020)</c:v>
                </c:pt>
                <c:pt idx="6">
                  <c:v>Δευτέρα (27/4/2020)</c:v>
                </c:pt>
              </c:strCache>
            </c:strRef>
          </c:cat>
          <c:val>
            <c:numRef>
              <c:f>'2020'!$H$121:$H$127</c:f>
              <c:numCache>
                <c:formatCode>General</c:formatCode>
                <c:ptCount val="7"/>
                <c:pt idx="0">
                  <c:v>79.709999999999994</c:v>
                </c:pt>
                <c:pt idx="1">
                  <c:v>84.11</c:v>
                </c:pt>
                <c:pt idx="2">
                  <c:v>79</c:v>
                </c:pt>
                <c:pt idx="3">
                  <c:v>47.81</c:v>
                </c:pt>
                <c:pt idx="4">
                  <c:v>64.08</c:v>
                </c:pt>
                <c:pt idx="5">
                  <c:v>66.349999999999994</c:v>
                </c:pt>
                <c:pt idx="6">
                  <c:v>60.74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85-4ADB-8FEC-916498CA3A3C}"/>
            </c:ext>
          </c:extLst>
        </c:ser>
        <c:ser>
          <c:idx val="4"/>
          <c:order val="1"/>
          <c:tx>
            <c:strRef>
              <c:f>'2020'!$I$120</c:f>
              <c:strCache>
                <c:ptCount val="1"/>
                <c:pt idx="0">
                  <c:v>Πάφος</c:v>
                </c:pt>
              </c:strCache>
            </c:strRef>
          </c:tx>
          <c:spPr>
            <a:ln w="28575" cap="rnd">
              <a:solidFill>
                <a:srgbClr val="E820CB"/>
              </a:solidFill>
              <a:round/>
            </a:ln>
            <a:effectLst/>
          </c:spPr>
          <c:marker>
            <c:symbol val="none"/>
          </c:marker>
          <c:cat>
            <c:strRef>
              <c:f>'2020'!$D$121:$D$127</c:f>
              <c:strCache>
                <c:ptCount val="7"/>
                <c:pt idx="0">
                  <c:v>Τρίτη (21/4/2020)</c:v>
                </c:pt>
                <c:pt idx="1">
                  <c:v>Τετάρτη (22/4/2020)</c:v>
                </c:pt>
                <c:pt idx="2">
                  <c:v>Πέμπτη (23/4/2020)</c:v>
                </c:pt>
                <c:pt idx="3">
                  <c:v>Παρασκευή (24/4/2020)</c:v>
                </c:pt>
                <c:pt idx="4">
                  <c:v>Σάββατο (25/4/2020)</c:v>
                </c:pt>
                <c:pt idx="5">
                  <c:v>Κυριακή (26/4/2020)</c:v>
                </c:pt>
                <c:pt idx="6">
                  <c:v>Δευτέρα (27/4/2020)</c:v>
                </c:pt>
              </c:strCache>
            </c:strRef>
          </c:cat>
          <c:val>
            <c:numRef>
              <c:f>'2020'!$I$121:$I$127</c:f>
              <c:numCache>
                <c:formatCode>General</c:formatCode>
                <c:ptCount val="7"/>
                <c:pt idx="0">
                  <c:v>198.19</c:v>
                </c:pt>
                <c:pt idx="1">
                  <c:v>175.35</c:v>
                </c:pt>
                <c:pt idx="2">
                  <c:v>194.21</c:v>
                </c:pt>
                <c:pt idx="3">
                  <c:v>171.89</c:v>
                </c:pt>
                <c:pt idx="4">
                  <c:v>143.76</c:v>
                </c:pt>
                <c:pt idx="5">
                  <c:v>145.19</c:v>
                </c:pt>
                <c:pt idx="6">
                  <c:v>169.88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85-4ADB-8FEC-916498CA3A3C}"/>
            </c:ext>
          </c:extLst>
        </c:ser>
        <c:ser>
          <c:idx val="5"/>
          <c:order val="2"/>
          <c:tx>
            <c:strRef>
              <c:f>'2020'!$J$120</c:f>
              <c:strCache>
                <c:ptCount val="1"/>
                <c:pt idx="0">
                  <c:v>Αγία Νάπα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'2020'!$D$121:$D$127</c:f>
              <c:strCache>
                <c:ptCount val="7"/>
                <c:pt idx="0">
                  <c:v>Τρίτη (21/4/2020)</c:v>
                </c:pt>
                <c:pt idx="1">
                  <c:v>Τετάρτη (22/4/2020)</c:v>
                </c:pt>
                <c:pt idx="2">
                  <c:v>Πέμπτη (23/4/2020)</c:v>
                </c:pt>
                <c:pt idx="3">
                  <c:v>Παρασκευή (24/4/2020)</c:v>
                </c:pt>
                <c:pt idx="4">
                  <c:v>Σάββατο (25/4/2020)</c:v>
                </c:pt>
                <c:pt idx="5">
                  <c:v>Κυριακή (26/4/2020)</c:v>
                </c:pt>
                <c:pt idx="6">
                  <c:v>Δευτέρα (27/4/2020)</c:v>
                </c:pt>
              </c:strCache>
            </c:strRef>
          </c:cat>
          <c:val>
            <c:numRef>
              <c:f>'2020'!$J$121:$J$127</c:f>
              <c:numCache>
                <c:formatCode>General</c:formatCode>
                <c:ptCount val="7"/>
                <c:pt idx="0">
                  <c:v>29.03</c:v>
                </c:pt>
                <c:pt idx="1">
                  <c:v>34.880000000000003</c:v>
                </c:pt>
                <c:pt idx="2">
                  <c:v>30.01</c:v>
                </c:pt>
                <c:pt idx="3">
                  <c:v>19.18</c:v>
                </c:pt>
                <c:pt idx="4">
                  <c:v>186.98</c:v>
                </c:pt>
                <c:pt idx="5">
                  <c:v>10.62</c:v>
                </c:pt>
                <c:pt idx="6">
                  <c:v>32.39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85-4ADB-8FEC-916498CA3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117088"/>
        <c:axId val="317117744"/>
      </c:lineChart>
      <c:catAx>
        <c:axId val="31711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CY"/>
          </a:p>
        </c:txPr>
        <c:crossAx val="317117744"/>
        <c:crosses val="autoZero"/>
        <c:auto val="1"/>
        <c:lblAlgn val="ctr"/>
        <c:lblOffset val="100"/>
        <c:noMultiLvlLbl val="0"/>
      </c:catAx>
      <c:valAx>
        <c:axId val="31711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mg/</a:t>
                </a:r>
                <a:r>
                  <a:rPr lang="el-GR"/>
                  <a:t>ημέρα/1000 κατοίκους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l-CY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CY"/>
          </a:p>
        </c:txPr>
        <c:crossAx val="31711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C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CY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Μεθαμφεταμίνη</a:t>
            </a:r>
            <a:r>
              <a:rPr lang="el-GR" baseline="0"/>
              <a:t>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CY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both!$B$15</c:f>
              <c:strCache>
                <c:ptCount val="1"/>
                <c:pt idx="0">
                  <c:v>Μεθαμφεταμίνη (2018)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both!$C$6:$H$6</c:f>
              <c:strCache>
                <c:ptCount val="6"/>
                <c:pt idx="0">
                  <c:v>Λεμεσός</c:v>
                </c:pt>
                <c:pt idx="1">
                  <c:v>Ανθούπολη-Δευτερά</c:v>
                </c:pt>
                <c:pt idx="2">
                  <c:v>Βαθιά Γωνιά</c:v>
                </c:pt>
                <c:pt idx="3">
                  <c:v>Λάρνακα</c:v>
                </c:pt>
                <c:pt idx="4">
                  <c:v>Πάφος</c:v>
                </c:pt>
                <c:pt idx="5">
                  <c:v>Αγία Νάπα</c:v>
                </c:pt>
              </c:strCache>
            </c:strRef>
          </c:cat>
          <c:val>
            <c:numRef>
              <c:f>both!$C$15:$H$15</c:f>
              <c:numCache>
                <c:formatCode>General</c:formatCode>
                <c:ptCount val="6"/>
                <c:pt idx="0">
                  <c:v>91.107142859999996</c:v>
                </c:pt>
                <c:pt idx="1">
                  <c:v>75.998571429999998</c:v>
                </c:pt>
                <c:pt idx="2">
                  <c:v>41.841428569999998</c:v>
                </c:pt>
                <c:pt idx="3">
                  <c:v>93.21</c:v>
                </c:pt>
                <c:pt idx="4">
                  <c:v>158.0871429</c:v>
                </c:pt>
                <c:pt idx="5">
                  <c:v>174.64857140000001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C7-4B33-91F4-5DF8AC37B7E4}"/>
            </c:ext>
          </c:extLst>
        </c:ser>
        <c:ser>
          <c:idx val="1"/>
          <c:order val="1"/>
          <c:tx>
            <c:strRef>
              <c:f>both!$B$16</c:f>
              <c:strCache>
                <c:ptCount val="1"/>
                <c:pt idx="0">
                  <c:v>Μεθαμφεταμίνη (2019)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both!$C$6:$H$6</c:f>
              <c:strCache>
                <c:ptCount val="6"/>
                <c:pt idx="0">
                  <c:v>Λεμεσός</c:v>
                </c:pt>
                <c:pt idx="1">
                  <c:v>Ανθούπολη-Δευτερά</c:v>
                </c:pt>
                <c:pt idx="2">
                  <c:v>Βαθιά Γωνιά</c:v>
                </c:pt>
                <c:pt idx="3">
                  <c:v>Λάρνακα</c:v>
                </c:pt>
                <c:pt idx="4">
                  <c:v>Πάφος</c:v>
                </c:pt>
                <c:pt idx="5">
                  <c:v>Αγία Νάπα</c:v>
                </c:pt>
              </c:strCache>
            </c:strRef>
          </c:cat>
          <c:val>
            <c:numRef>
              <c:f>both!$C$16:$H$16</c:f>
              <c:numCache>
                <c:formatCode>General</c:formatCode>
                <c:ptCount val="6"/>
                <c:pt idx="0">
                  <c:v>128.64859999999999</c:v>
                </c:pt>
                <c:pt idx="1">
                  <c:v>42.3</c:v>
                </c:pt>
                <c:pt idx="2">
                  <c:v>16.377140000000001</c:v>
                </c:pt>
                <c:pt idx="3">
                  <c:v>70.114289999999997</c:v>
                </c:pt>
                <c:pt idx="4">
                  <c:v>158.63</c:v>
                </c:pt>
                <c:pt idx="5">
                  <c:v>54.364289999999997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C7-4B33-91F4-5DF8AC37B7E4}"/>
            </c:ext>
          </c:extLst>
        </c:ser>
        <c:ser>
          <c:idx val="2"/>
          <c:order val="2"/>
          <c:tx>
            <c:strRef>
              <c:f>both!$B$17</c:f>
              <c:strCache>
                <c:ptCount val="1"/>
                <c:pt idx="0">
                  <c:v>Μεθαμφεταμίνη (2020 Lockdown)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both!$C$6:$H$6</c:f>
              <c:strCache>
                <c:ptCount val="6"/>
                <c:pt idx="0">
                  <c:v>Λεμεσός</c:v>
                </c:pt>
                <c:pt idx="1">
                  <c:v>Ανθούπολη-Δευτερά</c:v>
                </c:pt>
                <c:pt idx="2">
                  <c:v>Βαθιά Γωνιά</c:v>
                </c:pt>
                <c:pt idx="3">
                  <c:v>Λάρνακα</c:v>
                </c:pt>
                <c:pt idx="4">
                  <c:v>Πάφος</c:v>
                </c:pt>
                <c:pt idx="5">
                  <c:v>Αγία Νάπα</c:v>
                </c:pt>
              </c:strCache>
            </c:strRef>
          </c:cat>
          <c:val>
            <c:numRef>
              <c:f>both!$C$17:$H$17</c:f>
              <c:numCache>
                <c:formatCode>General</c:formatCode>
                <c:ptCount val="6"/>
                <c:pt idx="0">
                  <c:v>37.524285714285718</c:v>
                </c:pt>
                <c:pt idx="1">
                  <c:v>23.71142857142857</c:v>
                </c:pt>
                <c:pt idx="2">
                  <c:v>31.412857142857142</c:v>
                </c:pt>
                <c:pt idx="3">
                  <c:v>68.828571428571422</c:v>
                </c:pt>
                <c:pt idx="4">
                  <c:v>171.20999999999998</c:v>
                </c:pt>
                <c:pt idx="5">
                  <c:v>49.012857142857136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C7-4B33-91F4-5DF8AC37B7E4}"/>
            </c:ext>
          </c:extLst>
        </c:ser>
        <c:ser>
          <c:idx val="3"/>
          <c:order val="3"/>
          <c:tx>
            <c:strRef>
              <c:f>both!$B$18</c:f>
              <c:strCache>
                <c:ptCount val="1"/>
                <c:pt idx="0">
                  <c:v>Μεθαμφεταμίνη (2020 after lockdown)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both!$C$6:$H$6</c:f>
              <c:strCache>
                <c:ptCount val="6"/>
                <c:pt idx="0">
                  <c:v>Λεμεσός</c:v>
                </c:pt>
                <c:pt idx="1">
                  <c:v>Ανθούπολη-Δευτερά</c:v>
                </c:pt>
                <c:pt idx="2">
                  <c:v>Βαθιά Γωνιά</c:v>
                </c:pt>
                <c:pt idx="3">
                  <c:v>Λάρνακα</c:v>
                </c:pt>
                <c:pt idx="4">
                  <c:v>Πάφος</c:v>
                </c:pt>
                <c:pt idx="5">
                  <c:v>Αγία Νάπα</c:v>
                </c:pt>
              </c:strCache>
            </c:strRef>
          </c:cat>
          <c:val>
            <c:numRef>
              <c:f>both!$C$18:$H$18</c:f>
              <c:numCache>
                <c:formatCode>General</c:formatCode>
                <c:ptCount val="6"/>
                <c:pt idx="0">
                  <c:v>12.517142857142858</c:v>
                </c:pt>
                <c:pt idx="1">
                  <c:v>12.668571428571429</c:v>
                </c:pt>
                <c:pt idx="2">
                  <c:v>7.9085714285714293</c:v>
                </c:pt>
                <c:pt idx="3">
                  <c:v>4.112857142857143</c:v>
                </c:pt>
                <c:pt idx="4">
                  <c:v>7.6528571428571421</c:v>
                </c:pt>
                <c:pt idx="5">
                  <c:v>13.886666666666665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C7-4B33-91F4-5DF8AC37B7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9126952"/>
        <c:axId val="369125640"/>
      </c:barChart>
      <c:catAx>
        <c:axId val="369126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CY"/>
          </a:p>
        </c:txPr>
        <c:crossAx val="369125640"/>
        <c:crosses val="autoZero"/>
        <c:auto val="1"/>
        <c:lblAlgn val="ctr"/>
        <c:lblOffset val="100"/>
        <c:noMultiLvlLbl val="0"/>
      </c:catAx>
      <c:valAx>
        <c:axId val="369125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CY"/>
          </a:p>
        </c:txPr>
        <c:crossAx val="369126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C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CY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dirty="0"/>
              <a:t>Ημερήσια Κατανάλωση Έκστασι (</a:t>
            </a:r>
            <a:r>
              <a:rPr lang="en-US" dirty="0"/>
              <a:t>MDMA) </a:t>
            </a:r>
            <a:r>
              <a:rPr lang="el-GR" dirty="0"/>
              <a:t>- μετά το </a:t>
            </a:r>
            <a:r>
              <a:rPr lang="en-US" dirty="0">
                <a:solidFill>
                  <a:srgbClr val="FF0000"/>
                </a:solidFill>
              </a:rPr>
              <a:t>lockdown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CY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'2020'!$E$68</c:f>
              <c:strCache>
                <c:ptCount val="1"/>
                <c:pt idx="0">
                  <c:v>Λεμεσός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'2020'!$D$69:$D$75</c:f>
              <c:strCache>
                <c:ptCount val="7"/>
                <c:pt idx="0">
                  <c:v>Τρίτη (14/7/2020)</c:v>
                </c:pt>
                <c:pt idx="1">
                  <c:v>Τετάρτη (15/7/2020)</c:v>
                </c:pt>
                <c:pt idx="2">
                  <c:v>Πέμπτη (16/7/2020)</c:v>
                </c:pt>
                <c:pt idx="3">
                  <c:v>Παρασκευή (17/7/2020)</c:v>
                </c:pt>
                <c:pt idx="4">
                  <c:v>Σάββατο (18/7/2020)</c:v>
                </c:pt>
                <c:pt idx="5">
                  <c:v>Κυριακή (19/7/2020)</c:v>
                </c:pt>
                <c:pt idx="6">
                  <c:v>Δευτέρα (20/7/2020)</c:v>
                </c:pt>
              </c:strCache>
            </c:strRef>
          </c:cat>
          <c:val>
            <c:numRef>
              <c:f>'2020'!$E$69:$E$75</c:f>
              <c:numCache>
                <c:formatCode>General</c:formatCode>
                <c:ptCount val="7"/>
                <c:pt idx="0">
                  <c:v>8.98</c:v>
                </c:pt>
                <c:pt idx="1">
                  <c:v>5.57</c:v>
                </c:pt>
                <c:pt idx="2">
                  <c:v>4.21</c:v>
                </c:pt>
                <c:pt idx="3">
                  <c:v>5.43</c:v>
                </c:pt>
                <c:pt idx="4">
                  <c:v>10.72</c:v>
                </c:pt>
                <c:pt idx="5">
                  <c:v>14.11</c:v>
                </c:pt>
                <c:pt idx="6">
                  <c:v>9.98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40-49D9-87FC-6AF1810E13F5}"/>
            </c:ext>
          </c:extLst>
        </c:ser>
        <c:ser>
          <c:idx val="1"/>
          <c:order val="1"/>
          <c:tx>
            <c:strRef>
              <c:f>'2020'!$F$68</c:f>
              <c:strCache>
                <c:ptCount val="1"/>
                <c:pt idx="0">
                  <c:v>Ανθούπολη-Δευτερά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'2020'!$D$69:$D$75</c:f>
              <c:strCache>
                <c:ptCount val="7"/>
                <c:pt idx="0">
                  <c:v>Τρίτη (14/7/2020)</c:v>
                </c:pt>
                <c:pt idx="1">
                  <c:v>Τετάρτη (15/7/2020)</c:v>
                </c:pt>
                <c:pt idx="2">
                  <c:v>Πέμπτη (16/7/2020)</c:v>
                </c:pt>
                <c:pt idx="3">
                  <c:v>Παρασκευή (17/7/2020)</c:v>
                </c:pt>
                <c:pt idx="4">
                  <c:v>Σάββατο (18/7/2020)</c:v>
                </c:pt>
                <c:pt idx="5">
                  <c:v>Κυριακή (19/7/2020)</c:v>
                </c:pt>
                <c:pt idx="6">
                  <c:v>Δευτέρα (20/7/2020)</c:v>
                </c:pt>
              </c:strCache>
            </c:strRef>
          </c:cat>
          <c:val>
            <c:numRef>
              <c:f>'2020'!$F$69:$F$75</c:f>
              <c:numCache>
                <c:formatCode>General</c:formatCode>
                <c:ptCount val="7"/>
                <c:pt idx="0">
                  <c:v>23.3</c:v>
                </c:pt>
                <c:pt idx="1">
                  <c:v>13.19</c:v>
                </c:pt>
                <c:pt idx="2">
                  <c:v>11.84</c:v>
                </c:pt>
                <c:pt idx="3">
                  <c:v>280.73</c:v>
                </c:pt>
                <c:pt idx="4">
                  <c:v>77.83</c:v>
                </c:pt>
                <c:pt idx="5">
                  <c:v>70.02</c:v>
                </c:pt>
                <c:pt idx="6">
                  <c:v>49.75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40-49D9-87FC-6AF1810E13F5}"/>
            </c:ext>
          </c:extLst>
        </c:ser>
        <c:ser>
          <c:idx val="2"/>
          <c:order val="2"/>
          <c:tx>
            <c:strRef>
              <c:f>'2020'!$G$68</c:f>
              <c:strCache>
                <c:ptCount val="1"/>
                <c:pt idx="0">
                  <c:v>Βαθιά Γωνιά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'2020'!$D$69:$D$75</c:f>
              <c:strCache>
                <c:ptCount val="7"/>
                <c:pt idx="0">
                  <c:v>Τρίτη (14/7/2020)</c:v>
                </c:pt>
                <c:pt idx="1">
                  <c:v>Τετάρτη (15/7/2020)</c:v>
                </c:pt>
                <c:pt idx="2">
                  <c:v>Πέμπτη (16/7/2020)</c:v>
                </c:pt>
                <c:pt idx="3">
                  <c:v>Παρασκευή (17/7/2020)</c:v>
                </c:pt>
                <c:pt idx="4">
                  <c:v>Σάββατο (18/7/2020)</c:v>
                </c:pt>
                <c:pt idx="5">
                  <c:v>Κυριακή (19/7/2020)</c:v>
                </c:pt>
                <c:pt idx="6">
                  <c:v>Δευτέρα (20/7/2020)</c:v>
                </c:pt>
              </c:strCache>
            </c:strRef>
          </c:cat>
          <c:val>
            <c:numRef>
              <c:f>'2020'!$G$69:$G$75</c:f>
              <c:numCache>
                <c:formatCode>General</c:formatCode>
                <c:ptCount val="7"/>
                <c:pt idx="0">
                  <c:v>4.8</c:v>
                </c:pt>
                <c:pt idx="1">
                  <c:v>32.700000000000003</c:v>
                </c:pt>
                <c:pt idx="2">
                  <c:v>2.33</c:v>
                </c:pt>
                <c:pt idx="3">
                  <c:v>12.6</c:v>
                </c:pt>
                <c:pt idx="4">
                  <c:v>14.19</c:v>
                </c:pt>
                <c:pt idx="5">
                  <c:v>31.66</c:v>
                </c:pt>
                <c:pt idx="6">
                  <c:v>46.61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D40-49D9-87FC-6AF1810E13F5}"/>
            </c:ext>
          </c:extLst>
        </c:ser>
        <c:ser>
          <c:idx val="3"/>
          <c:order val="3"/>
          <c:tx>
            <c:strRef>
              <c:f>'2020'!$H$68</c:f>
              <c:strCache>
                <c:ptCount val="1"/>
                <c:pt idx="0">
                  <c:v>Λάρνακα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'2020'!$D$69:$D$75</c:f>
              <c:strCache>
                <c:ptCount val="7"/>
                <c:pt idx="0">
                  <c:v>Τρίτη (14/7/2020)</c:v>
                </c:pt>
                <c:pt idx="1">
                  <c:v>Τετάρτη (15/7/2020)</c:v>
                </c:pt>
                <c:pt idx="2">
                  <c:v>Πέμπτη (16/7/2020)</c:v>
                </c:pt>
                <c:pt idx="3">
                  <c:v>Παρασκευή (17/7/2020)</c:v>
                </c:pt>
                <c:pt idx="4">
                  <c:v>Σάββατο (18/7/2020)</c:v>
                </c:pt>
                <c:pt idx="5">
                  <c:v>Κυριακή (19/7/2020)</c:v>
                </c:pt>
                <c:pt idx="6">
                  <c:v>Δευτέρα (20/7/2020)</c:v>
                </c:pt>
              </c:strCache>
            </c:strRef>
          </c:cat>
          <c:val>
            <c:numRef>
              <c:f>'2020'!$H$69:$H$75</c:f>
              <c:numCache>
                <c:formatCode>General</c:formatCode>
                <c:ptCount val="7"/>
                <c:pt idx="0">
                  <c:v>0.72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1.0900000000000001</c:v>
                </c:pt>
                <c:pt idx="5">
                  <c:v>9.5</c:v>
                </c:pt>
                <c:pt idx="6">
                  <c:v>5.18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D40-49D9-87FC-6AF1810E13F5}"/>
            </c:ext>
          </c:extLst>
        </c:ser>
        <c:ser>
          <c:idx val="4"/>
          <c:order val="4"/>
          <c:tx>
            <c:strRef>
              <c:f>'2020'!$I$68</c:f>
              <c:strCache>
                <c:ptCount val="1"/>
                <c:pt idx="0">
                  <c:v>Πάφος</c:v>
                </c:pt>
              </c:strCache>
            </c:strRef>
          </c:tx>
          <c:spPr>
            <a:ln w="28575" cap="rnd">
              <a:solidFill>
                <a:srgbClr val="E820CB"/>
              </a:solidFill>
              <a:round/>
            </a:ln>
            <a:effectLst/>
          </c:spPr>
          <c:marker>
            <c:symbol val="none"/>
          </c:marker>
          <c:cat>
            <c:strRef>
              <c:f>'2020'!$D$69:$D$75</c:f>
              <c:strCache>
                <c:ptCount val="7"/>
                <c:pt idx="0">
                  <c:v>Τρίτη (14/7/2020)</c:v>
                </c:pt>
                <c:pt idx="1">
                  <c:v>Τετάρτη (15/7/2020)</c:v>
                </c:pt>
                <c:pt idx="2">
                  <c:v>Πέμπτη (16/7/2020)</c:v>
                </c:pt>
                <c:pt idx="3">
                  <c:v>Παρασκευή (17/7/2020)</c:v>
                </c:pt>
                <c:pt idx="4">
                  <c:v>Σάββατο (18/7/2020)</c:v>
                </c:pt>
                <c:pt idx="5">
                  <c:v>Κυριακή (19/7/2020)</c:v>
                </c:pt>
                <c:pt idx="6">
                  <c:v>Δευτέρα (20/7/2020)</c:v>
                </c:pt>
              </c:strCache>
            </c:strRef>
          </c:cat>
          <c:val>
            <c:numRef>
              <c:f>'2020'!$I$69:$I$75</c:f>
              <c:numCache>
                <c:formatCode>General</c:formatCode>
                <c:ptCount val="7"/>
                <c:pt idx="0">
                  <c:v>1.85</c:v>
                </c:pt>
                <c:pt idx="1">
                  <c:v>2.87</c:v>
                </c:pt>
                <c:pt idx="2">
                  <c:v>2.96</c:v>
                </c:pt>
                <c:pt idx="3">
                  <c:v>4.01</c:v>
                </c:pt>
                <c:pt idx="4">
                  <c:v>4.01</c:v>
                </c:pt>
                <c:pt idx="5">
                  <c:v>11.31</c:v>
                </c:pt>
                <c:pt idx="6">
                  <c:v>6.36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D40-49D9-87FC-6AF1810E13F5}"/>
            </c:ext>
          </c:extLst>
        </c:ser>
        <c:ser>
          <c:idx val="5"/>
          <c:order val="5"/>
          <c:tx>
            <c:strRef>
              <c:f>'2020'!$J$68</c:f>
              <c:strCache>
                <c:ptCount val="1"/>
                <c:pt idx="0">
                  <c:v>Αγία Νάπα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'2020'!$D$69:$D$75</c:f>
              <c:strCache>
                <c:ptCount val="7"/>
                <c:pt idx="0">
                  <c:v>Τρίτη (14/7/2020)</c:v>
                </c:pt>
                <c:pt idx="1">
                  <c:v>Τετάρτη (15/7/2020)</c:v>
                </c:pt>
                <c:pt idx="2">
                  <c:v>Πέμπτη (16/7/2020)</c:v>
                </c:pt>
                <c:pt idx="3">
                  <c:v>Παρασκευή (17/7/2020)</c:v>
                </c:pt>
                <c:pt idx="4">
                  <c:v>Σάββατο (18/7/2020)</c:v>
                </c:pt>
                <c:pt idx="5">
                  <c:v>Κυριακή (19/7/2020)</c:v>
                </c:pt>
                <c:pt idx="6">
                  <c:v>Δευτέρα (20/7/2020)</c:v>
                </c:pt>
              </c:strCache>
            </c:strRef>
          </c:cat>
          <c:val>
            <c:numRef>
              <c:f>'2020'!$J$69:$J$75</c:f>
              <c:numCache>
                <c:formatCode>General</c:formatCode>
                <c:ptCount val="7"/>
                <c:pt idx="0">
                  <c:v>42.25</c:v>
                </c:pt>
                <c:pt idx="1">
                  <c:v>30.5</c:v>
                </c:pt>
                <c:pt idx="2">
                  <c:v>11.63</c:v>
                </c:pt>
                <c:pt idx="3">
                  <c:v>13</c:v>
                </c:pt>
                <c:pt idx="4">
                  <c:v>219.88</c:v>
                </c:pt>
                <c:pt idx="5">
                  <c:v>76.25</c:v>
                </c:pt>
                <c:pt idx="6">
                  <c:v>66.25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D40-49D9-87FC-6AF1810E13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9708552"/>
        <c:axId val="399701336"/>
      </c:lineChart>
      <c:catAx>
        <c:axId val="399708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CY"/>
          </a:p>
        </c:txPr>
        <c:crossAx val="399701336"/>
        <c:crosses val="autoZero"/>
        <c:auto val="1"/>
        <c:lblAlgn val="ctr"/>
        <c:lblOffset val="100"/>
        <c:noMultiLvlLbl val="0"/>
      </c:catAx>
      <c:valAx>
        <c:axId val="399701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mg/</a:t>
                </a:r>
                <a:r>
                  <a:rPr lang="el-GR"/>
                  <a:t>ημέρα/1000 κατοίκους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2.2222222222222223E-2"/>
              <c:y val="0.204537037037037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l-CY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CY"/>
          </a:p>
        </c:txPr>
        <c:crossAx val="399708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C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CY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dirty="0"/>
              <a:t>Έκστασι (</a:t>
            </a:r>
            <a:r>
              <a:rPr lang="en-US" dirty="0"/>
              <a:t>MDMA)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CY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both!$B$11</c:f>
              <c:strCache>
                <c:ptCount val="1"/>
                <c:pt idx="0">
                  <c:v>Έκσταση (MDMA) (2018)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both!$C$6:$H$6</c:f>
              <c:strCache>
                <c:ptCount val="6"/>
                <c:pt idx="0">
                  <c:v>Λεμεσός</c:v>
                </c:pt>
                <c:pt idx="1">
                  <c:v>Ανθούπολη-Δευτερά</c:v>
                </c:pt>
                <c:pt idx="2">
                  <c:v>Βαθιά Γωνιά</c:v>
                </c:pt>
                <c:pt idx="3">
                  <c:v>Λάρνακα</c:v>
                </c:pt>
                <c:pt idx="4">
                  <c:v>Πάφος</c:v>
                </c:pt>
                <c:pt idx="5">
                  <c:v>Αγία Νάπα</c:v>
                </c:pt>
              </c:strCache>
            </c:strRef>
          </c:cat>
          <c:val>
            <c:numRef>
              <c:f>both!$C$11:$H$11</c:f>
              <c:numCache>
                <c:formatCode>General</c:formatCode>
                <c:ptCount val="6"/>
                <c:pt idx="0">
                  <c:v>14.15857143</c:v>
                </c:pt>
                <c:pt idx="1">
                  <c:v>5.14</c:v>
                </c:pt>
                <c:pt idx="2">
                  <c:v>5.4814285710000004</c:v>
                </c:pt>
                <c:pt idx="3">
                  <c:v>7.3857142859999998</c:v>
                </c:pt>
                <c:pt idx="4">
                  <c:v>5.4485714290000002</c:v>
                </c:pt>
                <c:pt idx="5">
                  <c:v>15.227142860000001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9E-4562-B100-18487293E871}"/>
            </c:ext>
          </c:extLst>
        </c:ser>
        <c:ser>
          <c:idx val="1"/>
          <c:order val="1"/>
          <c:tx>
            <c:strRef>
              <c:f>both!$B$12</c:f>
              <c:strCache>
                <c:ptCount val="1"/>
                <c:pt idx="0">
                  <c:v>Έκσταση (MDMA) (2019)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both!$C$6:$H$6</c:f>
              <c:strCache>
                <c:ptCount val="6"/>
                <c:pt idx="0">
                  <c:v>Λεμεσός</c:v>
                </c:pt>
                <c:pt idx="1">
                  <c:v>Ανθούπολη-Δευτερά</c:v>
                </c:pt>
                <c:pt idx="2">
                  <c:v>Βαθιά Γωνιά</c:v>
                </c:pt>
                <c:pt idx="3">
                  <c:v>Λάρνακα</c:v>
                </c:pt>
                <c:pt idx="4">
                  <c:v>Πάφος</c:v>
                </c:pt>
                <c:pt idx="5">
                  <c:v>Αγία Νάπα</c:v>
                </c:pt>
              </c:strCache>
            </c:strRef>
          </c:cat>
          <c:val>
            <c:numRef>
              <c:f>both!$C$12:$H$12</c:f>
              <c:numCache>
                <c:formatCode>General</c:formatCode>
                <c:ptCount val="6"/>
                <c:pt idx="0">
                  <c:v>20.471430000000002</c:v>
                </c:pt>
                <c:pt idx="1">
                  <c:v>14.934290000000001</c:v>
                </c:pt>
                <c:pt idx="2">
                  <c:v>1.2828569999999999</c:v>
                </c:pt>
                <c:pt idx="3">
                  <c:v>28.592860000000002</c:v>
                </c:pt>
                <c:pt idx="4">
                  <c:v>4.0671428570000003</c:v>
                </c:pt>
                <c:pt idx="5">
                  <c:v>5.9085710000000002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9E-4562-B100-18487293E871}"/>
            </c:ext>
          </c:extLst>
        </c:ser>
        <c:ser>
          <c:idx val="2"/>
          <c:order val="2"/>
          <c:tx>
            <c:strRef>
              <c:f>both!$B$13</c:f>
              <c:strCache>
                <c:ptCount val="1"/>
                <c:pt idx="0">
                  <c:v>Έκσταση (MDMA) (2020 Lockdown)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both!$C$6:$H$6</c:f>
              <c:strCache>
                <c:ptCount val="6"/>
                <c:pt idx="0">
                  <c:v>Λεμεσός</c:v>
                </c:pt>
                <c:pt idx="1">
                  <c:v>Ανθούπολη-Δευτερά</c:v>
                </c:pt>
                <c:pt idx="2">
                  <c:v>Βαθιά Γωνιά</c:v>
                </c:pt>
                <c:pt idx="3">
                  <c:v>Λάρνακα</c:v>
                </c:pt>
                <c:pt idx="4">
                  <c:v>Πάφος</c:v>
                </c:pt>
                <c:pt idx="5">
                  <c:v>Αγία Νάπα</c:v>
                </c:pt>
              </c:strCache>
            </c:strRef>
          </c:cat>
          <c:val>
            <c:numRef>
              <c:f>both!$C$13:$H$13</c:f>
              <c:numCache>
                <c:formatCode>General</c:formatCode>
                <c:ptCount val="6"/>
                <c:pt idx="0">
                  <c:v>3.8600000000000003</c:v>
                </c:pt>
                <c:pt idx="1">
                  <c:v>2.9349999999999992</c:v>
                </c:pt>
                <c:pt idx="2">
                  <c:v>3.402857142857143</c:v>
                </c:pt>
                <c:pt idx="3">
                  <c:v>3.3020000000000005</c:v>
                </c:pt>
                <c:pt idx="4">
                  <c:v>3.3142857142857136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9E-4562-B100-18487293E871}"/>
            </c:ext>
          </c:extLst>
        </c:ser>
        <c:ser>
          <c:idx val="3"/>
          <c:order val="3"/>
          <c:tx>
            <c:strRef>
              <c:f>both!$B$14</c:f>
              <c:strCache>
                <c:ptCount val="1"/>
                <c:pt idx="0">
                  <c:v>Έκσταση (MDMA) (2020 after lockdown)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both!$C$6:$H$6</c:f>
              <c:strCache>
                <c:ptCount val="6"/>
                <c:pt idx="0">
                  <c:v>Λεμεσός</c:v>
                </c:pt>
                <c:pt idx="1">
                  <c:v>Ανθούπολη-Δευτερά</c:v>
                </c:pt>
                <c:pt idx="2">
                  <c:v>Βαθιά Γωνιά</c:v>
                </c:pt>
                <c:pt idx="3">
                  <c:v>Λάρνακα</c:v>
                </c:pt>
                <c:pt idx="4">
                  <c:v>Πάφος</c:v>
                </c:pt>
                <c:pt idx="5">
                  <c:v>Αγία Νάπα</c:v>
                </c:pt>
              </c:strCache>
            </c:strRef>
          </c:cat>
          <c:val>
            <c:numRef>
              <c:f>both!$C$14:$H$14</c:f>
              <c:numCache>
                <c:formatCode>General</c:formatCode>
                <c:ptCount val="6"/>
                <c:pt idx="0">
                  <c:v>8.4285714285714288</c:v>
                </c:pt>
                <c:pt idx="1">
                  <c:v>75.237142857142857</c:v>
                </c:pt>
                <c:pt idx="2">
                  <c:v>20.698571428571427</c:v>
                </c:pt>
                <c:pt idx="3">
                  <c:v>4.1225000000000005</c:v>
                </c:pt>
                <c:pt idx="4">
                  <c:v>4.7671428571428578</c:v>
                </c:pt>
                <c:pt idx="5">
                  <c:v>65.679999999999993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9E-4562-B100-18487293E8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7938104"/>
        <c:axId val="357936136"/>
      </c:barChart>
      <c:catAx>
        <c:axId val="357938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CY"/>
          </a:p>
        </c:txPr>
        <c:crossAx val="357936136"/>
        <c:crosses val="autoZero"/>
        <c:auto val="1"/>
        <c:lblAlgn val="ctr"/>
        <c:lblOffset val="100"/>
        <c:noMultiLvlLbl val="0"/>
      </c:catAx>
      <c:valAx>
        <c:axId val="357936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CY"/>
          </a:p>
        </c:txPr>
        <c:crossAx val="357938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C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CY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Ημερήσια Κατανάλωση Κάνναβης </a:t>
            </a:r>
            <a:r>
              <a:rPr lang="en-US"/>
              <a:t>THC-COOH - </a:t>
            </a:r>
            <a:r>
              <a:rPr lang="el-GR"/>
              <a:t>μετά</a:t>
            </a:r>
            <a:r>
              <a:rPr lang="el-GR" baseline="0"/>
              <a:t> το </a:t>
            </a:r>
            <a:r>
              <a:rPr lang="en-US" baseline="0"/>
              <a:t>lockdown</a:t>
            </a:r>
            <a:r>
              <a:rPr lang="en-US"/>
              <a:t> </a:t>
            </a:r>
          </a:p>
        </c:rich>
      </c:tx>
      <c:layout>
        <c:manualLayout>
          <c:xMode val="edge"/>
          <c:yMode val="edge"/>
          <c:x val="0.1301111111111111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CY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'2020'!$F$81</c:f>
              <c:strCache>
                <c:ptCount val="1"/>
                <c:pt idx="0">
                  <c:v>Ανθούπολη-Δευτερά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'2020'!$D$82:$D$88</c:f>
              <c:strCache>
                <c:ptCount val="7"/>
                <c:pt idx="0">
                  <c:v>Τρίτη (14/7/2020)</c:v>
                </c:pt>
                <c:pt idx="1">
                  <c:v>Τετάρτη (15/7/2020)</c:v>
                </c:pt>
                <c:pt idx="2">
                  <c:v>Πέμπτη (16/7/2020)</c:v>
                </c:pt>
                <c:pt idx="3">
                  <c:v>Παρασκευή (17/7/2020)</c:v>
                </c:pt>
                <c:pt idx="4">
                  <c:v>Σάββατο (18/7/2020)</c:v>
                </c:pt>
                <c:pt idx="5">
                  <c:v>Κυριακή (19/7/2020)</c:v>
                </c:pt>
                <c:pt idx="6">
                  <c:v>Δευτέρα (20/7/2020)</c:v>
                </c:pt>
              </c:strCache>
            </c:strRef>
          </c:cat>
          <c:val>
            <c:numRef>
              <c:f>'2020'!$F$82:$F$88</c:f>
              <c:numCache>
                <c:formatCode>General</c:formatCode>
                <c:ptCount val="7"/>
                <c:pt idx="0">
                  <c:v>2671.95</c:v>
                </c:pt>
                <c:pt idx="1">
                  <c:v>2535.0300000000002</c:v>
                </c:pt>
                <c:pt idx="2">
                  <c:v>1905.88</c:v>
                </c:pt>
                <c:pt idx="3">
                  <c:v>2471.8200000000002</c:v>
                </c:pt>
                <c:pt idx="4">
                  <c:v>3387.22</c:v>
                </c:pt>
                <c:pt idx="5">
                  <c:v>1388.88</c:v>
                </c:pt>
                <c:pt idx="6">
                  <c:v>2110.06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AF-4A72-AB65-DB086ACAA2E0}"/>
            </c:ext>
          </c:extLst>
        </c:ser>
        <c:ser>
          <c:idx val="4"/>
          <c:order val="1"/>
          <c:tx>
            <c:strRef>
              <c:f>'2020'!$I$81</c:f>
              <c:strCache>
                <c:ptCount val="1"/>
                <c:pt idx="0">
                  <c:v>Πάφος</c:v>
                </c:pt>
              </c:strCache>
            </c:strRef>
          </c:tx>
          <c:spPr>
            <a:ln w="28575" cap="rnd">
              <a:solidFill>
                <a:srgbClr val="E820CB"/>
              </a:solidFill>
              <a:round/>
            </a:ln>
            <a:effectLst/>
          </c:spPr>
          <c:marker>
            <c:symbol val="none"/>
          </c:marker>
          <c:cat>
            <c:strRef>
              <c:f>'2020'!$D$82:$D$88</c:f>
              <c:strCache>
                <c:ptCount val="7"/>
                <c:pt idx="0">
                  <c:v>Τρίτη (14/7/2020)</c:v>
                </c:pt>
                <c:pt idx="1">
                  <c:v>Τετάρτη (15/7/2020)</c:v>
                </c:pt>
                <c:pt idx="2">
                  <c:v>Πέμπτη (16/7/2020)</c:v>
                </c:pt>
                <c:pt idx="3">
                  <c:v>Παρασκευή (17/7/2020)</c:v>
                </c:pt>
                <c:pt idx="4">
                  <c:v>Σάββατο (18/7/2020)</c:v>
                </c:pt>
                <c:pt idx="5">
                  <c:v>Κυριακή (19/7/2020)</c:v>
                </c:pt>
                <c:pt idx="6">
                  <c:v>Δευτέρα (20/7/2020)</c:v>
                </c:pt>
              </c:strCache>
            </c:strRef>
          </c:cat>
          <c:val>
            <c:numRef>
              <c:f>'2020'!$I$82:$I$88</c:f>
              <c:numCache>
                <c:formatCode>General</c:formatCode>
                <c:ptCount val="7"/>
                <c:pt idx="0">
                  <c:v>2054.88</c:v>
                </c:pt>
                <c:pt idx="1">
                  <c:v>1131.3399999999999</c:v>
                </c:pt>
                <c:pt idx="2">
                  <c:v>1500.76</c:v>
                </c:pt>
                <c:pt idx="3">
                  <c:v>1645.07</c:v>
                </c:pt>
                <c:pt idx="4">
                  <c:v>1471.9</c:v>
                </c:pt>
                <c:pt idx="5">
                  <c:v>1154.44</c:v>
                </c:pt>
                <c:pt idx="6">
                  <c:v>1010.13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AF-4A72-AB65-DB086ACAA2E0}"/>
            </c:ext>
          </c:extLst>
        </c:ser>
        <c:ser>
          <c:idx val="5"/>
          <c:order val="2"/>
          <c:tx>
            <c:strRef>
              <c:f>'2020'!$J$81</c:f>
              <c:strCache>
                <c:ptCount val="1"/>
                <c:pt idx="0">
                  <c:v>Αγία Νάπα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'2020'!$D$82:$D$88</c:f>
              <c:strCache>
                <c:ptCount val="7"/>
                <c:pt idx="0">
                  <c:v>Τρίτη (14/7/2020)</c:v>
                </c:pt>
                <c:pt idx="1">
                  <c:v>Τετάρτη (15/7/2020)</c:v>
                </c:pt>
                <c:pt idx="2">
                  <c:v>Πέμπτη (16/7/2020)</c:v>
                </c:pt>
                <c:pt idx="3">
                  <c:v>Παρασκευή (17/7/2020)</c:v>
                </c:pt>
                <c:pt idx="4">
                  <c:v>Σάββατο (18/7/2020)</c:v>
                </c:pt>
                <c:pt idx="5">
                  <c:v>Κυριακή (19/7/2020)</c:v>
                </c:pt>
                <c:pt idx="6">
                  <c:v>Δευτέρα (20/7/2020)</c:v>
                </c:pt>
              </c:strCache>
            </c:strRef>
          </c:cat>
          <c:val>
            <c:numRef>
              <c:f>'2020'!$J$82:$J$88</c:f>
              <c:numCache>
                <c:formatCode>General</c:formatCode>
                <c:ptCount val="7"/>
                <c:pt idx="0">
                  <c:v>1900</c:v>
                </c:pt>
                <c:pt idx="1">
                  <c:v>2337</c:v>
                </c:pt>
                <c:pt idx="2">
                  <c:v>1520</c:v>
                </c:pt>
                <c:pt idx="3">
                  <c:v>1596</c:v>
                </c:pt>
                <c:pt idx="4">
                  <c:v>3192</c:v>
                </c:pt>
                <c:pt idx="5">
                  <c:v>1957</c:v>
                </c:pt>
                <c:pt idx="6">
                  <c:v>1282.5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5AF-4A72-AB65-DB086ACAA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2858568"/>
        <c:axId val="392851680"/>
      </c:lineChart>
      <c:catAx>
        <c:axId val="392858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CY"/>
          </a:p>
        </c:txPr>
        <c:crossAx val="392851680"/>
        <c:crosses val="autoZero"/>
        <c:auto val="1"/>
        <c:lblAlgn val="ctr"/>
        <c:lblOffset val="100"/>
        <c:noMultiLvlLbl val="0"/>
      </c:catAx>
      <c:valAx>
        <c:axId val="392851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CY"/>
          </a:p>
        </c:txPr>
        <c:crossAx val="392858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C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CY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Κάνναβη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CY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both!$B$23</c:f>
              <c:strCache>
                <c:ptCount val="1"/>
                <c:pt idx="0">
                  <c:v>Κάνναβη THC-COOH (2018)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both!$C$6:$H$6</c:f>
              <c:strCache>
                <c:ptCount val="6"/>
                <c:pt idx="0">
                  <c:v>Λεμεσός</c:v>
                </c:pt>
                <c:pt idx="1">
                  <c:v>Ανθούπολη-Δευτερά</c:v>
                </c:pt>
                <c:pt idx="2">
                  <c:v>Βαθιά Γωνιά</c:v>
                </c:pt>
                <c:pt idx="3">
                  <c:v>Λάρνακα</c:v>
                </c:pt>
                <c:pt idx="4">
                  <c:v>Πάφος</c:v>
                </c:pt>
                <c:pt idx="5">
                  <c:v>Αγία Νάπα</c:v>
                </c:pt>
              </c:strCache>
            </c:strRef>
          </c:cat>
          <c:val>
            <c:numRef>
              <c:f>both!$C$23:$H$23</c:f>
              <c:numCache>
                <c:formatCode>General</c:formatCode>
                <c:ptCount val="6"/>
                <c:pt idx="0">
                  <c:v>3416.5757140000001</c:v>
                </c:pt>
                <c:pt idx="1">
                  <c:v>1097.4585709999999</c:v>
                </c:pt>
                <c:pt idx="2">
                  <c:v>293.66571429999999</c:v>
                </c:pt>
                <c:pt idx="3">
                  <c:v>5773.26</c:v>
                </c:pt>
                <c:pt idx="4">
                  <c:v>2431.7571429999998</c:v>
                </c:pt>
                <c:pt idx="5">
                  <c:v>7282.7928570000004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8A-45DB-B2E9-06398C9A3A14}"/>
            </c:ext>
          </c:extLst>
        </c:ser>
        <c:ser>
          <c:idx val="1"/>
          <c:order val="1"/>
          <c:tx>
            <c:strRef>
              <c:f>both!$B$24</c:f>
              <c:strCache>
                <c:ptCount val="1"/>
                <c:pt idx="0">
                  <c:v>Κάνναβη THC-COOH (2019)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both!$C$6:$H$6</c:f>
              <c:strCache>
                <c:ptCount val="6"/>
                <c:pt idx="0">
                  <c:v>Λεμεσός</c:v>
                </c:pt>
                <c:pt idx="1">
                  <c:v>Ανθούπολη-Δευτερά</c:v>
                </c:pt>
                <c:pt idx="2">
                  <c:v>Βαθιά Γωνιά</c:v>
                </c:pt>
                <c:pt idx="3">
                  <c:v>Λάρνακα</c:v>
                </c:pt>
                <c:pt idx="4">
                  <c:v>Πάφος</c:v>
                </c:pt>
                <c:pt idx="5">
                  <c:v>Αγία Νάπα</c:v>
                </c:pt>
              </c:strCache>
            </c:strRef>
          </c:cat>
          <c:val>
            <c:numRef>
              <c:f>both!$C$24:$H$24</c:f>
              <c:numCache>
                <c:formatCode>General</c:formatCode>
                <c:ptCount val="6"/>
                <c:pt idx="0">
                  <c:v>3006.6329999999998</c:v>
                </c:pt>
                <c:pt idx="1">
                  <c:v>1070.48</c:v>
                </c:pt>
                <c:pt idx="2">
                  <c:v>736.9529</c:v>
                </c:pt>
                <c:pt idx="3">
                  <c:v>4844.5429999999997</c:v>
                </c:pt>
                <c:pt idx="4">
                  <c:v>2187.848571</c:v>
                </c:pt>
                <c:pt idx="5">
                  <c:v>4782.38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8A-45DB-B2E9-06398C9A3A14}"/>
            </c:ext>
          </c:extLst>
        </c:ser>
        <c:ser>
          <c:idx val="2"/>
          <c:order val="2"/>
          <c:tx>
            <c:strRef>
              <c:f>both!$B$25</c:f>
              <c:strCache>
                <c:ptCount val="1"/>
                <c:pt idx="0">
                  <c:v>Κάνναβη THC-COOH (2020 Lockdown)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both!$C$6:$H$6</c:f>
              <c:strCache>
                <c:ptCount val="6"/>
                <c:pt idx="0">
                  <c:v>Λεμεσός</c:v>
                </c:pt>
                <c:pt idx="1">
                  <c:v>Ανθούπολη-Δευτερά</c:v>
                </c:pt>
                <c:pt idx="2">
                  <c:v>Βαθιά Γωνιά</c:v>
                </c:pt>
                <c:pt idx="3">
                  <c:v>Λάρνακα</c:v>
                </c:pt>
                <c:pt idx="4">
                  <c:v>Πάφος</c:v>
                </c:pt>
                <c:pt idx="5">
                  <c:v>Αγία Νάπα</c:v>
                </c:pt>
              </c:strCache>
            </c:strRef>
          </c:cat>
          <c:val>
            <c:numRef>
              <c:f>both!$C$25:$H$25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358A-45DB-B2E9-06398C9A3A14}"/>
            </c:ext>
          </c:extLst>
        </c:ser>
        <c:ser>
          <c:idx val="3"/>
          <c:order val="3"/>
          <c:tx>
            <c:strRef>
              <c:f>both!$B$26</c:f>
              <c:strCache>
                <c:ptCount val="1"/>
                <c:pt idx="0">
                  <c:v>Κάνναβη THC-COOH  (2020 after lockdown)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both!$C$6:$H$6</c:f>
              <c:strCache>
                <c:ptCount val="6"/>
                <c:pt idx="0">
                  <c:v>Λεμεσός</c:v>
                </c:pt>
                <c:pt idx="1">
                  <c:v>Ανθούπολη-Δευτερά</c:v>
                </c:pt>
                <c:pt idx="2">
                  <c:v>Βαθιά Γωνιά</c:v>
                </c:pt>
                <c:pt idx="3">
                  <c:v>Λάρνακα</c:v>
                </c:pt>
                <c:pt idx="4">
                  <c:v>Πάφος</c:v>
                </c:pt>
                <c:pt idx="5">
                  <c:v>Αγία Νάπα</c:v>
                </c:pt>
              </c:strCache>
            </c:strRef>
          </c:cat>
          <c:val>
            <c:numRef>
              <c:f>both!$C$26:$H$26</c:f>
              <c:numCache>
                <c:formatCode>General</c:formatCode>
                <c:ptCount val="6"/>
                <c:pt idx="0">
                  <c:v>688.58999999999992</c:v>
                </c:pt>
                <c:pt idx="1">
                  <c:v>2352.977142857143</c:v>
                </c:pt>
                <c:pt idx="2">
                  <c:v>645.745</c:v>
                </c:pt>
                <c:pt idx="3">
                  <c:v>984.67399999999998</c:v>
                </c:pt>
                <c:pt idx="4">
                  <c:v>1424.0742857142857</c:v>
                </c:pt>
                <c:pt idx="5">
                  <c:v>1969.2142857142858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8A-45DB-B2E9-06398C9A3A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7086824"/>
        <c:axId val="307085840"/>
      </c:barChart>
      <c:catAx>
        <c:axId val="307086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CY"/>
          </a:p>
        </c:txPr>
        <c:crossAx val="307085840"/>
        <c:crosses val="autoZero"/>
        <c:auto val="1"/>
        <c:lblAlgn val="ctr"/>
        <c:lblOffset val="100"/>
        <c:noMultiLvlLbl val="0"/>
      </c:catAx>
      <c:valAx>
        <c:axId val="307085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CY"/>
          </a:p>
        </c:txPr>
        <c:crossAx val="307086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C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CY"/>
    </a:p>
  </c:txPr>
  <c:externalData r:id="rId4">
    <c:autoUpdate val="0"/>
  </c:externalData>
  <c:userShapes r:id="rId5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'2020'!$E$31:$J$31</cx:f>
        <cx:lvl ptCount="6">
          <cx:pt idx="0">Λεμεσός</cx:pt>
          <cx:pt idx="1">Ανθούπολη-Δευτερά</cx:pt>
          <cx:pt idx="2">Βαθιά Γωνιά</cx:pt>
          <cx:pt idx="3">Λάρνακα</cx:pt>
          <cx:pt idx="4">Πάφος</cx:pt>
          <cx:pt idx="5">Αγία Νάπα</cx:pt>
        </cx:lvl>
      </cx:strDim>
      <cx:numDim type="val">
        <cx:f dir="row">'2020'!$E$39:$J$39</cx:f>
        <cx:lvl ptCount="6" formatCode="General">
          <cx:pt idx="0">136.1057142857143</cx:pt>
          <cx:pt idx="1">179.42857142857139</cx:pt>
          <cx:pt idx="2">253.02428571428572</cx:pt>
          <cx:pt idx="3">326.86142857142858</cx:pt>
          <cx:pt idx="4">68.76428571428572</cx:pt>
          <cx:pt idx="5">101.89</cx:pt>
        </cx:lvl>
      </cx:numDim>
    </cx:data>
  </cx:chartData>
  <cx:chart>
    <cx:title pos="t" align="ctr" overlay="0">
      <cx:tx>
        <cx:rich>
          <a:bodyPr rot="0" spcFirstLastPara="1" vertOverflow="ellipsis" vert="horz" wrap="square" lIns="38100" tIns="19050" rIns="38100" bIns="19050" anchor="ctr" anchorCtr="1" compatLnSpc="0"/>
          <a:lstStyle/>
          <a:p>
            <a:pPr algn="ctr" rtl="0">
              <a:defRPr sz="1440" b="0" i="0" u="none" strike="noStrike" kern="1200" cap="none" spc="0" baseline="0">
                <a:gradFill>
                  <a:gsLst>
                    <a:gs pos="0">
                      <a:sysClr val="windowText" lastClr="000000">
                        <a:lumMod val="50000"/>
                        <a:lumOff val="50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pPr>
            <a:r>
              <a:rPr kumimoji="0" lang="el-GR" sz="144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50000"/>
                        <a:lumOff val="50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0"/>
                </a:gradFill>
                <a:effectLst/>
                <a:uLnTx/>
                <a:uFillTx/>
                <a:latin typeface="Calibri" panose="020F0502020204030204"/>
              </a:rPr>
              <a:t>Μέση Απέκκριση </a:t>
            </a:r>
            <a:r>
              <a:rPr kumimoji="0" lang="el-GR" sz="144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ysClr val="windowText" lastClr="000000">
                        <a:lumMod val="50000"/>
                        <a:lumOff val="50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0"/>
                </a:gradFill>
                <a:effectLst/>
                <a:uLnTx/>
                <a:uFillTx/>
                <a:latin typeface="Calibri" panose="020F0502020204030204"/>
              </a:rPr>
              <a:t>Βενζοϋλεκγονίνης</a:t>
            </a:r>
            <a:r>
              <a:rPr kumimoji="0" lang="el-GR" sz="144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50000"/>
                        <a:lumOff val="50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0"/>
                </a:gradFill>
                <a:effectLst/>
                <a:uLnTx/>
                <a:uFillTx/>
                <a:latin typeface="Calibri" panose="020F0502020204030204"/>
              </a:rPr>
              <a:t> (</a:t>
            </a:r>
            <a:r>
              <a:rPr kumimoji="0" lang="en-US" sz="144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50000"/>
                        <a:lumOff val="50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0"/>
                </a:gradFill>
                <a:effectLst/>
                <a:uLnTx/>
                <a:uFillTx/>
                <a:latin typeface="Calibri" panose="020F0502020204030204"/>
              </a:rPr>
              <a:t>mg/</a:t>
            </a:r>
            <a:r>
              <a:rPr kumimoji="0" lang="el-GR" sz="144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50000"/>
                        <a:lumOff val="50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0"/>
                </a:gradFill>
                <a:effectLst/>
                <a:uLnTx/>
                <a:uFillTx/>
                <a:latin typeface="Calibri" panose="020F0502020204030204"/>
              </a:rPr>
              <a:t>ημέρα/1000 κατοίκους) -</a:t>
            </a:r>
            <a:r>
              <a:rPr kumimoji="0" lang="el-GR" sz="144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144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Lockdown</a:t>
            </a:r>
          </a:p>
        </cx:rich>
      </cx:tx>
    </cx:title>
    <cx:plotArea>
      <cx:plotAreaRegion>
        <cx:series layoutId="boxWhisker" uniqueId="{DA4A3FD3-A1F1-4DF2-913F-43C516925F65}">
          <cx:tx>
            <cx:txData>
              <cx:f>'2020'!$D$39</cx:f>
              <cx:v>average</cx:v>
            </cx:txData>
          </cx:tx>
          <cx:dataId val="0"/>
          <cx:layoutPr>
            <cx:visibility connectorLines="1"/>
            <cx:statistics quartileMethod="exclusive"/>
          </cx:layoutPr>
        </cx:series>
      </cx:plotAreaRegion>
      <cx:axis id="0">
        <cx:valScaling max="1800"/>
        <cx:majorGridlines/>
        <cx:tickLabels/>
      </cx:axis>
      <cx:axis id="1">
        <cx:catScaling gapWidth="0.0599999987"/>
        <cx:tickLabels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'2020'!$E$43:$J$43</cx:f>
        <cx:lvl ptCount="6">
          <cx:pt idx="0">Λεμεσός</cx:pt>
          <cx:pt idx="1">Ανθούπολη-Δευτερά</cx:pt>
          <cx:pt idx="2">Βαθιά Γωνιά</cx:pt>
          <cx:pt idx="3">Λάρνακα</cx:pt>
          <cx:pt idx="4">Πάφος</cx:pt>
          <cx:pt idx="5">Αγία Νάπα</cx:pt>
        </cx:lvl>
      </cx:strDim>
      <cx:numDim type="val">
        <cx:f dir="row">'2020'!$E$51:$J$51</cx:f>
        <cx:lvl ptCount="6" formatCode="General">
          <cx:pt idx="0">341.38428571428574</cx:pt>
          <cx:pt idx="1">1581.1157142857144</cx:pt>
          <cx:pt idx="2">1050.0171428571427</cx:pt>
          <cx:pt idx="3">350.28857142857134</cx:pt>
          <cx:pt idx="4">179.80142857142854</cx:pt>
          <cx:pt idx="5">1006.6885714285714</cx:pt>
        </cx:lvl>
      </cx:numDim>
    </cx:data>
  </cx:chartData>
  <cx:chart>
    <cx:title pos="t" align="ctr" overlay="0">
      <cx:tx>
        <cx:rich>
          <a:bodyPr rot="0" spcFirstLastPara="1" vertOverflow="ellipsis" vert="horz" wrap="square" lIns="38100" tIns="19050" rIns="38100" bIns="19050" anchor="ctr" anchorCtr="1" compatLnSpc="0"/>
          <a:lstStyle/>
          <a:p>
            <a:pPr algn="ctr"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/>
              </a:rPr>
              <a:t>Μέση Απέκκριση </a:t>
            </a:r>
            <a:r>
              <a:rPr kumimoji="0" lang="el-GR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/>
              </a:rPr>
              <a:t>Βενζοϋλεκγονίνης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/>
              </a:rPr>
              <a:t> 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/>
              </a:rPr>
              <a:t>mg/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/>
              </a:rPr>
              <a:t>ημέρα/1000 κατοίκους) -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μετά το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lockdown</a:t>
            </a:r>
          </a:p>
        </cx:rich>
      </cx:tx>
    </cx:title>
    <cx:plotArea>
      <cx:plotAreaRegion>
        <cx:series layoutId="boxWhisker" uniqueId="{154B609D-7077-4350-ABC6-04E1241D9857}">
          <cx:tx>
            <cx:txData>
              <cx:f>'2020'!$D$51</cx:f>
              <cx:v>average</cx:v>
            </cx:txData>
          </cx:tx>
          <cx:spPr>
            <a:solidFill>
              <a:schemeClr val="accent1">
                <a:lumMod val="75000"/>
              </a:schemeClr>
            </a:solidFill>
            <a:ln>
              <a:solidFill>
                <a:srgbClr val="0070C0"/>
              </a:solidFill>
            </a:ln>
          </cx:spPr>
          <cx:dataId val="0"/>
          <cx:layoutPr>
            <cx:statistics quartileMethod="exclusive"/>
          </cx:layoutPr>
        </cx:series>
      </cx:plotAreaRegion>
      <cx:axis id="0">
        <cx:valScaling/>
        <cx:tickLabels/>
      </cx:axis>
      <cx:axis id="1">
        <cx:catScaling/>
        <cx:tickLabels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'2020'!$E$120:$J$120</cx:f>
        <cx:lvl ptCount="6">
          <cx:pt idx="0">Λεμεσός</cx:pt>
          <cx:pt idx="1">Ανθούπολη-Δευτερά</cx:pt>
          <cx:pt idx="2">Βαθιά Γωνιά</cx:pt>
          <cx:pt idx="3">Λάρνακα</cx:pt>
          <cx:pt idx="4">Πάφος</cx:pt>
          <cx:pt idx="5">Αγία Νάπα</cx:pt>
        </cx:lvl>
      </cx:strDim>
      <cx:numDim type="val">
        <cx:f dir="row">'2020'!$E$128:$J$128</cx:f>
        <cx:lvl ptCount="6" formatCode="General">
          <cx:pt idx="0">37.524285714285718</cx:pt>
          <cx:pt idx="1">23.71142857142857</cx:pt>
          <cx:pt idx="2">31.412857142857142</cx:pt>
          <cx:pt idx="3">68.828571428571422</cx:pt>
          <cx:pt idx="4">171.20999999999998</cx:pt>
          <cx:pt idx="5">49.012857142857136</cx:pt>
        </cx:lvl>
      </cx:numDim>
    </cx:data>
  </cx:chartData>
  <cx:chart>
    <cx:title pos="t" align="ctr" overlay="0">
      <cx:tx>
        <cx:rich>
          <a:bodyPr rot="0" spcFirstLastPara="1" vertOverflow="ellipsis" vert="horz" wrap="square" lIns="38100" tIns="19050" rIns="38100" bIns="19050" anchor="ctr" anchorCtr="1" compatLnSpc="0"/>
          <a:lstStyle/>
          <a:p>
            <a:pPr algn="ctr"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/>
              </a:rPr>
              <a:t>Μέση Κατανάλωση </a:t>
            </a:r>
            <a:r>
              <a:rPr kumimoji="0" lang="el-GR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/>
              </a:rPr>
              <a:t>Μεθαμφεταμίνης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/>
              </a:rPr>
              <a:t> 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/>
              </a:rPr>
              <a:t>mg/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/>
              </a:rPr>
              <a:t>ημέρα/1000 κατοίκους) -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Lockdown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cx:rich>
      </cx:tx>
    </cx:title>
    <cx:plotArea>
      <cx:plotAreaRegion>
        <cx:series layoutId="boxWhisker" uniqueId="{20F653BC-2A05-4EDE-9B4B-2CD25D7393C1}">
          <cx:tx>
            <cx:txData>
              <cx:f>'2020'!$D$119:$J$119</cx:f>
              <cx:v>Ημερήσια Κατανάλωση Μεθαμφεταμίνης (mg/ημέρα/1000 κατοίκους)</cx:v>
            </cx:txData>
          </cx:tx>
          <cx:spPr>
            <a:ln>
              <a:solidFill>
                <a:schemeClr val="accent1"/>
              </a:solidFill>
            </a:ln>
          </cx:spPr>
          <cx:dataId val="0"/>
          <cx:layoutPr>
            <cx:statistics quartileMethod="exclusive"/>
          </cx:layoutPr>
        </cx:series>
      </cx:plotAreaRegion>
      <cx:axis id="0">
        <cx:catScaling/>
        <cx:tickLabels/>
      </cx:axis>
      <cx:axis id="1">
        <cx:valScaling/>
        <cx:majorGridlines/>
        <cx:tickLabels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'2020'!$E$133:$J$133</cx:f>
        <cx:lvl ptCount="6">
          <cx:pt idx="0">Λεμεσός</cx:pt>
          <cx:pt idx="1">Ανθούπολη-Δευτερά</cx:pt>
          <cx:pt idx="2">Βαθιά Γωνιά</cx:pt>
          <cx:pt idx="3">Λάρνακα</cx:pt>
          <cx:pt idx="4">Πάφος</cx:pt>
          <cx:pt idx="5">Αγία Νάπα</cx:pt>
        </cx:lvl>
      </cx:strDim>
      <cx:numDim type="val">
        <cx:f dir="row">'2020'!$E$141:$J$141</cx:f>
        <cx:lvl ptCount="6" formatCode="General">
          <cx:pt idx="0">12.517142857142858</cx:pt>
          <cx:pt idx="1">12.668571428571429</cx:pt>
          <cx:pt idx="2">7.9085714285714293</cx:pt>
          <cx:pt idx="3">4.112857142857143</cx:pt>
          <cx:pt idx="4">7.6528571428571421</cx:pt>
          <cx:pt idx="5">13.886666666666665</cx:pt>
        </cx:lvl>
      </cx:numDim>
    </cx:data>
  </cx:chartData>
  <cx:chart>
    <cx:title pos="t" align="ctr" overlay="0">
      <cx:tx>
        <cx:rich>
          <a:bodyPr rot="0" spcFirstLastPara="1" vertOverflow="ellipsis" vert="horz" wrap="square" lIns="38100" tIns="19050" rIns="38100" bIns="19050" anchor="ctr" anchorCtr="1" compatLnSpc="0"/>
          <a:lstStyle/>
          <a:p>
            <a:pPr algn="ctr"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/>
              </a:rPr>
              <a:t>Μέση Κατανάλωση </a:t>
            </a:r>
            <a:r>
              <a:rPr kumimoji="0" lang="el-GR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/>
              </a:rPr>
              <a:t>Μεθαμφεταμίνης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/>
              </a:rPr>
              <a:t> 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/>
              </a:rPr>
              <a:t>mg/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/>
              </a:rPr>
              <a:t>ημέρα/1000 κατοίκους)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/>
              </a:rPr>
              <a:t> -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μετά το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lockdown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cx:rich>
      </cx:tx>
    </cx:title>
    <cx:plotArea>
      <cx:plotAreaRegion>
        <cx:series layoutId="boxWhisker" uniqueId="{D1F91493-CC19-4290-8310-B96997DDB09B}">
          <cx:tx>
            <cx:txData>
              <cx:f>'2020'!$D$132:$J$132</cx:f>
              <cx:v>Ημερήσια Κατανάλωση Μεθαμφεταμίνης (mg/ημέρα/1000 κατοίκους)</cx:v>
            </cx:txData>
          </cx:tx>
          <cx:dataId val="0"/>
          <cx:layoutPr>
            <cx:statistics quartileMethod="exclusive"/>
          </cx:layoutPr>
        </cx:series>
      </cx:plotAreaRegion>
      <cx:axis id="0">
        <cx:catScaling/>
        <cx:tickLabels/>
      </cx:axis>
      <cx:axis id="1">
        <cx:valScaling max="180"/>
        <cx:majorGridlines/>
        <cx:tickLabels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'2020'!$E$55:$J$55</cx:f>
        <cx:lvl ptCount="6">
          <cx:pt idx="0">Λεμεσός</cx:pt>
          <cx:pt idx="1">Ανθούπολη-Δευτερά</cx:pt>
          <cx:pt idx="2">Βαθιά Γωνιά</cx:pt>
          <cx:pt idx="3">Λάρνακα</cx:pt>
          <cx:pt idx="4">Πάφος</cx:pt>
          <cx:pt idx="5">Αγία Νάπα</cx:pt>
        </cx:lvl>
      </cx:strDim>
      <cx:numDim type="val">
        <cx:f dir="row">'2020'!$E$63:$J$63</cx:f>
        <cx:lvl ptCount="6" formatCode="General">
          <cx:pt idx="0">3.8600000000000003</cx:pt>
          <cx:pt idx="1">2.9349999999999992</cx:pt>
          <cx:pt idx="2">3.402857142857143</cx:pt>
          <cx:pt idx="3">3.3020000000000005</cx:pt>
          <cx:pt idx="4">3.3142857142857136</cx:pt>
          <cx:pt idx="5">0</cx:pt>
        </cx:lvl>
      </cx:numDim>
    </cx:data>
  </cx:chartData>
  <cx:chart>
    <cx:title pos="t" align="ctr" overlay="0">
      <cx:tx>
        <cx:rich>
          <a:bodyPr rot="0" spcFirstLastPara="1" vertOverflow="ellipsis" vert="horz" wrap="square" lIns="38100" tIns="19050" rIns="38100" bIns="19050" anchor="ctr" anchorCtr="1" compatLnSpc="0"/>
          <a:lstStyle/>
          <a:p>
            <a:pPr algn="ctr"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/>
              </a:rPr>
              <a:t>Μέση Κατανάλωση Έκστασι 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/>
              </a:rPr>
              <a:t>MDMA) (mg/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/>
              </a:rPr>
              <a:t>ημέρα/1000 κατοίκους)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/>
              </a:rPr>
              <a:t> -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Lockdown</a:t>
            </a:r>
            <a:endParaRPr lang="el-GR" dirty="0">
              <a:solidFill>
                <a:srgbClr val="FF0000"/>
              </a:solidFill>
            </a:endParaRPr>
          </a:p>
        </cx:rich>
      </cx:tx>
    </cx:title>
    <cx:plotArea>
      <cx:plotAreaRegion>
        <cx:series layoutId="boxWhisker" uniqueId="{F928B0B0-10CB-4A0D-B9DA-48A0F9D033F7}">
          <cx:tx>
            <cx:txData>
              <cx:f>'2020'!$D$54:$J$54</cx:f>
              <cx:v>Ημερήσια Κατανάλωση Έκστασης (MDMA) (mg/ημέρα/1000 κατοίκους)</cx:v>
            </cx:txData>
          </cx:tx>
          <cx:spPr>
            <a:solidFill>
              <a:schemeClr val="accent2"/>
            </a:solidFill>
          </cx:spPr>
          <cx:dataId val="0"/>
          <cx:layoutPr>
            <cx:statistics quartileMethod="exclusive"/>
          </cx:layoutPr>
        </cx:series>
      </cx:plotAreaRegion>
      <cx:axis id="0">
        <cx:catScaling/>
        <cx:tickLabels/>
      </cx:axis>
      <cx:axis id="1">
        <cx:valScaling max="80"/>
        <cx:majorGridlines/>
        <cx:tickLabels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'2020'!$E$68:$J$68</cx:f>
        <cx:lvl ptCount="6">
          <cx:pt idx="0">Λεμεσός</cx:pt>
          <cx:pt idx="1">Ανθούπολη-Δευτερά</cx:pt>
          <cx:pt idx="2">Βαθιά Γωνιά</cx:pt>
          <cx:pt idx="3">Λάρνακα</cx:pt>
          <cx:pt idx="4">Πάφος</cx:pt>
          <cx:pt idx="5">Αγία Νάπα</cx:pt>
        </cx:lvl>
      </cx:strDim>
      <cx:numDim type="val">
        <cx:f dir="row">'2020'!$E$76:$J$76</cx:f>
        <cx:lvl ptCount="6" formatCode="General">
          <cx:pt idx="0">8.4285714285714288</cx:pt>
          <cx:pt idx="1">75.237142857142857</cx:pt>
          <cx:pt idx="2">20.698571428571427</cx:pt>
          <cx:pt idx="3">4.1225000000000005</cx:pt>
          <cx:pt idx="4">4.7671428571428578</cx:pt>
          <cx:pt idx="5">65.679999999999993</cx:pt>
        </cx:lvl>
      </cx:numDim>
    </cx:data>
  </cx:chartData>
  <cx:chart>
    <cx:title pos="t" align="ctr" overlay="0">
      <cx:tx>
        <cx:rich>
          <a:bodyPr rot="0" spcFirstLastPara="1" vertOverflow="ellipsis" vert="horz" wrap="square" lIns="38100" tIns="19050" rIns="38100" bIns="19050" anchor="ctr" anchorCtr="1" compatLnSpc="0"/>
          <a:lstStyle/>
          <a:p>
            <a:pPr algn="ctr"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/>
              </a:rPr>
              <a:t>Μέση Κατανάλωση Έκστασι 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/>
              </a:rPr>
              <a:t>MDMA) (mg/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/>
              </a:rPr>
              <a:t>ημέρα/1000 κατοίκους) –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μετά το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Lockdown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cx:rich>
      </cx:tx>
    </cx:title>
    <cx:plotArea>
      <cx:plotAreaRegion>
        <cx:series layoutId="boxWhisker" uniqueId="{227C21B0-7CBE-4744-96E3-2F3CA154D295}">
          <cx:tx>
            <cx:txData>
              <cx:f>'2020'!$D$67:$J$67</cx:f>
              <cx:v>Ημερήσια Κατανάλωση Έκστασης (MDMA) (mg/ημέρα/1000 κατοίκους)</cx:v>
            </cx:txData>
          </cx:tx>
          <cx:spPr>
            <a:solidFill>
              <a:srgbClr val="0070C0"/>
            </a:solidFill>
            <a:ln>
              <a:solidFill>
                <a:srgbClr val="0070C0"/>
              </a:solidFill>
            </a:ln>
          </cx:spPr>
          <cx:dataId val="0"/>
          <cx:layoutPr>
            <cx:statistics quartileMethod="exclusive"/>
          </cx:layoutPr>
        </cx:series>
      </cx:plotAreaRegion>
      <cx:axis id="0">
        <cx:catScaling/>
        <cx:tickLabels/>
      </cx:axis>
      <cx:axis id="1">
        <cx:valScaling/>
        <cx:majorGridlines/>
        <cx:tickLabels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7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'2020'!$E$81:$J$81</cx:f>
        <cx:lvl ptCount="6">
          <cx:pt idx="0">Λεμεσός</cx:pt>
          <cx:pt idx="1">Ανθούπολη-Δευτερά</cx:pt>
          <cx:pt idx="2">Βαθιά Γωνιά</cx:pt>
          <cx:pt idx="3">Λάρνακα</cx:pt>
          <cx:pt idx="4">Πάφος</cx:pt>
          <cx:pt idx="5">Αγία Νάπα</cx:pt>
        </cx:lvl>
      </cx:strDim>
      <cx:numDim type="val">
        <cx:f dir="row">'2020'!$E$89:$J$89</cx:f>
        <cx:lvl ptCount="6" formatCode="General">
          <cx:pt idx="0">688.58999999999992</cx:pt>
          <cx:pt idx="1">2352.977142857143</cx:pt>
          <cx:pt idx="2">645.745</cx:pt>
          <cx:pt idx="3">984.67399999999998</cx:pt>
          <cx:pt idx="4">1424.0742857142857</cx:pt>
          <cx:pt idx="5">1969.2142857142858</cx:pt>
        </cx:lvl>
      </cx:numDim>
    </cx:data>
  </cx:chartData>
  <cx:chart>
    <cx:title pos="t" align="ctr" overlay="0">
      <cx:tx>
        <cx:rich>
          <a:bodyPr rot="0" spcFirstLastPara="1" vertOverflow="ellipsis" vert="horz" wrap="square" lIns="38100" tIns="19050" rIns="38100" bIns="19050" anchor="ctr" anchorCtr="1" compatLnSpc="0"/>
          <a:lstStyle/>
          <a:p>
            <a:pPr algn="ctr"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/>
              </a:rPr>
              <a:t>Μέση Κατανάλωση Κάνναβης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/>
              </a:rPr>
              <a:t>THC-COOH (mg/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/>
              </a:rPr>
              <a:t>ημέρα/1000 κατοίκους) – μετά το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/>
              </a:rPr>
              <a:t>Lockdown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alibri" panose="020F0502020204030204"/>
            </a:endParaRPr>
          </a:p>
        </cx:rich>
      </cx:tx>
    </cx:title>
    <cx:plotArea>
      <cx:plotAreaRegion>
        <cx:series layoutId="boxWhisker" uniqueId="{09EBDEB0-A12D-4C2A-905F-CA35308812CB}">
          <cx:tx>
            <cx:txData>
              <cx:f>'2020'!$D$80:$J$80</cx:f>
              <cx:v>Ημερήσια Κατανάλωση Κάνναβης THC-COOH (mg/ημέρα/1000 κατοίκους)</cx:v>
            </cx:txData>
          </cx:tx>
          <cx:dataId val="0"/>
          <cx:layoutPr>
            <cx:statistics quartileMethod="exclusive"/>
          </cx:layoutPr>
        </cx:series>
      </cx:plotAreaRegion>
      <cx:axis id="0">
        <cx:catScaling/>
        <cx:tickLabels/>
      </cx:axis>
      <cx:axis id="1">
        <cx:valScaling/>
        <cx:majorGridlines/>
        <cx:tickLabels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CBE186-99F6-4448-96F5-B1AFB7447649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7E43DBA-AA38-4D60-AF4C-A87BFF138B5F}">
      <dgm:prSet/>
      <dgm:spPr/>
      <dgm:t>
        <a:bodyPr/>
        <a:lstStyle/>
        <a:p>
          <a:r>
            <a:rPr lang="en-US" b="0" i="0" baseline="0"/>
            <a:t>H </a:t>
          </a:r>
          <a:r>
            <a:rPr lang="el-GR"/>
            <a:t>δ</a:t>
          </a:r>
          <a:r>
            <a:rPr lang="el-GR" b="0" i="0" baseline="0"/>
            <a:t>ιαθεσιμότητα  των ουσιών. </a:t>
          </a:r>
          <a:endParaRPr lang="en-US"/>
        </a:p>
      </dgm:t>
    </dgm:pt>
    <dgm:pt modelId="{91640DC8-1EB2-4774-B81D-C0DE0A5D4A05}" type="parTrans" cxnId="{96C8D7D9-096E-484A-B4B7-BFFF67A00A4F}">
      <dgm:prSet/>
      <dgm:spPr/>
      <dgm:t>
        <a:bodyPr/>
        <a:lstStyle/>
        <a:p>
          <a:endParaRPr lang="en-US"/>
        </a:p>
      </dgm:t>
    </dgm:pt>
    <dgm:pt modelId="{0FD12385-0348-48B9-837E-983A95B8E5E1}" type="sibTrans" cxnId="{96C8D7D9-096E-484A-B4B7-BFFF67A00A4F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5A6C84A9-1FF7-4634-A44E-5A2EF93C2666}">
      <dgm:prSet/>
      <dgm:spPr/>
      <dgm:t>
        <a:bodyPr/>
        <a:lstStyle/>
        <a:p>
          <a:r>
            <a:rPr lang="el-GR"/>
            <a:t>Η προσβασιμότητα των χρηστών σε ουσίες.</a:t>
          </a:r>
          <a:endParaRPr lang="en-US"/>
        </a:p>
      </dgm:t>
    </dgm:pt>
    <dgm:pt modelId="{FB50DF1F-8B49-4BA3-97E3-0A6563493C2E}" type="parTrans" cxnId="{A969A4AC-89D1-429E-A50D-2EF4E867A4CD}">
      <dgm:prSet/>
      <dgm:spPr/>
      <dgm:t>
        <a:bodyPr/>
        <a:lstStyle/>
        <a:p>
          <a:endParaRPr lang="en-US"/>
        </a:p>
      </dgm:t>
    </dgm:pt>
    <dgm:pt modelId="{27BFD4E8-8387-42D8-B94D-D3669CF5A1B6}" type="sibTrans" cxnId="{A969A4AC-89D1-429E-A50D-2EF4E867A4CD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1A9201D1-AC2D-467C-9930-984A01141436}">
      <dgm:prSet/>
      <dgm:spPr/>
      <dgm:t>
        <a:bodyPr/>
        <a:lstStyle/>
        <a:p>
          <a:r>
            <a:rPr lang="el-GR" b="0" i="0" baseline="0"/>
            <a:t>Η ψυχαγωγική </a:t>
          </a:r>
          <a:r>
            <a:rPr lang="el-GR"/>
            <a:t>χ</a:t>
          </a:r>
          <a:r>
            <a:rPr lang="el-GR" b="0" i="0" baseline="0"/>
            <a:t>ρήση </a:t>
          </a:r>
          <a:r>
            <a:rPr lang="el-GR"/>
            <a:t>ο</a:t>
          </a:r>
          <a:r>
            <a:rPr lang="el-GR" b="0" i="0" baseline="0"/>
            <a:t>υσιών</a:t>
          </a:r>
          <a:endParaRPr lang="en-US"/>
        </a:p>
      </dgm:t>
    </dgm:pt>
    <dgm:pt modelId="{416073F8-682A-454E-8957-E164A3845CB8}" type="parTrans" cxnId="{AE601A14-E739-43AC-A88E-AD43935CEC13}">
      <dgm:prSet/>
      <dgm:spPr/>
      <dgm:t>
        <a:bodyPr/>
        <a:lstStyle/>
        <a:p>
          <a:endParaRPr lang="en-US"/>
        </a:p>
      </dgm:t>
    </dgm:pt>
    <dgm:pt modelId="{C1B7C555-2FB4-4D15-9CA0-EF45ADA394ED}" type="sibTrans" cxnId="{AE601A14-E739-43AC-A88E-AD43935CEC13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C5C080CB-BF31-42D6-8D55-F3A85608A00E}" type="pres">
      <dgm:prSet presAssocID="{A2CBE186-99F6-4448-96F5-B1AFB7447649}" presName="Name0" presStyleCnt="0">
        <dgm:presLayoutVars>
          <dgm:animLvl val="lvl"/>
          <dgm:resizeHandles val="exact"/>
        </dgm:presLayoutVars>
      </dgm:prSet>
      <dgm:spPr/>
    </dgm:pt>
    <dgm:pt modelId="{2AB496C1-2058-45D7-849E-C222CF9DD58B}" type="pres">
      <dgm:prSet presAssocID="{17E43DBA-AA38-4D60-AF4C-A87BFF138B5F}" presName="compositeNode" presStyleCnt="0">
        <dgm:presLayoutVars>
          <dgm:bulletEnabled val="1"/>
        </dgm:presLayoutVars>
      </dgm:prSet>
      <dgm:spPr/>
    </dgm:pt>
    <dgm:pt modelId="{04281E45-E838-41D9-9C47-A9E38164B047}" type="pres">
      <dgm:prSet presAssocID="{17E43DBA-AA38-4D60-AF4C-A87BFF138B5F}" presName="bgRect" presStyleLbl="bgAccFollowNode1" presStyleIdx="0" presStyleCnt="3"/>
      <dgm:spPr/>
    </dgm:pt>
    <dgm:pt modelId="{953623DC-47E8-49DB-9141-C5F4EE111FF9}" type="pres">
      <dgm:prSet presAssocID="{0FD12385-0348-48B9-837E-983A95B8E5E1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39C5E0E7-225E-45FF-BCE9-6CE26BCDB6B0}" type="pres">
      <dgm:prSet presAssocID="{17E43DBA-AA38-4D60-AF4C-A87BFF138B5F}" presName="bottomLine" presStyleLbl="alignNode1" presStyleIdx="1" presStyleCnt="6">
        <dgm:presLayoutVars/>
      </dgm:prSet>
      <dgm:spPr/>
    </dgm:pt>
    <dgm:pt modelId="{CC517F70-1FB3-4E69-BE28-96F810879753}" type="pres">
      <dgm:prSet presAssocID="{17E43DBA-AA38-4D60-AF4C-A87BFF138B5F}" presName="nodeText" presStyleLbl="bgAccFollowNode1" presStyleIdx="0" presStyleCnt="3">
        <dgm:presLayoutVars>
          <dgm:bulletEnabled val="1"/>
        </dgm:presLayoutVars>
      </dgm:prSet>
      <dgm:spPr/>
    </dgm:pt>
    <dgm:pt modelId="{80009560-042B-4927-B315-F52CA4DCC982}" type="pres">
      <dgm:prSet presAssocID="{0FD12385-0348-48B9-837E-983A95B8E5E1}" presName="sibTrans" presStyleCnt="0"/>
      <dgm:spPr/>
    </dgm:pt>
    <dgm:pt modelId="{7E56245B-7094-4C68-ADBA-0B5DB75E303F}" type="pres">
      <dgm:prSet presAssocID="{5A6C84A9-1FF7-4634-A44E-5A2EF93C2666}" presName="compositeNode" presStyleCnt="0">
        <dgm:presLayoutVars>
          <dgm:bulletEnabled val="1"/>
        </dgm:presLayoutVars>
      </dgm:prSet>
      <dgm:spPr/>
    </dgm:pt>
    <dgm:pt modelId="{DF817257-0272-4E86-A810-A005CC68DD02}" type="pres">
      <dgm:prSet presAssocID="{5A6C84A9-1FF7-4634-A44E-5A2EF93C2666}" presName="bgRect" presStyleLbl="bgAccFollowNode1" presStyleIdx="1" presStyleCnt="3"/>
      <dgm:spPr/>
    </dgm:pt>
    <dgm:pt modelId="{5DB63A55-BB53-4302-BEA1-BB2AFF1CCD61}" type="pres">
      <dgm:prSet presAssocID="{27BFD4E8-8387-42D8-B94D-D3669CF5A1B6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5D03DBE8-1866-4EF0-AE56-E773B0A8BEE0}" type="pres">
      <dgm:prSet presAssocID="{5A6C84A9-1FF7-4634-A44E-5A2EF93C2666}" presName="bottomLine" presStyleLbl="alignNode1" presStyleIdx="3" presStyleCnt="6">
        <dgm:presLayoutVars/>
      </dgm:prSet>
      <dgm:spPr/>
    </dgm:pt>
    <dgm:pt modelId="{09A1B38A-0EEF-41E4-85D2-1B1C825A144F}" type="pres">
      <dgm:prSet presAssocID="{5A6C84A9-1FF7-4634-A44E-5A2EF93C2666}" presName="nodeText" presStyleLbl="bgAccFollowNode1" presStyleIdx="1" presStyleCnt="3">
        <dgm:presLayoutVars>
          <dgm:bulletEnabled val="1"/>
        </dgm:presLayoutVars>
      </dgm:prSet>
      <dgm:spPr/>
    </dgm:pt>
    <dgm:pt modelId="{2F36E644-23C5-4D1C-A593-F0176DB90CA6}" type="pres">
      <dgm:prSet presAssocID="{27BFD4E8-8387-42D8-B94D-D3669CF5A1B6}" presName="sibTrans" presStyleCnt="0"/>
      <dgm:spPr/>
    </dgm:pt>
    <dgm:pt modelId="{BFEDDE13-C4F6-4C39-9D00-AF0C25D40975}" type="pres">
      <dgm:prSet presAssocID="{1A9201D1-AC2D-467C-9930-984A01141436}" presName="compositeNode" presStyleCnt="0">
        <dgm:presLayoutVars>
          <dgm:bulletEnabled val="1"/>
        </dgm:presLayoutVars>
      </dgm:prSet>
      <dgm:spPr/>
    </dgm:pt>
    <dgm:pt modelId="{C796CB8A-1D11-41B3-80AF-491A5B136445}" type="pres">
      <dgm:prSet presAssocID="{1A9201D1-AC2D-467C-9930-984A01141436}" presName="bgRect" presStyleLbl="bgAccFollowNode1" presStyleIdx="2" presStyleCnt="3"/>
      <dgm:spPr/>
    </dgm:pt>
    <dgm:pt modelId="{3AF8338C-5142-4107-BDA0-ACD3452EFA28}" type="pres">
      <dgm:prSet presAssocID="{C1B7C555-2FB4-4D15-9CA0-EF45ADA394ED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DC8C0BA2-9248-4EE6-8A57-011208F4F997}" type="pres">
      <dgm:prSet presAssocID="{1A9201D1-AC2D-467C-9930-984A01141436}" presName="bottomLine" presStyleLbl="alignNode1" presStyleIdx="5" presStyleCnt="6">
        <dgm:presLayoutVars/>
      </dgm:prSet>
      <dgm:spPr/>
    </dgm:pt>
    <dgm:pt modelId="{D9713D35-2E89-4359-B13C-5BBDDB578AF2}" type="pres">
      <dgm:prSet presAssocID="{1A9201D1-AC2D-467C-9930-984A01141436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A1FEB911-86C5-4EF9-8433-5003B603DA93}" type="presOf" srcId="{5A6C84A9-1FF7-4634-A44E-5A2EF93C2666}" destId="{DF817257-0272-4E86-A810-A005CC68DD02}" srcOrd="0" destOrd="0" presId="urn:microsoft.com/office/officeart/2016/7/layout/BasicLinearProcessNumbered"/>
    <dgm:cxn modelId="{AE601A14-E739-43AC-A88E-AD43935CEC13}" srcId="{A2CBE186-99F6-4448-96F5-B1AFB7447649}" destId="{1A9201D1-AC2D-467C-9930-984A01141436}" srcOrd="2" destOrd="0" parTransId="{416073F8-682A-454E-8957-E164A3845CB8}" sibTransId="{C1B7C555-2FB4-4D15-9CA0-EF45ADA394ED}"/>
    <dgm:cxn modelId="{5890D424-4587-48FD-8479-0193243696CD}" type="presOf" srcId="{C1B7C555-2FB4-4D15-9CA0-EF45ADA394ED}" destId="{3AF8338C-5142-4107-BDA0-ACD3452EFA28}" srcOrd="0" destOrd="0" presId="urn:microsoft.com/office/officeart/2016/7/layout/BasicLinearProcessNumbered"/>
    <dgm:cxn modelId="{7B1F6F3C-D1F3-44A1-8340-14FE8FCCC921}" type="presOf" srcId="{17E43DBA-AA38-4D60-AF4C-A87BFF138B5F}" destId="{04281E45-E838-41D9-9C47-A9E38164B047}" srcOrd="0" destOrd="0" presId="urn:microsoft.com/office/officeart/2016/7/layout/BasicLinearProcessNumbered"/>
    <dgm:cxn modelId="{45211E5E-B9D1-4148-99C1-1CEFC3E7D8DA}" type="presOf" srcId="{5A6C84A9-1FF7-4634-A44E-5A2EF93C2666}" destId="{09A1B38A-0EEF-41E4-85D2-1B1C825A144F}" srcOrd="1" destOrd="0" presId="urn:microsoft.com/office/officeart/2016/7/layout/BasicLinearProcessNumbered"/>
    <dgm:cxn modelId="{49D6FC81-0138-48B5-883D-A5E37FB12003}" type="presOf" srcId="{17E43DBA-AA38-4D60-AF4C-A87BFF138B5F}" destId="{CC517F70-1FB3-4E69-BE28-96F810879753}" srcOrd="1" destOrd="0" presId="urn:microsoft.com/office/officeart/2016/7/layout/BasicLinearProcessNumbered"/>
    <dgm:cxn modelId="{A969A4AC-89D1-429E-A50D-2EF4E867A4CD}" srcId="{A2CBE186-99F6-4448-96F5-B1AFB7447649}" destId="{5A6C84A9-1FF7-4634-A44E-5A2EF93C2666}" srcOrd="1" destOrd="0" parTransId="{FB50DF1F-8B49-4BA3-97E3-0A6563493C2E}" sibTransId="{27BFD4E8-8387-42D8-B94D-D3669CF5A1B6}"/>
    <dgm:cxn modelId="{BA6A88C8-4F21-45C3-BD00-02933732DC81}" type="presOf" srcId="{1A9201D1-AC2D-467C-9930-984A01141436}" destId="{C796CB8A-1D11-41B3-80AF-491A5B136445}" srcOrd="0" destOrd="0" presId="urn:microsoft.com/office/officeart/2016/7/layout/BasicLinearProcessNumbered"/>
    <dgm:cxn modelId="{1E4557D8-BB8B-4991-A966-BBD2699FD918}" type="presOf" srcId="{27BFD4E8-8387-42D8-B94D-D3669CF5A1B6}" destId="{5DB63A55-BB53-4302-BEA1-BB2AFF1CCD61}" srcOrd="0" destOrd="0" presId="urn:microsoft.com/office/officeart/2016/7/layout/BasicLinearProcessNumbered"/>
    <dgm:cxn modelId="{802CFED8-BE34-40FA-B919-18428B2305CB}" type="presOf" srcId="{A2CBE186-99F6-4448-96F5-B1AFB7447649}" destId="{C5C080CB-BF31-42D6-8D55-F3A85608A00E}" srcOrd="0" destOrd="0" presId="urn:microsoft.com/office/officeart/2016/7/layout/BasicLinearProcessNumbered"/>
    <dgm:cxn modelId="{96C8D7D9-096E-484A-B4B7-BFFF67A00A4F}" srcId="{A2CBE186-99F6-4448-96F5-B1AFB7447649}" destId="{17E43DBA-AA38-4D60-AF4C-A87BFF138B5F}" srcOrd="0" destOrd="0" parTransId="{91640DC8-1EB2-4774-B81D-C0DE0A5D4A05}" sibTransId="{0FD12385-0348-48B9-837E-983A95B8E5E1}"/>
    <dgm:cxn modelId="{AF8685EC-66C7-4B90-9C14-5FEAA26BC3D7}" type="presOf" srcId="{0FD12385-0348-48B9-837E-983A95B8E5E1}" destId="{953623DC-47E8-49DB-9141-C5F4EE111FF9}" srcOrd="0" destOrd="0" presId="urn:microsoft.com/office/officeart/2016/7/layout/BasicLinearProcessNumbered"/>
    <dgm:cxn modelId="{60CC7AFF-DD00-4048-BC8D-7BBA1917B111}" type="presOf" srcId="{1A9201D1-AC2D-467C-9930-984A01141436}" destId="{D9713D35-2E89-4359-B13C-5BBDDB578AF2}" srcOrd="1" destOrd="0" presId="urn:microsoft.com/office/officeart/2016/7/layout/BasicLinearProcessNumbered"/>
    <dgm:cxn modelId="{CEED2CD3-3B4F-44DB-A6A9-8215DF7073AA}" type="presParOf" srcId="{C5C080CB-BF31-42D6-8D55-F3A85608A00E}" destId="{2AB496C1-2058-45D7-849E-C222CF9DD58B}" srcOrd="0" destOrd="0" presId="urn:microsoft.com/office/officeart/2016/7/layout/BasicLinearProcessNumbered"/>
    <dgm:cxn modelId="{87ABC38E-53A4-4F6A-82C5-0347C190B3D5}" type="presParOf" srcId="{2AB496C1-2058-45D7-849E-C222CF9DD58B}" destId="{04281E45-E838-41D9-9C47-A9E38164B047}" srcOrd="0" destOrd="0" presId="urn:microsoft.com/office/officeart/2016/7/layout/BasicLinearProcessNumbered"/>
    <dgm:cxn modelId="{CC960EA0-04B0-4FC9-B148-38C03D4F9CD7}" type="presParOf" srcId="{2AB496C1-2058-45D7-849E-C222CF9DD58B}" destId="{953623DC-47E8-49DB-9141-C5F4EE111FF9}" srcOrd="1" destOrd="0" presId="urn:microsoft.com/office/officeart/2016/7/layout/BasicLinearProcessNumbered"/>
    <dgm:cxn modelId="{999A5B74-E554-4BA6-94A2-8BD23015D0F8}" type="presParOf" srcId="{2AB496C1-2058-45D7-849E-C222CF9DD58B}" destId="{39C5E0E7-225E-45FF-BCE9-6CE26BCDB6B0}" srcOrd="2" destOrd="0" presId="urn:microsoft.com/office/officeart/2016/7/layout/BasicLinearProcessNumbered"/>
    <dgm:cxn modelId="{7387FC4A-FF90-4126-BA1E-951C82A20BB3}" type="presParOf" srcId="{2AB496C1-2058-45D7-849E-C222CF9DD58B}" destId="{CC517F70-1FB3-4E69-BE28-96F810879753}" srcOrd="3" destOrd="0" presId="urn:microsoft.com/office/officeart/2016/7/layout/BasicLinearProcessNumbered"/>
    <dgm:cxn modelId="{3F597DDE-A816-4001-85E4-C91FDDA9FA7E}" type="presParOf" srcId="{C5C080CB-BF31-42D6-8D55-F3A85608A00E}" destId="{80009560-042B-4927-B315-F52CA4DCC982}" srcOrd="1" destOrd="0" presId="urn:microsoft.com/office/officeart/2016/7/layout/BasicLinearProcessNumbered"/>
    <dgm:cxn modelId="{0F5F9027-57E8-4D31-9DCE-C7A87E1BA1C3}" type="presParOf" srcId="{C5C080CB-BF31-42D6-8D55-F3A85608A00E}" destId="{7E56245B-7094-4C68-ADBA-0B5DB75E303F}" srcOrd="2" destOrd="0" presId="urn:microsoft.com/office/officeart/2016/7/layout/BasicLinearProcessNumbered"/>
    <dgm:cxn modelId="{94390F2F-6563-45A8-958A-2518D726FA35}" type="presParOf" srcId="{7E56245B-7094-4C68-ADBA-0B5DB75E303F}" destId="{DF817257-0272-4E86-A810-A005CC68DD02}" srcOrd="0" destOrd="0" presId="urn:microsoft.com/office/officeart/2016/7/layout/BasicLinearProcessNumbered"/>
    <dgm:cxn modelId="{6CE5229B-2146-4BEA-BB82-1C2EBC66FA86}" type="presParOf" srcId="{7E56245B-7094-4C68-ADBA-0B5DB75E303F}" destId="{5DB63A55-BB53-4302-BEA1-BB2AFF1CCD61}" srcOrd="1" destOrd="0" presId="urn:microsoft.com/office/officeart/2016/7/layout/BasicLinearProcessNumbered"/>
    <dgm:cxn modelId="{D78CE109-B288-4235-8C14-1B4E49AA61DC}" type="presParOf" srcId="{7E56245B-7094-4C68-ADBA-0B5DB75E303F}" destId="{5D03DBE8-1866-4EF0-AE56-E773B0A8BEE0}" srcOrd="2" destOrd="0" presId="urn:microsoft.com/office/officeart/2016/7/layout/BasicLinearProcessNumbered"/>
    <dgm:cxn modelId="{71B2D584-630F-4D80-AB66-5CFE38E50F4F}" type="presParOf" srcId="{7E56245B-7094-4C68-ADBA-0B5DB75E303F}" destId="{09A1B38A-0EEF-41E4-85D2-1B1C825A144F}" srcOrd="3" destOrd="0" presId="urn:microsoft.com/office/officeart/2016/7/layout/BasicLinearProcessNumbered"/>
    <dgm:cxn modelId="{39E3F3A9-B0ED-4EFA-A162-39E74A3A0A48}" type="presParOf" srcId="{C5C080CB-BF31-42D6-8D55-F3A85608A00E}" destId="{2F36E644-23C5-4D1C-A593-F0176DB90CA6}" srcOrd="3" destOrd="0" presId="urn:microsoft.com/office/officeart/2016/7/layout/BasicLinearProcessNumbered"/>
    <dgm:cxn modelId="{66482425-DD26-4A4C-8328-295B3B537620}" type="presParOf" srcId="{C5C080CB-BF31-42D6-8D55-F3A85608A00E}" destId="{BFEDDE13-C4F6-4C39-9D00-AF0C25D40975}" srcOrd="4" destOrd="0" presId="urn:microsoft.com/office/officeart/2016/7/layout/BasicLinearProcessNumbered"/>
    <dgm:cxn modelId="{42233DE8-82F4-4973-B0E2-BF4102988967}" type="presParOf" srcId="{BFEDDE13-C4F6-4C39-9D00-AF0C25D40975}" destId="{C796CB8A-1D11-41B3-80AF-491A5B136445}" srcOrd="0" destOrd="0" presId="urn:microsoft.com/office/officeart/2016/7/layout/BasicLinearProcessNumbered"/>
    <dgm:cxn modelId="{7347FF7B-F5D3-419A-AABE-C6D4F6785004}" type="presParOf" srcId="{BFEDDE13-C4F6-4C39-9D00-AF0C25D40975}" destId="{3AF8338C-5142-4107-BDA0-ACD3452EFA28}" srcOrd="1" destOrd="0" presId="urn:microsoft.com/office/officeart/2016/7/layout/BasicLinearProcessNumbered"/>
    <dgm:cxn modelId="{A980E67F-1835-47FA-A14D-8DC213490585}" type="presParOf" srcId="{BFEDDE13-C4F6-4C39-9D00-AF0C25D40975}" destId="{DC8C0BA2-9248-4EE6-8A57-011208F4F997}" srcOrd="2" destOrd="0" presId="urn:microsoft.com/office/officeart/2016/7/layout/BasicLinearProcessNumbered"/>
    <dgm:cxn modelId="{3982A0B1-7DCD-4E84-89D5-785B6662B520}" type="presParOf" srcId="{BFEDDE13-C4F6-4C39-9D00-AF0C25D40975}" destId="{D9713D35-2E89-4359-B13C-5BBDDB578AF2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556FC0-4D08-4A4F-9E15-46AF50B3412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6B1B6CE-E36F-4ADE-BF40-381483637408}">
      <dgm:prSet/>
      <dgm:spPr/>
      <dgm:t>
        <a:bodyPr/>
        <a:lstStyle/>
        <a:p>
          <a:endParaRPr lang="en-US" dirty="0">
            <a:solidFill>
              <a:srgbClr val="FF0000"/>
            </a:solidFill>
          </a:endParaRPr>
        </a:p>
      </dgm:t>
    </dgm:pt>
    <dgm:pt modelId="{57BEEB6D-4260-4928-BDE5-2A4BE4EE2C09}" type="parTrans" cxnId="{5E06E437-A2EE-4828-B710-27F7BC72784E}">
      <dgm:prSet/>
      <dgm:spPr/>
      <dgm:t>
        <a:bodyPr/>
        <a:lstStyle/>
        <a:p>
          <a:endParaRPr lang="en-US"/>
        </a:p>
      </dgm:t>
    </dgm:pt>
    <dgm:pt modelId="{6F52F102-A46B-4DBD-BD18-20E966CAAB09}" type="sibTrans" cxnId="{5E06E437-A2EE-4828-B710-27F7BC72784E}">
      <dgm:prSet/>
      <dgm:spPr/>
      <dgm:t>
        <a:bodyPr/>
        <a:lstStyle/>
        <a:p>
          <a:endParaRPr lang="en-US"/>
        </a:p>
      </dgm:t>
    </dgm:pt>
    <dgm:pt modelId="{9092C8F6-6B2C-4F1F-815A-EE60A0D516DD}">
      <dgm:prSet/>
      <dgm:spPr/>
      <dgm:t>
        <a:bodyPr/>
        <a:lstStyle/>
        <a:p>
          <a:r>
            <a:rPr lang="en-US" b="0" i="0" baseline="0"/>
            <a:t>Heroin</a:t>
          </a:r>
          <a:endParaRPr lang="en-US"/>
        </a:p>
      </dgm:t>
    </dgm:pt>
    <dgm:pt modelId="{804F8410-7BAA-444D-9165-997CEC6D3D18}" type="parTrans" cxnId="{267BB712-458D-4272-A42E-F833E1316A55}">
      <dgm:prSet/>
      <dgm:spPr/>
      <dgm:t>
        <a:bodyPr/>
        <a:lstStyle/>
        <a:p>
          <a:endParaRPr lang="en-US"/>
        </a:p>
      </dgm:t>
    </dgm:pt>
    <dgm:pt modelId="{3DB06DF6-5BE8-452E-BB33-BF219E84B9ED}" type="sibTrans" cxnId="{267BB712-458D-4272-A42E-F833E1316A55}">
      <dgm:prSet/>
      <dgm:spPr/>
      <dgm:t>
        <a:bodyPr/>
        <a:lstStyle/>
        <a:p>
          <a:endParaRPr lang="en-US"/>
        </a:p>
      </dgm:t>
    </dgm:pt>
    <dgm:pt modelId="{FE57093D-CC71-4845-8B35-831B5B96109E}">
      <dgm:prSet/>
      <dgm:spPr/>
      <dgm:t>
        <a:bodyPr/>
        <a:lstStyle/>
        <a:p>
          <a:r>
            <a:rPr lang="en-US" b="0" i="0" baseline="0"/>
            <a:t>Morphine </a:t>
          </a:r>
          <a:endParaRPr lang="en-US"/>
        </a:p>
      </dgm:t>
    </dgm:pt>
    <dgm:pt modelId="{9DC08ED7-595C-46E7-9F87-2BC4D98744A6}" type="parTrans" cxnId="{B8954342-F660-4C79-A245-0300CD3DB16C}">
      <dgm:prSet/>
      <dgm:spPr/>
      <dgm:t>
        <a:bodyPr/>
        <a:lstStyle/>
        <a:p>
          <a:endParaRPr lang="en-US"/>
        </a:p>
      </dgm:t>
    </dgm:pt>
    <dgm:pt modelId="{73794CA3-6175-4BAF-9A34-0BCD9D79BBCC}" type="sibTrans" cxnId="{B8954342-F660-4C79-A245-0300CD3DB16C}">
      <dgm:prSet/>
      <dgm:spPr/>
      <dgm:t>
        <a:bodyPr/>
        <a:lstStyle/>
        <a:p>
          <a:endParaRPr lang="en-US"/>
        </a:p>
      </dgm:t>
    </dgm:pt>
    <dgm:pt modelId="{BD352999-3C00-4888-A5E6-CF5B06FE6BE0}">
      <dgm:prSet/>
      <dgm:spPr/>
      <dgm:t>
        <a:bodyPr/>
        <a:lstStyle/>
        <a:p>
          <a:r>
            <a:rPr lang="el-GR" b="0" i="0" baseline="0"/>
            <a:t>6-</a:t>
          </a:r>
          <a:r>
            <a:rPr lang="en-US" b="0" i="0" baseline="0"/>
            <a:t>MAM </a:t>
          </a:r>
          <a:r>
            <a:rPr lang="el-GR" b="0" i="0" baseline="0"/>
            <a:t>(κύριος μεταβολίτης ηρωίνης)</a:t>
          </a:r>
          <a:endParaRPr lang="en-US"/>
        </a:p>
      </dgm:t>
    </dgm:pt>
    <dgm:pt modelId="{5D8272F3-EBD8-4914-AB71-C0138EB14F6F}" type="parTrans" cxnId="{F90D94B1-63D7-48CB-9D1D-BF3B3A5F16CD}">
      <dgm:prSet/>
      <dgm:spPr/>
      <dgm:t>
        <a:bodyPr/>
        <a:lstStyle/>
        <a:p>
          <a:endParaRPr lang="en-US"/>
        </a:p>
      </dgm:t>
    </dgm:pt>
    <dgm:pt modelId="{66AEA4D7-459F-48CD-9250-0DC328FDDC45}" type="sibTrans" cxnId="{F90D94B1-63D7-48CB-9D1D-BF3B3A5F16CD}">
      <dgm:prSet/>
      <dgm:spPr/>
      <dgm:t>
        <a:bodyPr/>
        <a:lstStyle/>
        <a:p>
          <a:endParaRPr lang="en-US"/>
        </a:p>
      </dgm:t>
    </dgm:pt>
    <dgm:pt modelId="{22106DE8-C154-4D0E-9FC1-603C4C63B243}">
      <dgm:prSet/>
      <dgm:spPr/>
      <dgm:t>
        <a:bodyPr/>
        <a:lstStyle/>
        <a:p>
          <a:r>
            <a:rPr lang="en-US" b="0" i="0" baseline="0"/>
            <a:t>Oxycodone</a:t>
          </a:r>
          <a:endParaRPr lang="en-US"/>
        </a:p>
      </dgm:t>
    </dgm:pt>
    <dgm:pt modelId="{322D237E-973E-4D5E-9FAA-3270A9215CE9}" type="parTrans" cxnId="{772047D5-CB5C-45E8-84B4-600C44909ADF}">
      <dgm:prSet/>
      <dgm:spPr/>
      <dgm:t>
        <a:bodyPr/>
        <a:lstStyle/>
        <a:p>
          <a:endParaRPr lang="en-US"/>
        </a:p>
      </dgm:t>
    </dgm:pt>
    <dgm:pt modelId="{31C73FA4-C311-4BCC-86E2-45B92DAA2FCA}" type="sibTrans" cxnId="{772047D5-CB5C-45E8-84B4-600C44909ADF}">
      <dgm:prSet/>
      <dgm:spPr/>
      <dgm:t>
        <a:bodyPr/>
        <a:lstStyle/>
        <a:p>
          <a:endParaRPr lang="en-US"/>
        </a:p>
      </dgm:t>
    </dgm:pt>
    <dgm:pt modelId="{7EFC2C8F-1BF3-4655-AA4C-2FFB8E55E343}">
      <dgm:prSet/>
      <dgm:spPr/>
      <dgm:t>
        <a:bodyPr/>
        <a:lstStyle/>
        <a:p>
          <a:r>
            <a:rPr lang="en-US" b="0" i="0" baseline="0"/>
            <a:t>Mephedrone</a:t>
          </a:r>
          <a:endParaRPr lang="en-US"/>
        </a:p>
      </dgm:t>
    </dgm:pt>
    <dgm:pt modelId="{26AE6A7A-8F44-4210-B59E-17355203D95B}" type="parTrans" cxnId="{2B7FD30F-5FC2-49C5-8FB7-EC5BEC98616E}">
      <dgm:prSet/>
      <dgm:spPr/>
      <dgm:t>
        <a:bodyPr/>
        <a:lstStyle/>
        <a:p>
          <a:endParaRPr lang="en-US"/>
        </a:p>
      </dgm:t>
    </dgm:pt>
    <dgm:pt modelId="{2642C488-2636-4B83-87A7-8F7B533E32EB}" type="sibTrans" cxnId="{2B7FD30F-5FC2-49C5-8FB7-EC5BEC98616E}">
      <dgm:prSet/>
      <dgm:spPr/>
      <dgm:t>
        <a:bodyPr/>
        <a:lstStyle/>
        <a:p>
          <a:endParaRPr lang="en-US"/>
        </a:p>
      </dgm:t>
    </dgm:pt>
    <dgm:pt modelId="{D0D2B19D-833C-4154-B10F-1332A052BF70}">
      <dgm:prSet/>
      <dgm:spPr/>
      <dgm:t>
        <a:bodyPr/>
        <a:lstStyle/>
        <a:p>
          <a:r>
            <a:rPr lang="en-US" b="0" i="0" baseline="0"/>
            <a:t>Ketamine</a:t>
          </a:r>
          <a:endParaRPr lang="en-US"/>
        </a:p>
      </dgm:t>
    </dgm:pt>
    <dgm:pt modelId="{F6A2C5A6-4BEA-49CB-8227-8AF106BDA0F7}" type="parTrans" cxnId="{1B447CB8-D877-4214-A75E-6EFDA96EB40C}">
      <dgm:prSet/>
      <dgm:spPr/>
      <dgm:t>
        <a:bodyPr/>
        <a:lstStyle/>
        <a:p>
          <a:endParaRPr lang="en-US"/>
        </a:p>
      </dgm:t>
    </dgm:pt>
    <dgm:pt modelId="{C7E0497D-6BB3-4364-8776-839AD52D5016}" type="sibTrans" cxnId="{1B447CB8-D877-4214-A75E-6EFDA96EB40C}">
      <dgm:prSet/>
      <dgm:spPr/>
      <dgm:t>
        <a:bodyPr/>
        <a:lstStyle/>
        <a:p>
          <a:endParaRPr lang="en-US"/>
        </a:p>
      </dgm:t>
    </dgm:pt>
    <dgm:pt modelId="{03CB0FEB-70CD-4033-80E2-FC0AD8F1D2D5}">
      <dgm:prSet/>
      <dgm:spPr/>
      <dgm:t>
        <a:bodyPr/>
        <a:lstStyle/>
        <a:p>
          <a:r>
            <a:rPr lang="en-US" b="0" i="0" baseline="0"/>
            <a:t>Nor-ketamine (μεταβολίτης κεταμίνης)</a:t>
          </a:r>
          <a:endParaRPr lang="en-US"/>
        </a:p>
      </dgm:t>
    </dgm:pt>
    <dgm:pt modelId="{7500B061-00DE-4DBB-9ECC-DD7AC92F916A}" type="parTrans" cxnId="{5110DAA4-F1FB-41CB-961A-5E00971745D6}">
      <dgm:prSet/>
      <dgm:spPr/>
      <dgm:t>
        <a:bodyPr/>
        <a:lstStyle/>
        <a:p>
          <a:endParaRPr lang="en-US"/>
        </a:p>
      </dgm:t>
    </dgm:pt>
    <dgm:pt modelId="{3895A6F9-F241-471B-A220-063AB76A4FE2}" type="sibTrans" cxnId="{5110DAA4-F1FB-41CB-961A-5E00971745D6}">
      <dgm:prSet/>
      <dgm:spPr/>
      <dgm:t>
        <a:bodyPr/>
        <a:lstStyle/>
        <a:p>
          <a:endParaRPr lang="en-US"/>
        </a:p>
      </dgm:t>
    </dgm:pt>
    <dgm:pt modelId="{15DF6584-3EB8-43A2-8FB0-59790D58C4E4}">
      <dgm:prSet/>
      <dgm:spPr/>
      <dgm:t>
        <a:bodyPr/>
        <a:lstStyle/>
        <a:p>
          <a:r>
            <a:rPr lang="en-US" b="0" i="0" baseline="0"/>
            <a:t>Dehydro</a:t>
          </a:r>
          <a:r>
            <a:rPr lang="el-GR" b="0" i="0" baseline="0"/>
            <a:t>-</a:t>
          </a:r>
          <a:r>
            <a:rPr lang="en-US" b="0" i="0" baseline="0"/>
            <a:t>nor</a:t>
          </a:r>
          <a:r>
            <a:rPr lang="el-GR" b="0" i="0" baseline="0"/>
            <a:t>-</a:t>
          </a:r>
          <a:r>
            <a:rPr lang="en-US" b="0" i="0" baseline="0"/>
            <a:t>ketamine</a:t>
          </a:r>
          <a:r>
            <a:rPr lang="el-GR" b="0" i="0" baseline="0"/>
            <a:t> (μεταβολίτης κεταμίνης)</a:t>
          </a:r>
          <a:endParaRPr lang="en-US"/>
        </a:p>
      </dgm:t>
    </dgm:pt>
    <dgm:pt modelId="{C4B43609-4832-4035-82C5-1024A3B56201}" type="parTrans" cxnId="{37E3F2F1-B6DD-4DD6-8696-892F186548E7}">
      <dgm:prSet/>
      <dgm:spPr/>
      <dgm:t>
        <a:bodyPr/>
        <a:lstStyle/>
        <a:p>
          <a:endParaRPr lang="en-US"/>
        </a:p>
      </dgm:t>
    </dgm:pt>
    <dgm:pt modelId="{CB01F6E4-7DD5-422D-823B-CFE96466983F}" type="sibTrans" cxnId="{37E3F2F1-B6DD-4DD6-8696-892F186548E7}">
      <dgm:prSet/>
      <dgm:spPr/>
      <dgm:t>
        <a:bodyPr/>
        <a:lstStyle/>
        <a:p>
          <a:endParaRPr lang="en-US"/>
        </a:p>
      </dgm:t>
    </dgm:pt>
    <dgm:pt modelId="{46C66566-2ABD-4857-B420-2F351DDF8300}">
      <dgm:prSet/>
      <dgm:spPr/>
      <dgm:t>
        <a:bodyPr/>
        <a:lstStyle/>
        <a:p>
          <a:r>
            <a:rPr lang="el-GR" b="1" i="0" baseline="0">
              <a:solidFill>
                <a:srgbClr val="FF0000"/>
              </a:solidFill>
            </a:rPr>
            <a:t>+ Θα προστεθούν στη μεθοδολογία </a:t>
          </a:r>
          <a:r>
            <a:rPr lang="el-GR" b="1" i="0" baseline="0"/>
            <a:t>:</a:t>
          </a:r>
          <a:endParaRPr lang="en-US" dirty="0"/>
        </a:p>
      </dgm:t>
    </dgm:pt>
    <dgm:pt modelId="{DF65D91C-53F7-4A3C-8AA7-C7A48D98C0F7}" type="sibTrans" cxnId="{65E9A541-32E2-495C-8335-3181BC953869}">
      <dgm:prSet/>
      <dgm:spPr/>
      <dgm:t>
        <a:bodyPr/>
        <a:lstStyle/>
        <a:p>
          <a:endParaRPr lang="en-US"/>
        </a:p>
      </dgm:t>
    </dgm:pt>
    <dgm:pt modelId="{4A880B5F-5034-4312-975D-CB4DCB234DA9}" type="parTrans" cxnId="{65E9A541-32E2-495C-8335-3181BC953869}">
      <dgm:prSet/>
      <dgm:spPr/>
      <dgm:t>
        <a:bodyPr/>
        <a:lstStyle/>
        <a:p>
          <a:endParaRPr lang="en-US"/>
        </a:p>
      </dgm:t>
    </dgm:pt>
    <dgm:pt modelId="{23DB31FB-FCFA-4D25-8D26-8851DC8534E2}" type="pres">
      <dgm:prSet presAssocID="{FF556FC0-4D08-4A4F-9E15-46AF50B34127}" presName="vert0" presStyleCnt="0">
        <dgm:presLayoutVars>
          <dgm:dir/>
          <dgm:animOne val="branch"/>
          <dgm:animLvl val="lvl"/>
        </dgm:presLayoutVars>
      </dgm:prSet>
      <dgm:spPr/>
    </dgm:pt>
    <dgm:pt modelId="{363D2C94-411F-4337-A977-3E94CD002DF2}" type="pres">
      <dgm:prSet presAssocID="{E6B1B6CE-E36F-4ADE-BF40-381483637408}" presName="thickLine" presStyleLbl="alignNode1" presStyleIdx="0" presStyleCnt="10"/>
      <dgm:spPr/>
    </dgm:pt>
    <dgm:pt modelId="{7C22C68D-D4B4-4CD9-AFEC-8E68E3898535}" type="pres">
      <dgm:prSet presAssocID="{E6B1B6CE-E36F-4ADE-BF40-381483637408}" presName="horz1" presStyleCnt="0"/>
      <dgm:spPr/>
    </dgm:pt>
    <dgm:pt modelId="{FE87A38B-719B-4256-BE96-64D85A6FA072}" type="pres">
      <dgm:prSet presAssocID="{E6B1B6CE-E36F-4ADE-BF40-381483637408}" presName="tx1" presStyleLbl="revTx" presStyleIdx="0" presStyleCnt="10"/>
      <dgm:spPr/>
    </dgm:pt>
    <dgm:pt modelId="{EBB4F5CB-41E9-4D9B-BB02-1BE5F8270997}" type="pres">
      <dgm:prSet presAssocID="{E6B1B6CE-E36F-4ADE-BF40-381483637408}" presName="vert1" presStyleCnt="0"/>
      <dgm:spPr/>
    </dgm:pt>
    <dgm:pt modelId="{1286833A-5A7C-4CAC-95BB-105BE55C9359}" type="pres">
      <dgm:prSet presAssocID="{46C66566-2ABD-4857-B420-2F351DDF8300}" presName="thickLine" presStyleLbl="alignNode1" presStyleIdx="1" presStyleCnt="10"/>
      <dgm:spPr/>
    </dgm:pt>
    <dgm:pt modelId="{625BBC6D-0A62-48D0-85A2-AF7CB1538BAE}" type="pres">
      <dgm:prSet presAssocID="{46C66566-2ABD-4857-B420-2F351DDF8300}" presName="horz1" presStyleCnt="0"/>
      <dgm:spPr/>
    </dgm:pt>
    <dgm:pt modelId="{6ACFFC60-D767-4E75-9722-C108189D6DC6}" type="pres">
      <dgm:prSet presAssocID="{46C66566-2ABD-4857-B420-2F351DDF8300}" presName="tx1" presStyleLbl="revTx" presStyleIdx="1" presStyleCnt="10" custLinFactY="-122" custLinFactNeighborX="581" custLinFactNeighborY="-100000"/>
      <dgm:spPr/>
    </dgm:pt>
    <dgm:pt modelId="{5FB99A34-235A-49B9-8598-6164D65C258D}" type="pres">
      <dgm:prSet presAssocID="{46C66566-2ABD-4857-B420-2F351DDF8300}" presName="vert1" presStyleCnt="0"/>
      <dgm:spPr/>
    </dgm:pt>
    <dgm:pt modelId="{E72C0247-F510-4E33-A7AA-D1C5C7698A9A}" type="pres">
      <dgm:prSet presAssocID="{9092C8F6-6B2C-4F1F-815A-EE60A0D516DD}" presName="thickLine" presStyleLbl="alignNode1" presStyleIdx="2" presStyleCnt="10"/>
      <dgm:spPr/>
    </dgm:pt>
    <dgm:pt modelId="{224191BE-32A2-4F41-A29B-74F95F32FB69}" type="pres">
      <dgm:prSet presAssocID="{9092C8F6-6B2C-4F1F-815A-EE60A0D516DD}" presName="horz1" presStyleCnt="0"/>
      <dgm:spPr/>
    </dgm:pt>
    <dgm:pt modelId="{AD155DB7-2B93-4C00-8741-DFADCD71AA01}" type="pres">
      <dgm:prSet presAssocID="{9092C8F6-6B2C-4F1F-815A-EE60A0D516DD}" presName="tx1" presStyleLbl="revTx" presStyleIdx="2" presStyleCnt="10"/>
      <dgm:spPr/>
    </dgm:pt>
    <dgm:pt modelId="{5394A68E-C63E-4E52-B770-0CFE4B068B1E}" type="pres">
      <dgm:prSet presAssocID="{9092C8F6-6B2C-4F1F-815A-EE60A0D516DD}" presName="vert1" presStyleCnt="0"/>
      <dgm:spPr/>
    </dgm:pt>
    <dgm:pt modelId="{5910724B-CA5E-4C37-BD84-226BA524A381}" type="pres">
      <dgm:prSet presAssocID="{FE57093D-CC71-4845-8B35-831B5B96109E}" presName="thickLine" presStyleLbl="alignNode1" presStyleIdx="3" presStyleCnt="10"/>
      <dgm:spPr/>
    </dgm:pt>
    <dgm:pt modelId="{3F5E1F51-B6E5-4712-86E4-678EA61BB95A}" type="pres">
      <dgm:prSet presAssocID="{FE57093D-CC71-4845-8B35-831B5B96109E}" presName="horz1" presStyleCnt="0"/>
      <dgm:spPr/>
    </dgm:pt>
    <dgm:pt modelId="{98502F43-8D66-42BC-98E6-C9B25CA41843}" type="pres">
      <dgm:prSet presAssocID="{FE57093D-CC71-4845-8B35-831B5B96109E}" presName="tx1" presStyleLbl="revTx" presStyleIdx="3" presStyleCnt="10"/>
      <dgm:spPr/>
    </dgm:pt>
    <dgm:pt modelId="{6CF97DE1-FFA3-4C27-A4AC-064774D37C03}" type="pres">
      <dgm:prSet presAssocID="{FE57093D-CC71-4845-8B35-831B5B96109E}" presName="vert1" presStyleCnt="0"/>
      <dgm:spPr/>
    </dgm:pt>
    <dgm:pt modelId="{5A333056-0B3F-40C2-92E4-32D94F93746C}" type="pres">
      <dgm:prSet presAssocID="{BD352999-3C00-4888-A5E6-CF5B06FE6BE0}" presName="thickLine" presStyleLbl="alignNode1" presStyleIdx="4" presStyleCnt="10"/>
      <dgm:spPr/>
    </dgm:pt>
    <dgm:pt modelId="{DF4C9355-FE4F-4217-8DC0-B1CED002B70E}" type="pres">
      <dgm:prSet presAssocID="{BD352999-3C00-4888-A5E6-CF5B06FE6BE0}" presName="horz1" presStyleCnt="0"/>
      <dgm:spPr/>
    </dgm:pt>
    <dgm:pt modelId="{DD352E08-7C4C-4ACD-BC07-1DB013860F6E}" type="pres">
      <dgm:prSet presAssocID="{BD352999-3C00-4888-A5E6-CF5B06FE6BE0}" presName="tx1" presStyleLbl="revTx" presStyleIdx="4" presStyleCnt="10"/>
      <dgm:spPr/>
    </dgm:pt>
    <dgm:pt modelId="{E5BE2D87-E834-4CA8-9A38-9C72B746827E}" type="pres">
      <dgm:prSet presAssocID="{BD352999-3C00-4888-A5E6-CF5B06FE6BE0}" presName="vert1" presStyleCnt="0"/>
      <dgm:spPr/>
    </dgm:pt>
    <dgm:pt modelId="{64719593-510F-4045-9185-C0D3FD476FD4}" type="pres">
      <dgm:prSet presAssocID="{22106DE8-C154-4D0E-9FC1-603C4C63B243}" presName="thickLine" presStyleLbl="alignNode1" presStyleIdx="5" presStyleCnt="10"/>
      <dgm:spPr/>
    </dgm:pt>
    <dgm:pt modelId="{849CD37F-B580-4B3A-91FF-36269FB75033}" type="pres">
      <dgm:prSet presAssocID="{22106DE8-C154-4D0E-9FC1-603C4C63B243}" presName="horz1" presStyleCnt="0"/>
      <dgm:spPr/>
    </dgm:pt>
    <dgm:pt modelId="{87807706-760F-4E1B-957F-A776DD5BD2D0}" type="pres">
      <dgm:prSet presAssocID="{22106DE8-C154-4D0E-9FC1-603C4C63B243}" presName="tx1" presStyleLbl="revTx" presStyleIdx="5" presStyleCnt="10"/>
      <dgm:spPr/>
    </dgm:pt>
    <dgm:pt modelId="{68BD2C14-7247-4EA8-ADC1-7A9F01AFB417}" type="pres">
      <dgm:prSet presAssocID="{22106DE8-C154-4D0E-9FC1-603C4C63B243}" presName="vert1" presStyleCnt="0"/>
      <dgm:spPr/>
    </dgm:pt>
    <dgm:pt modelId="{8050C374-B272-4175-81EF-4DA1D1CE7973}" type="pres">
      <dgm:prSet presAssocID="{7EFC2C8F-1BF3-4655-AA4C-2FFB8E55E343}" presName="thickLine" presStyleLbl="alignNode1" presStyleIdx="6" presStyleCnt="10"/>
      <dgm:spPr/>
    </dgm:pt>
    <dgm:pt modelId="{607265AE-9368-4894-B6CF-65E3BA225836}" type="pres">
      <dgm:prSet presAssocID="{7EFC2C8F-1BF3-4655-AA4C-2FFB8E55E343}" presName="horz1" presStyleCnt="0"/>
      <dgm:spPr/>
    </dgm:pt>
    <dgm:pt modelId="{5EE52F91-A336-49BC-8A1D-4719BDBF1E11}" type="pres">
      <dgm:prSet presAssocID="{7EFC2C8F-1BF3-4655-AA4C-2FFB8E55E343}" presName="tx1" presStyleLbl="revTx" presStyleIdx="6" presStyleCnt="10"/>
      <dgm:spPr/>
    </dgm:pt>
    <dgm:pt modelId="{7F636D80-FB33-4545-81B2-DA1EE16D1198}" type="pres">
      <dgm:prSet presAssocID="{7EFC2C8F-1BF3-4655-AA4C-2FFB8E55E343}" presName="vert1" presStyleCnt="0"/>
      <dgm:spPr/>
    </dgm:pt>
    <dgm:pt modelId="{47E3B500-E7DA-486C-82EC-B7BA141018BE}" type="pres">
      <dgm:prSet presAssocID="{D0D2B19D-833C-4154-B10F-1332A052BF70}" presName="thickLine" presStyleLbl="alignNode1" presStyleIdx="7" presStyleCnt="10"/>
      <dgm:spPr/>
    </dgm:pt>
    <dgm:pt modelId="{C8D53A06-8A59-4226-AA01-6A36B22F326A}" type="pres">
      <dgm:prSet presAssocID="{D0D2B19D-833C-4154-B10F-1332A052BF70}" presName="horz1" presStyleCnt="0"/>
      <dgm:spPr/>
    </dgm:pt>
    <dgm:pt modelId="{C68EB468-628D-4217-9215-21479666A491}" type="pres">
      <dgm:prSet presAssocID="{D0D2B19D-833C-4154-B10F-1332A052BF70}" presName="tx1" presStyleLbl="revTx" presStyleIdx="7" presStyleCnt="10"/>
      <dgm:spPr/>
    </dgm:pt>
    <dgm:pt modelId="{5E1D646B-B587-4ADE-96EA-5189693D6068}" type="pres">
      <dgm:prSet presAssocID="{D0D2B19D-833C-4154-B10F-1332A052BF70}" presName="vert1" presStyleCnt="0"/>
      <dgm:spPr/>
    </dgm:pt>
    <dgm:pt modelId="{35844DF2-0B44-42B9-92A2-FD4EFFAEF2C3}" type="pres">
      <dgm:prSet presAssocID="{03CB0FEB-70CD-4033-80E2-FC0AD8F1D2D5}" presName="thickLine" presStyleLbl="alignNode1" presStyleIdx="8" presStyleCnt="10"/>
      <dgm:spPr/>
    </dgm:pt>
    <dgm:pt modelId="{EFC6E897-8C91-402C-BB66-2FD1B3651929}" type="pres">
      <dgm:prSet presAssocID="{03CB0FEB-70CD-4033-80E2-FC0AD8F1D2D5}" presName="horz1" presStyleCnt="0"/>
      <dgm:spPr/>
    </dgm:pt>
    <dgm:pt modelId="{868537BB-731C-47FC-933D-811BC0EB9620}" type="pres">
      <dgm:prSet presAssocID="{03CB0FEB-70CD-4033-80E2-FC0AD8F1D2D5}" presName="tx1" presStyleLbl="revTx" presStyleIdx="8" presStyleCnt="10"/>
      <dgm:spPr/>
    </dgm:pt>
    <dgm:pt modelId="{E999ADB4-51DC-4E19-A563-628FD3617F64}" type="pres">
      <dgm:prSet presAssocID="{03CB0FEB-70CD-4033-80E2-FC0AD8F1D2D5}" presName="vert1" presStyleCnt="0"/>
      <dgm:spPr/>
    </dgm:pt>
    <dgm:pt modelId="{34BD2B0A-9032-4468-B897-89F5C6962AF6}" type="pres">
      <dgm:prSet presAssocID="{15DF6584-3EB8-43A2-8FB0-59790D58C4E4}" presName="thickLine" presStyleLbl="alignNode1" presStyleIdx="9" presStyleCnt="10"/>
      <dgm:spPr/>
    </dgm:pt>
    <dgm:pt modelId="{4041AEC9-69B9-46DA-8F2F-0EC4C60AB520}" type="pres">
      <dgm:prSet presAssocID="{15DF6584-3EB8-43A2-8FB0-59790D58C4E4}" presName="horz1" presStyleCnt="0"/>
      <dgm:spPr/>
    </dgm:pt>
    <dgm:pt modelId="{102CAA15-C842-4C01-9F65-FF81C02CF7B8}" type="pres">
      <dgm:prSet presAssocID="{15DF6584-3EB8-43A2-8FB0-59790D58C4E4}" presName="tx1" presStyleLbl="revTx" presStyleIdx="9" presStyleCnt="10"/>
      <dgm:spPr/>
    </dgm:pt>
    <dgm:pt modelId="{F50F3A52-1FCC-41F6-8C5F-BE91A61973ED}" type="pres">
      <dgm:prSet presAssocID="{15DF6584-3EB8-43A2-8FB0-59790D58C4E4}" presName="vert1" presStyleCnt="0"/>
      <dgm:spPr/>
    </dgm:pt>
  </dgm:ptLst>
  <dgm:cxnLst>
    <dgm:cxn modelId="{DF044900-1439-498E-AFEC-71797589DCB6}" type="presOf" srcId="{22106DE8-C154-4D0E-9FC1-603C4C63B243}" destId="{87807706-760F-4E1B-957F-A776DD5BD2D0}" srcOrd="0" destOrd="0" presId="urn:microsoft.com/office/officeart/2008/layout/LinedList"/>
    <dgm:cxn modelId="{2B7FD30F-5FC2-49C5-8FB7-EC5BEC98616E}" srcId="{FF556FC0-4D08-4A4F-9E15-46AF50B34127}" destId="{7EFC2C8F-1BF3-4655-AA4C-2FFB8E55E343}" srcOrd="6" destOrd="0" parTransId="{26AE6A7A-8F44-4210-B59E-17355203D95B}" sibTransId="{2642C488-2636-4B83-87A7-8F7B533E32EB}"/>
    <dgm:cxn modelId="{267BB712-458D-4272-A42E-F833E1316A55}" srcId="{FF556FC0-4D08-4A4F-9E15-46AF50B34127}" destId="{9092C8F6-6B2C-4F1F-815A-EE60A0D516DD}" srcOrd="2" destOrd="0" parTransId="{804F8410-7BAA-444D-9165-997CEC6D3D18}" sibTransId="{3DB06DF6-5BE8-452E-BB33-BF219E84B9ED}"/>
    <dgm:cxn modelId="{5E06E437-A2EE-4828-B710-27F7BC72784E}" srcId="{FF556FC0-4D08-4A4F-9E15-46AF50B34127}" destId="{E6B1B6CE-E36F-4ADE-BF40-381483637408}" srcOrd="0" destOrd="0" parTransId="{57BEEB6D-4260-4928-BDE5-2A4BE4EE2C09}" sibTransId="{6F52F102-A46B-4DBD-BD18-20E966CAAB09}"/>
    <dgm:cxn modelId="{65E9A541-32E2-495C-8335-3181BC953869}" srcId="{FF556FC0-4D08-4A4F-9E15-46AF50B34127}" destId="{46C66566-2ABD-4857-B420-2F351DDF8300}" srcOrd="1" destOrd="0" parTransId="{4A880B5F-5034-4312-975D-CB4DCB234DA9}" sibTransId="{DF65D91C-53F7-4A3C-8AA7-C7A48D98C0F7}"/>
    <dgm:cxn modelId="{B8954342-F660-4C79-A245-0300CD3DB16C}" srcId="{FF556FC0-4D08-4A4F-9E15-46AF50B34127}" destId="{FE57093D-CC71-4845-8B35-831B5B96109E}" srcOrd="3" destOrd="0" parTransId="{9DC08ED7-595C-46E7-9F87-2BC4D98744A6}" sibTransId="{73794CA3-6175-4BAF-9A34-0BCD9D79BBCC}"/>
    <dgm:cxn modelId="{20F69D6E-4B51-4908-88A8-4AC849588FAD}" type="presOf" srcId="{BD352999-3C00-4888-A5E6-CF5B06FE6BE0}" destId="{DD352E08-7C4C-4ACD-BC07-1DB013860F6E}" srcOrd="0" destOrd="0" presId="urn:microsoft.com/office/officeart/2008/layout/LinedList"/>
    <dgm:cxn modelId="{B1B8E44F-152C-4ECE-98A1-2891DF34E16B}" type="presOf" srcId="{03CB0FEB-70CD-4033-80E2-FC0AD8F1D2D5}" destId="{868537BB-731C-47FC-933D-811BC0EB9620}" srcOrd="0" destOrd="0" presId="urn:microsoft.com/office/officeart/2008/layout/LinedList"/>
    <dgm:cxn modelId="{DB47EA84-9EF5-48C1-BA97-FC0942C1F665}" type="presOf" srcId="{15DF6584-3EB8-43A2-8FB0-59790D58C4E4}" destId="{102CAA15-C842-4C01-9F65-FF81C02CF7B8}" srcOrd="0" destOrd="0" presId="urn:microsoft.com/office/officeart/2008/layout/LinedList"/>
    <dgm:cxn modelId="{61229D85-6E12-48BE-A45E-7A0922EF4712}" type="presOf" srcId="{9092C8F6-6B2C-4F1F-815A-EE60A0D516DD}" destId="{AD155DB7-2B93-4C00-8741-DFADCD71AA01}" srcOrd="0" destOrd="0" presId="urn:microsoft.com/office/officeart/2008/layout/LinedList"/>
    <dgm:cxn modelId="{397B4E8F-024F-4375-BD1B-64BB1220765F}" type="presOf" srcId="{FF556FC0-4D08-4A4F-9E15-46AF50B34127}" destId="{23DB31FB-FCFA-4D25-8D26-8851DC8534E2}" srcOrd="0" destOrd="0" presId="urn:microsoft.com/office/officeart/2008/layout/LinedList"/>
    <dgm:cxn modelId="{0B165E95-23C9-45FE-8777-F4BD656D70B6}" type="presOf" srcId="{46C66566-2ABD-4857-B420-2F351DDF8300}" destId="{6ACFFC60-D767-4E75-9722-C108189D6DC6}" srcOrd="0" destOrd="0" presId="urn:microsoft.com/office/officeart/2008/layout/LinedList"/>
    <dgm:cxn modelId="{5110DAA4-F1FB-41CB-961A-5E00971745D6}" srcId="{FF556FC0-4D08-4A4F-9E15-46AF50B34127}" destId="{03CB0FEB-70CD-4033-80E2-FC0AD8F1D2D5}" srcOrd="8" destOrd="0" parTransId="{7500B061-00DE-4DBB-9ECC-DD7AC92F916A}" sibTransId="{3895A6F9-F241-471B-A220-063AB76A4FE2}"/>
    <dgm:cxn modelId="{056D51AC-8006-4680-B2C5-88539325E4E0}" type="presOf" srcId="{D0D2B19D-833C-4154-B10F-1332A052BF70}" destId="{C68EB468-628D-4217-9215-21479666A491}" srcOrd="0" destOrd="0" presId="urn:microsoft.com/office/officeart/2008/layout/LinedList"/>
    <dgm:cxn modelId="{F90D94B1-63D7-48CB-9D1D-BF3B3A5F16CD}" srcId="{FF556FC0-4D08-4A4F-9E15-46AF50B34127}" destId="{BD352999-3C00-4888-A5E6-CF5B06FE6BE0}" srcOrd="4" destOrd="0" parTransId="{5D8272F3-EBD8-4914-AB71-C0138EB14F6F}" sibTransId="{66AEA4D7-459F-48CD-9250-0DC328FDDC45}"/>
    <dgm:cxn modelId="{1B447CB8-D877-4214-A75E-6EFDA96EB40C}" srcId="{FF556FC0-4D08-4A4F-9E15-46AF50B34127}" destId="{D0D2B19D-833C-4154-B10F-1332A052BF70}" srcOrd="7" destOrd="0" parTransId="{F6A2C5A6-4BEA-49CB-8227-8AF106BDA0F7}" sibTransId="{C7E0497D-6BB3-4364-8776-839AD52D5016}"/>
    <dgm:cxn modelId="{772047D5-CB5C-45E8-84B4-600C44909ADF}" srcId="{FF556FC0-4D08-4A4F-9E15-46AF50B34127}" destId="{22106DE8-C154-4D0E-9FC1-603C4C63B243}" srcOrd="5" destOrd="0" parTransId="{322D237E-973E-4D5E-9FAA-3270A9215CE9}" sibTransId="{31C73FA4-C311-4BCC-86E2-45B92DAA2FCA}"/>
    <dgm:cxn modelId="{41ED46E1-9C90-4B3A-BA2D-8B2FEE7725FB}" type="presOf" srcId="{E6B1B6CE-E36F-4ADE-BF40-381483637408}" destId="{FE87A38B-719B-4256-BE96-64D85A6FA072}" srcOrd="0" destOrd="0" presId="urn:microsoft.com/office/officeart/2008/layout/LinedList"/>
    <dgm:cxn modelId="{208341E2-FD12-42D3-975C-892AA75C7B89}" type="presOf" srcId="{7EFC2C8F-1BF3-4655-AA4C-2FFB8E55E343}" destId="{5EE52F91-A336-49BC-8A1D-4719BDBF1E11}" srcOrd="0" destOrd="0" presId="urn:microsoft.com/office/officeart/2008/layout/LinedList"/>
    <dgm:cxn modelId="{37E3F2F1-B6DD-4DD6-8696-892F186548E7}" srcId="{FF556FC0-4D08-4A4F-9E15-46AF50B34127}" destId="{15DF6584-3EB8-43A2-8FB0-59790D58C4E4}" srcOrd="9" destOrd="0" parTransId="{C4B43609-4832-4035-82C5-1024A3B56201}" sibTransId="{CB01F6E4-7DD5-422D-823B-CFE96466983F}"/>
    <dgm:cxn modelId="{904655F3-4EB1-4DDB-9BF3-964040E5944F}" type="presOf" srcId="{FE57093D-CC71-4845-8B35-831B5B96109E}" destId="{98502F43-8D66-42BC-98E6-C9B25CA41843}" srcOrd="0" destOrd="0" presId="urn:microsoft.com/office/officeart/2008/layout/LinedList"/>
    <dgm:cxn modelId="{3EC20FF8-C8B7-4DEF-9679-84544FD162BD}" type="presParOf" srcId="{23DB31FB-FCFA-4D25-8D26-8851DC8534E2}" destId="{363D2C94-411F-4337-A977-3E94CD002DF2}" srcOrd="0" destOrd="0" presId="urn:microsoft.com/office/officeart/2008/layout/LinedList"/>
    <dgm:cxn modelId="{D3C641AE-F631-4DAB-AFF4-C78CEE1B74EA}" type="presParOf" srcId="{23DB31FB-FCFA-4D25-8D26-8851DC8534E2}" destId="{7C22C68D-D4B4-4CD9-AFEC-8E68E3898535}" srcOrd="1" destOrd="0" presId="urn:microsoft.com/office/officeart/2008/layout/LinedList"/>
    <dgm:cxn modelId="{DC8140C0-3845-4F90-A95A-40DFEF262BC7}" type="presParOf" srcId="{7C22C68D-D4B4-4CD9-AFEC-8E68E3898535}" destId="{FE87A38B-719B-4256-BE96-64D85A6FA072}" srcOrd="0" destOrd="0" presId="urn:microsoft.com/office/officeart/2008/layout/LinedList"/>
    <dgm:cxn modelId="{3E4003CE-2684-4672-8FA2-DFC77894B578}" type="presParOf" srcId="{7C22C68D-D4B4-4CD9-AFEC-8E68E3898535}" destId="{EBB4F5CB-41E9-4D9B-BB02-1BE5F8270997}" srcOrd="1" destOrd="0" presId="urn:microsoft.com/office/officeart/2008/layout/LinedList"/>
    <dgm:cxn modelId="{C7B0C007-3F4E-400B-96B4-C3B18822151D}" type="presParOf" srcId="{23DB31FB-FCFA-4D25-8D26-8851DC8534E2}" destId="{1286833A-5A7C-4CAC-95BB-105BE55C9359}" srcOrd="2" destOrd="0" presId="urn:microsoft.com/office/officeart/2008/layout/LinedList"/>
    <dgm:cxn modelId="{92263CC2-F143-40E6-84A1-CC9F2E960246}" type="presParOf" srcId="{23DB31FB-FCFA-4D25-8D26-8851DC8534E2}" destId="{625BBC6D-0A62-48D0-85A2-AF7CB1538BAE}" srcOrd="3" destOrd="0" presId="urn:microsoft.com/office/officeart/2008/layout/LinedList"/>
    <dgm:cxn modelId="{18CCDC30-D50C-4348-86B4-63D12462247F}" type="presParOf" srcId="{625BBC6D-0A62-48D0-85A2-AF7CB1538BAE}" destId="{6ACFFC60-D767-4E75-9722-C108189D6DC6}" srcOrd="0" destOrd="0" presId="urn:microsoft.com/office/officeart/2008/layout/LinedList"/>
    <dgm:cxn modelId="{CC49AE51-2F01-4192-AD19-C1FA7966B627}" type="presParOf" srcId="{625BBC6D-0A62-48D0-85A2-AF7CB1538BAE}" destId="{5FB99A34-235A-49B9-8598-6164D65C258D}" srcOrd="1" destOrd="0" presId="urn:microsoft.com/office/officeart/2008/layout/LinedList"/>
    <dgm:cxn modelId="{35C523E2-7A3B-4E00-83AB-DE0064F967C5}" type="presParOf" srcId="{23DB31FB-FCFA-4D25-8D26-8851DC8534E2}" destId="{E72C0247-F510-4E33-A7AA-D1C5C7698A9A}" srcOrd="4" destOrd="0" presId="urn:microsoft.com/office/officeart/2008/layout/LinedList"/>
    <dgm:cxn modelId="{D8DA2B9D-C8AE-4786-BD21-3450C102E01B}" type="presParOf" srcId="{23DB31FB-FCFA-4D25-8D26-8851DC8534E2}" destId="{224191BE-32A2-4F41-A29B-74F95F32FB69}" srcOrd="5" destOrd="0" presId="urn:microsoft.com/office/officeart/2008/layout/LinedList"/>
    <dgm:cxn modelId="{7F03249E-CDBB-4E20-812A-18AA808C43D6}" type="presParOf" srcId="{224191BE-32A2-4F41-A29B-74F95F32FB69}" destId="{AD155DB7-2B93-4C00-8741-DFADCD71AA01}" srcOrd="0" destOrd="0" presId="urn:microsoft.com/office/officeart/2008/layout/LinedList"/>
    <dgm:cxn modelId="{BA580BA7-DECF-4AC4-927D-E5A9E4413096}" type="presParOf" srcId="{224191BE-32A2-4F41-A29B-74F95F32FB69}" destId="{5394A68E-C63E-4E52-B770-0CFE4B068B1E}" srcOrd="1" destOrd="0" presId="urn:microsoft.com/office/officeart/2008/layout/LinedList"/>
    <dgm:cxn modelId="{E1D89D54-90EE-433E-AAD2-B28474249391}" type="presParOf" srcId="{23DB31FB-FCFA-4D25-8D26-8851DC8534E2}" destId="{5910724B-CA5E-4C37-BD84-226BA524A381}" srcOrd="6" destOrd="0" presId="urn:microsoft.com/office/officeart/2008/layout/LinedList"/>
    <dgm:cxn modelId="{AEFD233B-99A0-4894-99FE-5B1F60E578F7}" type="presParOf" srcId="{23DB31FB-FCFA-4D25-8D26-8851DC8534E2}" destId="{3F5E1F51-B6E5-4712-86E4-678EA61BB95A}" srcOrd="7" destOrd="0" presId="urn:microsoft.com/office/officeart/2008/layout/LinedList"/>
    <dgm:cxn modelId="{DB947E03-C9C8-462B-B858-30E4BFBA957B}" type="presParOf" srcId="{3F5E1F51-B6E5-4712-86E4-678EA61BB95A}" destId="{98502F43-8D66-42BC-98E6-C9B25CA41843}" srcOrd="0" destOrd="0" presId="urn:microsoft.com/office/officeart/2008/layout/LinedList"/>
    <dgm:cxn modelId="{19096AF6-B070-4961-B762-AEE999EADA6D}" type="presParOf" srcId="{3F5E1F51-B6E5-4712-86E4-678EA61BB95A}" destId="{6CF97DE1-FFA3-4C27-A4AC-064774D37C03}" srcOrd="1" destOrd="0" presId="urn:microsoft.com/office/officeart/2008/layout/LinedList"/>
    <dgm:cxn modelId="{F681BCDE-C94D-4865-9A8D-7E110F476C98}" type="presParOf" srcId="{23DB31FB-FCFA-4D25-8D26-8851DC8534E2}" destId="{5A333056-0B3F-40C2-92E4-32D94F93746C}" srcOrd="8" destOrd="0" presId="urn:microsoft.com/office/officeart/2008/layout/LinedList"/>
    <dgm:cxn modelId="{6EF5EFC1-E032-488A-8590-26B2641C0B3E}" type="presParOf" srcId="{23DB31FB-FCFA-4D25-8D26-8851DC8534E2}" destId="{DF4C9355-FE4F-4217-8DC0-B1CED002B70E}" srcOrd="9" destOrd="0" presId="urn:microsoft.com/office/officeart/2008/layout/LinedList"/>
    <dgm:cxn modelId="{5EDB0318-4E6B-4B27-9B32-8D8F42B19271}" type="presParOf" srcId="{DF4C9355-FE4F-4217-8DC0-B1CED002B70E}" destId="{DD352E08-7C4C-4ACD-BC07-1DB013860F6E}" srcOrd="0" destOrd="0" presId="urn:microsoft.com/office/officeart/2008/layout/LinedList"/>
    <dgm:cxn modelId="{D82D4D41-4A5C-4B76-8C35-DBA081B56E2E}" type="presParOf" srcId="{DF4C9355-FE4F-4217-8DC0-B1CED002B70E}" destId="{E5BE2D87-E834-4CA8-9A38-9C72B746827E}" srcOrd="1" destOrd="0" presId="urn:microsoft.com/office/officeart/2008/layout/LinedList"/>
    <dgm:cxn modelId="{CFA69F7C-C5E6-4F85-A30D-C212889CD7AC}" type="presParOf" srcId="{23DB31FB-FCFA-4D25-8D26-8851DC8534E2}" destId="{64719593-510F-4045-9185-C0D3FD476FD4}" srcOrd="10" destOrd="0" presId="urn:microsoft.com/office/officeart/2008/layout/LinedList"/>
    <dgm:cxn modelId="{E343CE81-6197-48E5-A56A-A0931CFC87AA}" type="presParOf" srcId="{23DB31FB-FCFA-4D25-8D26-8851DC8534E2}" destId="{849CD37F-B580-4B3A-91FF-36269FB75033}" srcOrd="11" destOrd="0" presId="urn:microsoft.com/office/officeart/2008/layout/LinedList"/>
    <dgm:cxn modelId="{C5F412AC-315A-4EDD-B732-852091DA0C23}" type="presParOf" srcId="{849CD37F-B580-4B3A-91FF-36269FB75033}" destId="{87807706-760F-4E1B-957F-A776DD5BD2D0}" srcOrd="0" destOrd="0" presId="urn:microsoft.com/office/officeart/2008/layout/LinedList"/>
    <dgm:cxn modelId="{5A901DB1-0794-4AD6-B991-71B9AA101E15}" type="presParOf" srcId="{849CD37F-B580-4B3A-91FF-36269FB75033}" destId="{68BD2C14-7247-4EA8-ADC1-7A9F01AFB417}" srcOrd="1" destOrd="0" presId="urn:microsoft.com/office/officeart/2008/layout/LinedList"/>
    <dgm:cxn modelId="{EAB51C56-2AA6-43B6-B545-0B0507BD7049}" type="presParOf" srcId="{23DB31FB-FCFA-4D25-8D26-8851DC8534E2}" destId="{8050C374-B272-4175-81EF-4DA1D1CE7973}" srcOrd="12" destOrd="0" presId="urn:microsoft.com/office/officeart/2008/layout/LinedList"/>
    <dgm:cxn modelId="{6E826D97-6EBA-448F-8202-0F93CDA1B355}" type="presParOf" srcId="{23DB31FB-FCFA-4D25-8D26-8851DC8534E2}" destId="{607265AE-9368-4894-B6CF-65E3BA225836}" srcOrd="13" destOrd="0" presId="urn:microsoft.com/office/officeart/2008/layout/LinedList"/>
    <dgm:cxn modelId="{C1A0E524-A417-4551-B8D8-EC574AAFFAE8}" type="presParOf" srcId="{607265AE-9368-4894-B6CF-65E3BA225836}" destId="{5EE52F91-A336-49BC-8A1D-4719BDBF1E11}" srcOrd="0" destOrd="0" presId="urn:microsoft.com/office/officeart/2008/layout/LinedList"/>
    <dgm:cxn modelId="{8E1CC396-8EDD-46DF-9AE5-E1FBB2637C48}" type="presParOf" srcId="{607265AE-9368-4894-B6CF-65E3BA225836}" destId="{7F636D80-FB33-4545-81B2-DA1EE16D1198}" srcOrd="1" destOrd="0" presId="urn:microsoft.com/office/officeart/2008/layout/LinedList"/>
    <dgm:cxn modelId="{522DCAC3-BE4C-4545-BB9B-CFCE65D1C210}" type="presParOf" srcId="{23DB31FB-FCFA-4D25-8D26-8851DC8534E2}" destId="{47E3B500-E7DA-486C-82EC-B7BA141018BE}" srcOrd="14" destOrd="0" presId="urn:microsoft.com/office/officeart/2008/layout/LinedList"/>
    <dgm:cxn modelId="{15C1B2F3-4E43-428E-91BE-D243CCE0E083}" type="presParOf" srcId="{23DB31FB-FCFA-4D25-8D26-8851DC8534E2}" destId="{C8D53A06-8A59-4226-AA01-6A36B22F326A}" srcOrd="15" destOrd="0" presId="urn:microsoft.com/office/officeart/2008/layout/LinedList"/>
    <dgm:cxn modelId="{E06AD7D1-A45E-4D0F-A927-5029BF3514EF}" type="presParOf" srcId="{C8D53A06-8A59-4226-AA01-6A36B22F326A}" destId="{C68EB468-628D-4217-9215-21479666A491}" srcOrd="0" destOrd="0" presId="urn:microsoft.com/office/officeart/2008/layout/LinedList"/>
    <dgm:cxn modelId="{2D16F191-C9DC-4C35-A7D9-3B23EA1D9E29}" type="presParOf" srcId="{C8D53A06-8A59-4226-AA01-6A36B22F326A}" destId="{5E1D646B-B587-4ADE-96EA-5189693D6068}" srcOrd="1" destOrd="0" presId="urn:microsoft.com/office/officeart/2008/layout/LinedList"/>
    <dgm:cxn modelId="{325D3CF9-A635-4943-A469-3CC61ED61260}" type="presParOf" srcId="{23DB31FB-FCFA-4D25-8D26-8851DC8534E2}" destId="{35844DF2-0B44-42B9-92A2-FD4EFFAEF2C3}" srcOrd="16" destOrd="0" presId="urn:microsoft.com/office/officeart/2008/layout/LinedList"/>
    <dgm:cxn modelId="{260E5702-3484-4B74-83EE-53AC14CC0BE9}" type="presParOf" srcId="{23DB31FB-FCFA-4D25-8D26-8851DC8534E2}" destId="{EFC6E897-8C91-402C-BB66-2FD1B3651929}" srcOrd="17" destOrd="0" presId="urn:microsoft.com/office/officeart/2008/layout/LinedList"/>
    <dgm:cxn modelId="{CA5E6687-8B69-4FBD-BB7A-73BE7D2623F8}" type="presParOf" srcId="{EFC6E897-8C91-402C-BB66-2FD1B3651929}" destId="{868537BB-731C-47FC-933D-811BC0EB9620}" srcOrd="0" destOrd="0" presId="urn:microsoft.com/office/officeart/2008/layout/LinedList"/>
    <dgm:cxn modelId="{3245DBFB-8CE7-4FAC-9FC6-DD95DE818973}" type="presParOf" srcId="{EFC6E897-8C91-402C-BB66-2FD1B3651929}" destId="{E999ADB4-51DC-4E19-A563-628FD3617F64}" srcOrd="1" destOrd="0" presId="urn:microsoft.com/office/officeart/2008/layout/LinedList"/>
    <dgm:cxn modelId="{BDA3B363-B7C8-450F-9629-BF0DAEE5B8D5}" type="presParOf" srcId="{23DB31FB-FCFA-4D25-8D26-8851DC8534E2}" destId="{34BD2B0A-9032-4468-B897-89F5C6962AF6}" srcOrd="18" destOrd="0" presId="urn:microsoft.com/office/officeart/2008/layout/LinedList"/>
    <dgm:cxn modelId="{B29EB474-18F4-4562-BEDA-5042E9622C62}" type="presParOf" srcId="{23DB31FB-FCFA-4D25-8D26-8851DC8534E2}" destId="{4041AEC9-69B9-46DA-8F2F-0EC4C60AB520}" srcOrd="19" destOrd="0" presId="urn:microsoft.com/office/officeart/2008/layout/LinedList"/>
    <dgm:cxn modelId="{CCFB1EFA-F72E-4FA0-9D7B-67C5D534AE37}" type="presParOf" srcId="{4041AEC9-69B9-46DA-8F2F-0EC4C60AB520}" destId="{102CAA15-C842-4C01-9F65-FF81C02CF7B8}" srcOrd="0" destOrd="0" presId="urn:microsoft.com/office/officeart/2008/layout/LinedList"/>
    <dgm:cxn modelId="{29EEAECF-934D-4E8C-A34D-543A71DF0DFB}" type="presParOf" srcId="{4041AEC9-69B9-46DA-8F2F-0EC4C60AB520}" destId="{F50F3A52-1FCC-41F6-8C5F-BE91A61973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5AB231-BAFB-4EEF-B319-EA825FBF06BA}" type="doc">
      <dgm:prSet loTypeId="urn:microsoft.com/office/officeart/2009/3/layout/StepUp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l-CY"/>
        </a:p>
      </dgm:t>
    </dgm:pt>
    <dgm:pt modelId="{75DA1AF5-6F2B-40F0-B576-82C819ABB452}">
      <dgm:prSet phldrT="[Text]"/>
      <dgm:spPr/>
      <dgm:t>
        <a:bodyPr/>
        <a:lstStyle/>
        <a:p>
          <a:r>
            <a:rPr lang="el-GR" dirty="0"/>
            <a:t>Ανοικτή Πρόσβαση &amp; Δημοσιοποίηση Στοιχείων</a:t>
          </a:r>
          <a:endParaRPr lang="el-CY" dirty="0"/>
        </a:p>
      </dgm:t>
    </dgm:pt>
    <dgm:pt modelId="{B565846A-4AE5-4406-A60B-0CE0F5E3C6AA}" type="parTrans" cxnId="{706A645C-C763-4D38-906C-9BA30B41E834}">
      <dgm:prSet/>
      <dgm:spPr/>
      <dgm:t>
        <a:bodyPr/>
        <a:lstStyle/>
        <a:p>
          <a:endParaRPr lang="el-CY"/>
        </a:p>
      </dgm:t>
    </dgm:pt>
    <dgm:pt modelId="{6C7D8646-F973-4BC7-AE0B-FE5579DE943A}" type="sibTrans" cxnId="{706A645C-C763-4D38-906C-9BA30B41E834}">
      <dgm:prSet/>
      <dgm:spPr/>
      <dgm:t>
        <a:bodyPr/>
        <a:lstStyle/>
        <a:p>
          <a:endParaRPr lang="el-CY"/>
        </a:p>
      </dgm:t>
    </dgm:pt>
    <dgm:pt modelId="{5F3B962D-4B5E-446A-B0D0-E5E6FD3D781D}">
      <dgm:prSet phldrT="[Text]"/>
      <dgm:spPr/>
      <dgm:t>
        <a:bodyPr/>
        <a:lstStyle/>
        <a:p>
          <a:r>
            <a:rPr lang="el-GR" dirty="0"/>
            <a:t>Ερευνητικές Συνεργασίες</a:t>
          </a:r>
          <a:endParaRPr lang="el-CY" dirty="0"/>
        </a:p>
      </dgm:t>
    </dgm:pt>
    <dgm:pt modelId="{D8E8DAF8-1BFA-43A1-BFF2-6AFD598599E7}" type="parTrans" cxnId="{107C0292-3F56-4D2A-9516-A3836F696825}">
      <dgm:prSet/>
      <dgm:spPr/>
      <dgm:t>
        <a:bodyPr/>
        <a:lstStyle/>
        <a:p>
          <a:endParaRPr lang="el-CY"/>
        </a:p>
      </dgm:t>
    </dgm:pt>
    <dgm:pt modelId="{57E44BC8-AD40-4E20-95F0-2197BB02FCE1}" type="sibTrans" cxnId="{107C0292-3F56-4D2A-9516-A3836F696825}">
      <dgm:prSet/>
      <dgm:spPr/>
      <dgm:t>
        <a:bodyPr/>
        <a:lstStyle/>
        <a:p>
          <a:endParaRPr lang="el-CY"/>
        </a:p>
      </dgm:t>
    </dgm:pt>
    <dgm:pt modelId="{BA8A291F-845D-4072-BE3B-7214A4A3B597}">
      <dgm:prSet phldrT="[Text]"/>
      <dgm:spPr/>
      <dgm:t>
        <a:bodyPr/>
        <a:lstStyle/>
        <a:p>
          <a:r>
            <a:rPr lang="el-GR" dirty="0"/>
            <a:t>Δημόσια Συζήτηση</a:t>
          </a:r>
          <a:endParaRPr lang="el-CY" dirty="0"/>
        </a:p>
      </dgm:t>
    </dgm:pt>
    <dgm:pt modelId="{356B1574-1403-4B80-8BDA-B50CF73E7E0F}" type="parTrans" cxnId="{3F0A444E-AE86-41F0-9145-75E876803D28}">
      <dgm:prSet/>
      <dgm:spPr/>
      <dgm:t>
        <a:bodyPr/>
        <a:lstStyle/>
        <a:p>
          <a:endParaRPr lang="el-CY"/>
        </a:p>
      </dgm:t>
    </dgm:pt>
    <dgm:pt modelId="{4C42D643-FB0E-46A6-8E08-052A44ADFC8F}" type="sibTrans" cxnId="{3F0A444E-AE86-41F0-9145-75E876803D28}">
      <dgm:prSet/>
      <dgm:spPr/>
      <dgm:t>
        <a:bodyPr/>
        <a:lstStyle/>
        <a:p>
          <a:endParaRPr lang="el-CY"/>
        </a:p>
      </dgm:t>
    </dgm:pt>
    <dgm:pt modelId="{96EF3DAA-3922-4F0E-BDF2-AA5B47E3C5F8}">
      <dgm:prSet/>
      <dgm:spPr/>
      <dgm:t>
        <a:bodyPr/>
        <a:lstStyle/>
        <a:p>
          <a:r>
            <a:rPr lang="el-GR">
              <a:latin typeface="+mn-lt"/>
              <a:ea typeface="+mn-ea"/>
              <a:cs typeface="+mn-cs"/>
            </a:rPr>
            <a:t>Αναγνώριση και κατανόηση του φαινομένου</a:t>
          </a:r>
          <a:endParaRPr lang="el-CY" dirty="0"/>
        </a:p>
      </dgm:t>
    </dgm:pt>
    <dgm:pt modelId="{A665FB5F-7396-445C-BCD8-AD1D9D8370AC}" type="parTrans" cxnId="{C5030E87-2E7B-4759-845B-7FD34ACC1D91}">
      <dgm:prSet/>
      <dgm:spPr/>
      <dgm:t>
        <a:bodyPr/>
        <a:lstStyle/>
        <a:p>
          <a:endParaRPr lang="el-CY"/>
        </a:p>
      </dgm:t>
    </dgm:pt>
    <dgm:pt modelId="{21F25C6D-F3A9-44AE-B7D5-1E6B0D769207}" type="sibTrans" cxnId="{C5030E87-2E7B-4759-845B-7FD34ACC1D91}">
      <dgm:prSet/>
      <dgm:spPr/>
      <dgm:t>
        <a:bodyPr/>
        <a:lstStyle/>
        <a:p>
          <a:endParaRPr lang="el-CY"/>
        </a:p>
      </dgm:t>
    </dgm:pt>
    <dgm:pt modelId="{E2F3E1DC-00C4-4C20-A427-A5B7053339F3}" type="pres">
      <dgm:prSet presAssocID="{335AB231-BAFB-4EEF-B319-EA825FBF06BA}" presName="rootnode" presStyleCnt="0">
        <dgm:presLayoutVars>
          <dgm:chMax/>
          <dgm:chPref/>
          <dgm:dir/>
          <dgm:animLvl val="lvl"/>
        </dgm:presLayoutVars>
      </dgm:prSet>
      <dgm:spPr/>
    </dgm:pt>
    <dgm:pt modelId="{02015369-6967-4D05-8E9E-8F84165C8F5E}" type="pres">
      <dgm:prSet presAssocID="{75DA1AF5-6F2B-40F0-B576-82C819ABB452}" presName="composite" presStyleCnt="0"/>
      <dgm:spPr/>
    </dgm:pt>
    <dgm:pt modelId="{C2B3357B-E764-4BE0-9C51-1B3B4E5CBDF6}" type="pres">
      <dgm:prSet presAssocID="{75DA1AF5-6F2B-40F0-B576-82C819ABB452}" presName="LShape" presStyleLbl="alignNode1" presStyleIdx="0" presStyleCnt="7"/>
      <dgm:spPr>
        <a:gradFill rotWithShape="0">
          <a:gsLst>
            <a:gs pos="0">
              <a:srgbClr val="FF0000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</dgm:pt>
    <dgm:pt modelId="{F289AB81-3438-4FB3-9178-3B264E835437}" type="pres">
      <dgm:prSet presAssocID="{75DA1AF5-6F2B-40F0-B576-82C819ABB452}" presName="ParentText" presStyleLbl="revTx" presStyleIdx="0" presStyleCnt="4" custLinFactX="23723" custLinFactNeighborX="100000" custLinFactNeighborY="-33328">
        <dgm:presLayoutVars>
          <dgm:chMax val="0"/>
          <dgm:chPref val="0"/>
          <dgm:bulletEnabled val="1"/>
        </dgm:presLayoutVars>
      </dgm:prSet>
      <dgm:spPr/>
    </dgm:pt>
    <dgm:pt modelId="{E38B1B2A-2A39-40E8-AF87-AB5E35499BCD}" type="pres">
      <dgm:prSet presAssocID="{75DA1AF5-6F2B-40F0-B576-82C819ABB452}" presName="Triangle" presStyleLbl="alignNode1" presStyleIdx="1" presStyleCnt="7"/>
      <dgm:spPr/>
    </dgm:pt>
    <dgm:pt modelId="{005C9A53-2D0B-45A5-8759-94D46730E370}" type="pres">
      <dgm:prSet presAssocID="{6C7D8646-F973-4BC7-AE0B-FE5579DE943A}" presName="sibTrans" presStyleCnt="0"/>
      <dgm:spPr/>
    </dgm:pt>
    <dgm:pt modelId="{D6BC3D32-30FC-4652-9D34-6F86B1700C38}" type="pres">
      <dgm:prSet presAssocID="{6C7D8646-F973-4BC7-AE0B-FE5579DE943A}" presName="space" presStyleCnt="0"/>
      <dgm:spPr/>
    </dgm:pt>
    <dgm:pt modelId="{2BAB5649-3680-4D19-BA5A-EF6E2F992867}" type="pres">
      <dgm:prSet presAssocID="{5F3B962D-4B5E-446A-B0D0-E5E6FD3D781D}" presName="composite" presStyleCnt="0"/>
      <dgm:spPr/>
    </dgm:pt>
    <dgm:pt modelId="{755DCCB4-A4D9-4D93-B57D-9331B8901EF3}" type="pres">
      <dgm:prSet presAssocID="{5F3B962D-4B5E-446A-B0D0-E5E6FD3D781D}" presName="LShape" presStyleLbl="alignNode1" presStyleIdx="2" presStyleCnt="7"/>
      <dgm:spPr>
        <a:gradFill rotWithShape="0">
          <a:gsLst>
            <a:gs pos="0">
              <a:srgbClr val="FFFF00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</dgm:pt>
    <dgm:pt modelId="{0067FE66-0765-41B0-A9A6-5A1E298CA5F6}" type="pres">
      <dgm:prSet presAssocID="{5F3B962D-4B5E-446A-B0D0-E5E6FD3D781D}" presName="ParentText" presStyleLbl="revTx" presStyleIdx="1" presStyleCnt="4" custLinFactX="-18571" custLinFactNeighborX="-100000" custLinFactNeighborY="40314">
        <dgm:presLayoutVars>
          <dgm:chMax val="0"/>
          <dgm:chPref val="0"/>
          <dgm:bulletEnabled val="1"/>
        </dgm:presLayoutVars>
      </dgm:prSet>
      <dgm:spPr/>
    </dgm:pt>
    <dgm:pt modelId="{493251DE-CDCE-4971-827E-AD3B7501B213}" type="pres">
      <dgm:prSet presAssocID="{5F3B962D-4B5E-446A-B0D0-E5E6FD3D781D}" presName="Triangle" presStyleLbl="alignNode1" presStyleIdx="3" presStyleCnt="7"/>
      <dgm:spPr/>
    </dgm:pt>
    <dgm:pt modelId="{47D41C7F-0DB2-440D-8DB1-C1BAFEE298C8}" type="pres">
      <dgm:prSet presAssocID="{57E44BC8-AD40-4E20-95F0-2197BB02FCE1}" presName="sibTrans" presStyleCnt="0"/>
      <dgm:spPr/>
    </dgm:pt>
    <dgm:pt modelId="{64A4583F-FF1A-46F0-A881-93CB9CC04D4D}" type="pres">
      <dgm:prSet presAssocID="{57E44BC8-AD40-4E20-95F0-2197BB02FCE1}" presName="space" presStyleCnt="0"/>
      <dgm:spPr/>
    </dgm:pt>
    <dgm:pt modelId="{1125C76A-52F6-4ED0-AAE5-82F45E00C973}" type="pres">
      <dgm:prSet presAssocID="{BA8A291F-845D-4072-BE3B-7214A4A3B597}" presName="composite" presStyleCnt="0"/>
      <dgm:spPr/>
    </dgm:pt>
    <dgm:pt modelId="{5E2CEB8F-EEB7-4F10-A2B8-5D111D6FE453}" type="pres">
      <dgm:prSet presAssocID="{BA8A291F-845D-4072-BE3B-7214A4A3B597}" presName="LShape" presStyleLbl="alignNode1" presStyleIdx="4" presStyleCnt="7"/>
      <dgm:spPr>
        <a:gradFill rotWithShape="0">
          <a:gsLst>
            <a:gs pos="0">
              <a:srgbClr val="E93FE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</dgm:pt>
    <dgm:pt modelId="{A255DE60-5092-4C2D-96BC-745A94035E29}" type="pres">
      <dgm:prSet presAssocID="{BA8A291F-845D-4072-BE3B-7214A4A3B597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2F1EBFBC-0243-466E-9DCB-69621A3366AF}" type="pres">
      <dgm:prSet presAssocID="{BA8A291F-845D-4072-BE3B-7214A4A3B597}" presName="Triangle" presStyleLbl="alignNode1" presStyleIdx="5" presStyleCnt="7"/>
      <dgm:spPr/>
    </dgm:pt>
    <dgm:pt modelId="{649C1A86-BD46-443C-B870-443EDBE8D670}" type="pres">
      <dgm:prSet presAssocID="{4C42D643-FB0E-46A6-8E08-052A44ADFC8F}" presName="sibTrans" presStyleCnt="0"/>
      <dgm:spPr/>
    </dgm:pt>
    <dgm:pt modelId="{71CBA27C-A717-4825-B143-6FA1781CCA99}" type="pres">
      <dgm:prSet presAssocID="{4C42D643-FB0E-46A6-8E08-052A44ADFC8F}" presName="space" presStyleCnt="0"/>
      <dgm:spPr/>
    </dgm:pt>
    <dgm:pt modelId="{E3F38BD0-C189-465E-AA40-EB7850C09213}" type="pres">
      <dgm:prSet presAssocID="{96EF3DAA-3922-4F0E-BDF2-AA5B47E3C5F8}" presName="composite" presStyleCnt="0"/>
      <dgm:spPr/>
    </dgm:pt>
    <dgm:pt modelId="{29481585-4883-4568-BA50-7B88BA33D0D3}" type="pres">
      <dgm:prSet presAssocID="{96EF3DAA-3922-4F0E-BDF2-AA5B47E3C5F8}" presName="LShape" presStyleLbl="alignNode1" presStyleIdx="6" presStyleCnt="7"/>
      <dgm:spPr/>
    </dgm:pt>
    <dgm:pt modelId="{64AD6C0D-5411-486C-91F7-4AFD65230F6C}" type="pres">
      <dgm:prSet presAssocID="{96EF3DAA-3922-4F0E-BDF2-AA5B47E3C5F8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06A645C-C763-4D38-906C-9BA30B41E834}" srcId="{335AB231-BAFB-4EEF-B319-EA825FBF06BA}" destId="{75DA1AF5-6F2B-40F0-B576-82C819ABB452}" srcOrd="0" destOrd="0" parTransId="{B565846A-4AE5-4406-A60B-0CE0F5E3C6AA}" sibTransId="{6C7D8646-F973-4BC7-AE0B-FE5579DE943A}"/>
    <dgm:cxn modelId="{E464F26C-A611-43B4-8312-7E705DB88D8E}" type="presOf" srcId="{96EF3DAA-3922-4F0E-BDF2-AA5B47E3C5F8}" destId="{64AD6C0D-5411-486C-91F7-4AFD65230F6C}" srcOrd="0" destOrd="0" presId="urn:microsoft.com/office/officeart/2009/3/layout/StepUpProcess"/>
    <dgm:cxn modelId="{3F0A444E-AE86-41F0-9145-75E876803D28}" srcId="{335AB231-BAFB-4EEF-B319-EA825FBF06BA}" destId="{BA8A291F-845D-4072-BE3B-7214A4A3B597}" srcOrd="2" destOrd="0" parTransId="{356B1574-1403-4B80-8BDA-B50CF73E7E0F}" sibTransId="{4C42D643-FB0E-46A6-8E08-052A44ADFC8F}"/>
    <dgm:cxn modelId="{532AAB71-0261-4548-BEDA-3043651B1D67}" type="presOf" srcId="{5F3B962D-4B5E-446A-B0D0-E5E6FD3D781D}" destId="{0067FE66-0765-41B0-A9A6-5A1E298CA5F6}" srcOrd="0" destOrd="0" presId="urn:microsoft.com/office/officeart/2009/3/layout/StepUpProcess"/>
    <dgm:cxn modelId="{81644777-1E31-4FF0-AEDE-1701DFEA7FA3}" type="presOf" srcId="{75DA1AF5-6F2B-40F0-B576-82C819ABB452}" destId="{F289AB81-3438-4FB3-9178-3B264E835437}" srcOrd="0" destOrd="0" presId="urn:microsoft.com/office/officeart/2009/3/layout/StepUpProcess"/>
    <dgm:cxn modelId="{C5030E87-2E7B-4759-845B-7FD34ACC1D91}" srcId="{335AB231-BAFB-4EEF-B319-EA825FBF06BA}" destId="{96EF3DAA-3922-4F0E-BDF2-AA5B47E3C5F8}" srcOrd="3" destOrd="0" parTransId="{A665FB5F-7396-445C-BCD8-AD1D9D8370AC}" sibTransId="{21F25C6D-F3A9-44AE-B7D5-1E6B0D769207}"/>
    <dgm:cxn modelId="{107C0292-3F56-4D2A-9516-A3836F696825}" srcId="{335AB231-BAFB-4EEF-B319-EA825FBF06BA}" destId="{5F3B962D-4B5E-446A-B0D0-E5E6FD3D781D}" srcOrd="1" destOrd="0" parTransId="{D8E8DAF8-1BFA-43A1-BFF2-6AFD598599E7}" sibTransId="{57E44BC8-AD40-4E20-95F0-2197BB02FCE1}"/>
    <dgm:cxn modelId="{9E4E5BCF-EED8-4020-9DFD-177D48B72C70}" type="presOf" srcId="{BA8A291F-845D-4072-BE3B-7214A4A3B597}" destId="{A255DE60-5092-4C2D-96BC-745A94035E29}" srcOrd="0" destOrd="0" presId="urn:microsoft.com/office/officeart/2009/3/layout/StepUpProcess"/>
    <dgm:cxn modelId="{745A69DE-0514-4B4A-8198-ED848B951656}" type="presOf" srcId="{335AB231-BAFB-4EEF-B319-EA825FBF06BA}" destId="{E2F3E1DC-00C4-4C20-A427-A5B7053339F3}" srcOrd="0" destOrd="0" presId="urn:microsoft.com/office/officeart/2009/3/layout/StepUpProcess"/>
    <dgm:cxn modelId="{EC2C8575-1994-40FD-9601-F2E2525804A2}" type="presParOf" srcId="{E2F3E1DC-00C4-4C20-A427-A5B7053339F3}" destId="{02015369-6967-4D05-8E9E-8F84165C8F5E}" srcOrd="0" destOrd="0" presId="urn:microsoft.com/office/officeart/2009/3/layout/StepUpProcess"/>
    <dgm:cxn modelId="{023F463F-CDC6-4968-88A6-1706EA4FE241}" type="presParOf" srcId="{02015369-6967-4D05-8E9E-8F84165C8F5E}" destId="{C2B3357B-E764-4BE0-9C51-1B3B4E5CBDF6}" srcOrd="0" destOrd="0" presId="urn:microsoft.com/office/officeart/2009/3/layout/StepUpProcess"/>
    <dgm:cxn modelId="{57531CE8-4974-442F-B16B-4E42989A6A5E}" type="presParOf" srcId="{02015369-6967-4D05-8E9E-8F84165C8F5E}" destId="{F289AB81-3438-4FB3-9178-3B264E835437}" srcOrd="1" destOrd="0" presId="urn:microsoft.com/office/officeart/2009/3/layout/StepUpProcess"/>
    <dgm:cxn modelId="{D72DCEE4-0D8F-43CD-8875-41AE0F57E459}" type="presParOf" srcId="{02015369-6967-4D05-8E9E-8F84165C8F5E}" destId="{E38B1B2A-2A39-40E8-AF87-AB5E35499BCD}" srcOrd="2" destOrd="0" presId="urn:microsoft.com/office/officeart/2009/3/layout/StepUpProcess"/>
    <dgm:cxn modelId="{34C3F9DE-73CC-4889-ADA0-72284239B04A}" type="presParOf" srcId="{E2F3E1DC-00C4-4C20-A427-A5B7053339F3}" destId="{005C9A53-2D0B-45A5-8759-94D46730E370}" srcOrd="1" destOrd="0" presId="urn:microsoft.com/office/officeart/2009/3/layout/StepUpProcess"/>
    <dgm:cxn modelId="{BB24E521-4349-444E-A29C-B2E2C994D229}" type="presParOf" srcId="{005C9A53-2D0B-45A5-8759-94D46730E370}" destId="{D6BC3D32-30FC-4652-9D34-6F86B1700C38}" srcOrd="0" destOrd="0" presId="urn:microsoft.com/office/officeart/2009/3/layout/StepUpProcess"/>
    <dgm:cxn modelId="{9B34A4EC-A568-4B4F-83B0-54C1CFDE2F71}" type="presParOf" srcId="{E2F3E1DC-00C4-4C20-A427-A5B7053339F3}" destId="{2BAB5649-3680-4D19-BA5A-EF6E2F992867}" srcOrd="2" destOrd="0" presId="urn:microsoft.com/office/officeart/2009/3/layout/StepUpProcess"/>
    <dgm:cxn modelId="{59904C06-20F7-47C2-BC3F-2157C1FF7922}" type="presParOf" srcId="{2BAB5649-3680-4D19-BA5A-EF6E2F992867}" destId="{755DCCB4-A4D9-4D93-B57D-9331B8901EF3}" srcOrd="0" destOrd="0" presId="urn:microsoft.com/office/officeart/2009/3/layout/StepUpProcess"/>
    <dgm:cxn modelId="{4360F013-CDA1-48BD-9448-E2B6E36A5489}" type="presParOf" srcId="{2BAB5649-3680-4D19-BA5A-EF6E2F992867}" destId="{0067FE66-0765-41B0-A9A6-5A1E298CA5F6}" srcOrd="1" destOrd="0" presId="urn:microsoft.com/office/officeart/2009/3/layout/StepUpProcess"/>
    <dgm:cxn modelId="{9C01B282-7C5A-406A-9585-4BA7FE06ECC4}" type="presParOf" srcId="{2BAB5649-3680-4D19-BA5A-EF6E2F992867}" destId="{493251DE-CDCE-4971-827E-AD3B7501B213}" srcOrd="2" destOrd="0" presId="urn:microsoft.com/office/officeart/2009/3/layout/StepUpProcess"/>
    <dgm:cxn modelId="{AB7D5E40-194C-4FFB-A749-D9C55893C370}" type="presParOf" srcId="{E2F3E1DC-00C4-4C20-A427-A5B7053339F3}" destId="{47D41C7F-0DB2-440D-8DB1-C1BAFEE298C8}" srcOrd="3" destOrd="0" presId="urn:microsoft.com/office/officeart/2009/3/layout/StepUpProcess"/>
    <dgm:cxn modelId="{C302DC11-76E0-4266-A57A-9AE8CE7E1AF9}" type="presParOf" srcId="{47D41C7F-0DB2-440D-8DB1-C1BAFEE298C8}" destId="{64A4583F-FF1A-46F0-A881-93CB9CC04D4D}" srcOrd="0" destOrd="0" presId="urn:microsoft.com/office/officeart/2009/3/layout/StepUpProcess"/>
    <dgm:cxn modelId="{30AFB681-D9CF-4023-8FE3-893D7F1F5E42}" type="presParOf" srcId="{E2F3E1DC-00C4-4C20-A427-A5B7053339F3}" destId="{1125C76A-52F6-4ED0-AAE5-82F45E00C973}" srcOrd="4" destOrd="0" presId="urn:microsoft.com/office/officeart/2009/3/layout/StepUpProcess"/>
    <dgm:cxn modelId="{42CAE232-6B6D-4716-BD7B-1828EC0D2110}" type="presParOf" srcId="{1125C76A-52F6-4ED0-AAE5-82F45E00C973}" destId="{5E2CEB8F-EEB7-4F10-A2B8-5D111D6FE453}" srcOrd="0" destOrd="0" presId="urn:microsoft.com/office/officeart/2009/3/layout/StepUpProcess"/>
    <dgm:cxn modelId="{1748BAF7-E308-436C-BB2A-A348A75A288A}" type="presParOf" srcId="{1125C76A-52F6-4ED0-AAE5-82F45E00C973}" destId="{A255DE60-5092-4C2D-96BC-745A94035E29}" srcOrd="1" destOrd="0" presId="urn:microsoft.com/office/officeart/2009/3/layout/StepUpProcess"/>
    <dgm:cxn modelId="{CDF00FC5-AA5D-4991-A6C2-4DECBA7A80F9}" type="presParOf" srcId="{1125C76A-52F6-4ED0-AAE5-82F45E00C973}" destId="{2F1EBFBC-0243-466E-9DCB-69621A3366AF}" srcOrd="2" destOrd="0" presId="urn:microsoft.com/office/officeart/2009/3/layout/StepUpProcess"/>
    <dgm:cxn modelId="{EBE471E0-79CC-4A4A-A488-FAC59600B37B}" type="presParOf" srcId="{E2F3E1DC-00C4-4C20-A427-A5B7053339F3}" destId="{649C1A86-BD46-443C-B870-443EDBE8D670}" srcOrd="5" destOrd="0" presId="urn:microsoft.com/office/officeart/2009/3/layout/StepUpProcess"/>
    <dgm:cxn modelId="{3AA6BEE5-C466-4438-BF90-01418DD87E0E}" type="presParOf" srcId="{649C1A86-BD46-443C-B870-443EDBE8D670}" destId="{71CBA27C-A717-4825-B143-6FA1781CCA99}" srcOrd="0" destOrd="0" presId="urn:microsoft.com/office/officeart/2009/3/layout/StepUpProcess"/>
    <dgm:cxn modelId="{96EC0CFE-81E3-4E76-AC87-7F72645B5D08}" type="presParOf" srcId="{E2F3E1DC-00C4-4C20-A427-A5B7053339F3}" destId="{E3F38BD0-C189-465E-AA40-EB7850C09213}" srcOrd="6" destOrd="0" presId="urn:microsoft.com/office/officeart/2009/3/layout/StepUpProcess"/>
    <dgm:cxn modelId="{81AE1E76-9660-47BE-AAC0-4CCEE3B89B8D}" type="presParOf" srcId="{E3F38BD0-C189-465E-AA40-EB7850C09213}" destId="{29481585-4883-4568-BA50-7B88BA33D0D3}" srcOrd="0" destOrd="0" presId="urn:microsoft.com/office/officeart/2009/3/layout/StepUpProcess"/>
    <dgm:cxn modelId="{87CD3D5D-BB70-48BA-B59C-39298C03C42D}" type="presParOf" srcId="{E3F38BD0-C189-465E-AA40-EB7850C09213}" destId="{64AD6C0D-5411-486C-91F7-4AFD65230F6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81E45-E838-41D9-9C47-A9E38164B047}">
      <dsp:nvSpPr>
        <dsp:cNvPr id="0" name=""/>
        <dsp:cNvSpPr/>
      </dsp:nvSpPr>
      <dsp:spPr>
        <a:xfrm>
          <a:off x="0" y="0"/>
          <a:ext cx="3381375" cy="37337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625" tIns="330200" rIns="263625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baseline="0"/>
            <a:t>H </a:t>
          </a:r>
          <a:r>
            <a:rPr lang="el-GR" sz="2600" kern="1200"/>
            <a:t>δ</a:t>
          </a:r>
          <a:r>
            <a:rPr lang="el-GR" sz="2600" b="0" i="0" kern="1200" baseline="0"/>
            <a:t>ιαθεσιμότητα  των ουσιών. </a:t>
          </a:r>
          <a:endParaRPr lang="en-US" sz="2600" kern="1200"/>
        </a:p>
      </dsp:txBody>
      <dsp:txXfrm>
        <a:off x="0" y="1418843"/>
        <a:ext cx="3381375" cy="2240279"/>
      </dsp:txXfrm>
    </dsp:sp>
    <dsp:sp modelId="{953623DC-47E8-49DB-9141-C5F4EE111FF9}">
      <dsp:nvSpPr>
        <dsp:cNvPr id="0" name=""/>
        <dsp:cNvSpPr/>
      </dsp:nvSpPr>
      <dsp:spPr>
        <a:xfrm>
          <a:off x="1130617" y="373379"/>
          <a:ext cx="1120139" cy="112013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30" tIns="12700" rIns="873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94658" y="537420"/>
        <a:ext cx="792057" cy="792057"/>
      </dsp:txXfrm>
    </dsp:sp>
    <dsp:sp modelId="{39C5E0E7-225E-45FF-BCE9-6CE26BCDB6B0}">
      <dsp:nvSpPr>
        <dsp:cNvPr id="0" name=""/>
        <dsp:cNvSpPr/>
      </dsp:nvSpPr>
      <dsp:spPr>
        <a:xfrm>
          <a:off x="0" y="3733727"/>
          <a:ext cx="3381375" cy="72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17257-0272-4E86-A810-A005CC68DD02}">
      <dsp:nvSpPr>
        <dsp:cNvPr id="0" name=""/>
        <dsp:cNvSpPr/>
      </dsp:nvSpPr>
      <dsp:spPr>
        <a:xfrm>
          <a:off x="3719512" y="0"/>
          <a:ext cx="3381375" cy="3733799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625" tIns="330200" rIns="263625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/>
            <a:t>Η προσβασιμότητα των χρηστών σε ουσίες.</a:t>
          </a:r>
          <a:endParaRPr lang="en-US" sz="2600" kern="1200"/>
        </a:p>
      </dsp:txBody>
      <dsp:txXfrm>
        <a:off x="3719512" y="1418843"/>
        <a:ext cx="3381375" cy="2240279"/>
      </dsp:txXfrm>
    </dsp:sp>
    <dsp:sp modelId="{5DB63A55-BB53-4302-BEA1-BB2AFF1CCD61}">
      <dsp:nvSpPr>
        <dsp:cNvPr id="0" name=""/>
        <dsp:cNvSpPr/>
      </dsp:nvSpPr>
      <dsp:spPr>
        <a:xfrm>
          <a:off x="4850130" y="373379"/>
          <a:ext cx="1120139" cy="1120139"/>
        </a:xfrm>
        <a:prstGeom prst="ellips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30" tIns="12700" rIns="873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5014171" y="537420"/>
        <a:ext cx="792057" cy="792057"/>
      </dsp:txXfrm>
    </dsp:sp>
    <dsp:sp modelId="{5D03DBE8-1866-4EF0-AE56-E773B0A8BEE0}">
      <dsp:nvSpPr>
        <dsp:cNvPr id="0" name=""/>
        <dsp:cNvSpPr/>
      </dsp:nvSpPr>
      <dsp:spPr>
        <a:xfrm>
          <a:off x="3719512" y="3733727"/>
          <a:ext cx="3381375" cy="72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6CB8A-1D11-41B3-80AF-491A5B136445}">
      <dsp:nvSpPr>
        <dsp:cNvPr id="0" name=""/>
        <dsp:cNvSpPr/>
      </dsp:nvSpPr>
      <dsp:spPr>
        <a:xfrm>
          <a:off x="7439025" y="0"/>
          <a:ext cx="3381375" cy="3733799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625" tIns="330200" rIns="263625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b="0" i="0" kern="1200" baseline="0"/>
            <a:t>Η ψυχαγωγική </a:t>
          </a:r>
          <a:r>
            <a:rPr lang="el-GR" sz="2600" kern="1200"/>
            <a:t>χ</a:t>
          </a:r>
          <a:r>
            <a:rPr lang="el-GR" sz="2600" b="0" i="0" kern="1200" baseline="0"/>
            <a:t>ρήση </a:t>
          </a:r>
          <a:r>
            <a:rPr lang="el-GR" sz="2600" kern="1200"/>
            <a:t>ο</a:t>
          </a:r>
          <a:r>
            <a:rPr lang="el-GR" sz="2600" b="0" i="0" kern="1200" baseline="0"/>
            <a:t>υσιών</a:t>
          </a:r>
          <a:endParaRPr lang="en-US" sz="2600" kern="1200"/>
        </a:p>
      </dsp:txBody>
      <dsp:txXfrm>
        <a:off x="7439025" y="1418843"/>
        <a:ext cx="3381375" cy="2240279"/>
      </dsp:txXfrm>
    </dsp:sp>
    <dsp:sp modelId="{3AF8338C-5142-4107-BDA0-ACD3452EFA28}">
      <dsp:nvSpPr>
        <dsp:cNvPr id="0" name=""/>
        <dsp:cNvSpPr/>
      </dsp:nvSpPr>
      <dsp:spPr>
        <a:xfrm>
          <a:off x="8569642" y="373379"/>
          <a:ext cx="1120139" cy="1120139"/>
        </a:xfrm>
        <a:prstGeom prst="ellips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30" tIns="12700" rIns="873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733683" y="537420"/>
        <a:ext cx="792057" cy="792057"/>
      </dsp:txXfrm>
    </dsp:sp>
    <dsp:sp modelId="{DC8C0BA2-9248-4EE6-8A57-011208F4F997}">
      <dsp:nvSpPr>
        <dsp:cNvPr id="0" name=""/>
        <dsp:cNvSpPr/>
      </dsp:nvSpPr>
      <dsp:spPr>
        <a:xfrm>
          <a:off x="7439025" y="3733727"/>
          <a:ext cx="3381375" cy="7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D2C94-411F-4337-A977-3E94CD002DF2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7A38B-719B-4256-BE96-64D85A6FA072}">
      <dsp:nvSpPr>
        <dsp:cNvPr id="0" name=""/>
        <dsp:cNvSpPr/>
      </dsp:nvSpPr>
      <dsp:spPr>
        <a:xfrm>
          <a:off x="0" y="675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>
            <a:solidFill>
              <a:srgbClr val="FF0000"/>
            </a:solidFill>
          </a:endParaRPr>
        </a:p>
      </dsp:txBody>
      <dsp:txXfrm>
        <a:off x="0" y="675"/>
        <a:ext cx="6900512" cy="553478"/>
      </dsp:txXfrm>
    </dsp:sp>
    <dsp:sp modelId="{1286833A-5A7C-4CAC-95BB-105BE55C9359}">
      <dsp:nvSpPr>
        <dsp:cNvPr id="0" name=""/>
        <dsp:cNvSpPr/>
      </dsp:nvSpPr>
      <dsp:spPr>
        <a:xfrm>
          <a:off x="0" y="554154"/>
          <a:ext cx="6900512" cy="0"/>
        </a:xfrm>
        <a:prstGeom prst="line">
          <a:avLst/>
        </a:prstGeom>
        <a:solidFill>
          <a:schemeClr val="accent2">
            <a:hueOff val="-161707"/>
            <a:satOff val="-9325"/>
            <a:lumOff val="959"/>
            <a:alphaOff val="0"/>
          </a:schemeClr>
        </a:solidFill>
        <a:ln w="12700" cap="flat" cmpd="sng" algn="ctr">
          <a:solidFill>
            <a:schemeClr val="accent2">
              <a:hueOff val="-161707"/>
              <a:satOff val="-9325"/>
              <a:lumOff val="9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FFC60-D767-4E75-9722-C108189D6DC6}">
      <dsp:nvSpPr>
        <dsp:cNvPr id="0" name=""/>
        <dsp:cNvSpPr/>
      </dsp:nvSpPr>
      <dsp:spPr>
        <a:xfrm>
          <a:off x="0" y="0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b="1" i="0" kern="1200" baseline="0">
              <a:solidFill>
                <a:srgbClr val="FF0000"/>
              </a:solidFill>
            </a:rPr>
            <a:t>+ Θα προστεθούν στη μεθοδολογία </a:t>
          </a:r>
          <a:r>
            <a:rPr lang="el-GR" sz="2500" b="1" i="0" kern="1200" baseline="0"/>
            <a:t>:</a:t>
          </a:r>
          <a:endParaRPr lang="en-US" sz="2500" kern="1200" dirty="0"/>
        </a:p>
      </dsp:txBody>
      <dsp:txXfrm>
        <a:off x="0" y="0"/>
        <a:ext cx="6900512" cy="553478"/>
      </dsp:txXfrm>
    </dsp:sp>
    <dsp:sp modelId="{E72C0247-F510-4E33-A7AA-D1C5C7698A9A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2">
            <a:hueOff val="-323414"/>
            <a:satOff val="-18651"/>
            <a:lumOff val="1917"/>
            <a:alphaOff val="0"/>
          </a:schemeClr>
        </a:solidFill>
        <a:ln w="12700" cap="flat" cmpd="sng" algn="ctr">
          <a:solidFill>
            <a:schemeClr val="accent2">
              <a:hueOff val="-323414"/>
              <a:satOff val="-18651"/>
              <a:lumOff val="19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55DB7-2B93-4C00-8741-DFADCD71AA01}">
      <dsp:nvSpPr>
        <dsp:cNvPr id="0" name=""/>
        <dsp:cNvSpPr/>
      </dsp:nvSpPr>
      <dsp:spPr>
        <a:xfrm>
          <a:off x="0" y="1107633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/>
            <a:t>Heroin</a:t>
          </a:r>
          <a:endParaRPr lang="en-US" sz="2500" kern="1200"/>
        </a:p>
      </dsp:txBody>
      <dsp:txXfrm>
        <a:off x="0" y="1107633"/>
        <a:ext cx="6900512" cy="553478"/>
      </dsp:txXfrm>
    </dsp:sp>
    <dsp:sp modelId="{5910724B-CA5E-4C37-BD84-226BA524A381}">
      <dsp:nvSpPr>
        <dsp:cNvPr id="0" name=""/>
        <dsp:cNvSpPr/>
      </dsp:nvSpPr>
      <dsp:spPr>
        <a:xfrm>
          <a:off x="0" y="1661112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02F43-8D66-42BC-98E6-C9B25CA41843}">
      <dsp:nvSpPr>
        <dsp:cNvPr id="0" name=""/>
        <dsp:cNvSpPr/>
      </dsp:nvSpPr>
      <dsp:spPr>
        <a:xfrm>
          <a:off x="0" y="1661112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/>
            <a:t>Morphine </a:t>
          </a:r>
          <a:endParaRPr lang="en-US" sz="2500" kern="1200"/>
        </a:p>
      </dsp:txBody>
      <dsp:txXfrm>
        <a:off x="0" y="1661112"/>
        <a:ext cx="6900512" cy="553478"/>
      </dsp:txXfrm>
    </dsp:sp>
    <dsp:sp modelId="{5A333056-0B3F-40C2-92E4-32D94F93746C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2">
            <a:hueOff val="-646828"/>
            <a:satOff val="-37301"/>
            <a:lumOff val="3835"/>
            <a:alphaOff val="0"/>
          </a:schemeClr>
        </a:solidFill>
        <a:ln w="12700" cap="flat" cmpd="sng" algn="ctr">
          <a:solidFill>
            <a:schemeClr val="accent2">
              <a:hueOff val="-646828"/>
              <a:satOff val="-37301"/>
              <a:lumOff val="38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52E08-7C4C-4ACD-BC07-1DB013860F6E}">
      <dsp:nvSpPr>
        <dsp:cNvPr id="0" name=""/>
        <dsp:cNvSpPr/>
      </dsp:nvSpPr>
      <dsp:spPr>
        <a:xfrm>
          <a:off x="0" y="2214591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b="0" i="0" kern="1200" baseline="0"/>
            <a:t>6-</a:t>
          </a:r>
          <a:r>
            <a:rPr lang="en-US" sz="2500" b="0" i="0" kern="1200" baseline="0"/>
            <a:t>MAM </a:t>
          </a:r>
          <a:r>
            <a:rPr lang="el-GR" sz="2500" b="0" i="0" kern="1200" baseline="0"/>
            <a:t>(κύριος μεταβολίτης ηρωίνης)</a:t>
          </a:r>
          <a:endParaRPr lang="en-US" sz="2500" kern="1200"/>
        </a:p>
      </dsp:txBody>
      <dsp:txXfrm>
        <a:off x="0" y="2214591"/>
        <a:ext cx="6900512" cy="553478"/>
      </dsp:txXfrm>
    </dsp:sp>
    <dsp:sp modelId="{64719593-510F-4045-9185-C0D3FD476FD4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808535"/>
            <a:satOff val="-46627"/>
            <a:lumOff val="4793"/>
            <a:alphaOff val="0"/>
          </a:schemeClr>
        </a:solidFill>
        <a:ln w="12700" cap="flat" cmpd="sng" algn="ctr">
          <a:solidFill>
            <a:schemeClr val="accent2">
              <a:hueOff val="-808535"/>
              <a:satOff val="-46627"/>
              <a:lumOff val="47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07706-760F-4E1B-957F-A776DD5BD2D0}">
      <dsp:nvSpPr>
        <dsp:cNvPr id="0" name=""/>
        <dsp:cNvSpPr/>
      </dsp:nvSpPr>
      <dsp:spPr>
        <a:xfrm>
          <a:off x="0" y="2768070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/>
            <a:t>Oxycodone</a:t>
          </a:r>
          <a:endParaRPr lang="en-US" sz="2500" kern="1200"/>
        </a:p>
      </dsp:txBody>
      <dsp:txXfrm>
        <a:off x="0" y="2768070"/>
        <a:ext cx="6900512" cy="553478"/>
      </dsp:txXfrm>
    </dsp:sp>
    <dsp:sp modelId="{8050C374-B272-4175-81EF-4DA1D1CE7973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52F91-A336-49BC-8A1D-4719BDBF1E11}">
      <dsp:nvSpPr>
        <dsp:cNvPr id="0" name=""/>
        <dsp:cNvSpPr/>
      </dsp:nvSpPr>
      <dsp:spPr>
        <a:xfrm>
          <a:off x="0" y="3321549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/>
            <a:t>Mephedrone</a:t>
          </a:r>
          <a:endParaRPr lang="en-US" sz="2500" kern="1200"/>
        </a:p>
      </dsp:txBody>
      <dsp:txXfrm>
        <a:off x="0" y="3321549"/>
        <a:ext cx="6900512" cy="553478"/>
      </dsp:txXfrm>
    </dsp:sp>
    <dsp:sp modelId="{47E3B500-E7DA-486C-82EC-B7BA141018BE}">
      <dsp:nvSpPr>
        <dsp:cNvPr id="0" name=""/>
        <dsp:cNvSpPr/>
      </dsp:nvSpPr>
      <dsp:spPr>
        <a:xfrm>
          <a:off x="0" y="3875028"/>
          <a:ext cx="6900512" cy="0"/>
        </a:xfrm>
        <a:prstGeom prst="line">
          <a:avLst/>
        </a:prstGeom>
        <a:solidFill>
          <a:schemeClr val="accent2">
            <a:hueOff val="-1131949"/>
            <a:satOff val="-65277"/>
            <a:lumOff val="6711"/>
            <a:alphaOff val="0"/>
          </a:schemeClr>
        </a:solidFill>
        <a:ln w="12700" cap="flat" cmpd="sng" algn="ctr">
          <a:solidFill>
            <a:schemeClr val="accent2">
              <a:hueOff val="-1131949"/>
              <a:satOff val="-65277"/>
              <a:lumOff val="67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EB468-628D-4217-9215-21479666A491}">
      <dsp:nvSpPr>
        <dsp:cNvPr id="0" name=""/>
        <dsp:cNvSpPr/>
      </dsp:nvSpPr>
      <dsp:spPr>
        <a:xfrm>
          <a:off x="0" y="3875028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/>
            <a:t>Ketamine</a:t>
          </a:r>
          <a:endParaRPr lang="en-US" sz="2500" kern="1200"/>
        </a:p>
      </dsp:txBody>
      <dsp:txXfrm>
        <a:off x="0" y="3875028"/>
        <a:ext cx="6900512" cy="553478"/>
      </dsp:txXfrm>
    </dsp:sp>
    <dsp:sp modelId="{35844DF2-0B44-42B9-92A2-FD4EFFAEF2C3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2">
            <a:hueOff val="-1293656"/>
            <a:satOff val="-74603"/>
            <a:lumOff val="7669"/>
            <a:alphaOff val="0"/>
          </a:schemeClr>
        </a:solidFill>
        <a:ln w="12700" cap="flat" cmpd="sng" algn="ctr">
          <a:solidFill>
            <a:schemeClr val="accent2">
              <a:hueOff val="-1293656"/>
              <a:satOff val="-74603"/>
              <a:lumOff val="76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537BB-731C-47FC-933D-811BC0EB9620}">
      <dsp:nvSpPr>
        <dsp:cNvPr id="0" name=""/>
        <dsp:cNvSpPr/>
      </dsp:nvSpPr>
      <dsp:spPr>
        <a:xfrm>
          <a:off x="0" y="4428507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/>
            <a:t>Nor-ketamine (μεταβολίτης κεταμίνης)</a:t>
          </a:r>
          <a:endParaRPr lang="en-US" sz="2500" kern="1200"/>
        </a:p>
      </dsp:txBody>
      <dsp:txXfrm>
        <a:off x="0" y="4428507"/>
        <a:ext cx="6900512" cy="553478"/>
      </dsp:txXfrm>
    </dsp:sp>
    <dsp:sp modelId="{34BD2B0A-9032-4468-B897-89F5C6962AF6}">
      <dsp:nvSpPr>
        <dsp:cNvPr id="0" name=""/>
        <dsp:cNvSpPr/>
      </dsp:nvSpPr>
      <dsp:spPr>
        <a:xfrm>
          <a:off x="0" y="4981986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2CAA15-C842-4C01-9F65-FF81C02CF7B8}">
      <dsp:nvSpPr>
        <dsp:cNvPr id="0" name=""/>
        <dsp:cNvSpPr/>
      </dsp:nvSpPr>
      <dsp:spPr>
        <a:xfrm>
          <a:off x="0" y="4981986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/>
            <a:t>Dehydro</a:t>
          </a:r>
          <a:r>
            <a:rPr lang="el-GR" sz="2500" b="0" i="0" kern="1200" baseline="0"/>
            <a:t>-</a:t>
          </a:r>
          <a:r>
            <a:rPr lang="en-US" sz="2500" b="0" i="0" kern="1200" baseline="0"/>
            <a:t>nor</a:t>
          </a:r>
          <a:r>
            <a:rPr lang="el-GR" sz="2500" b="0" i="0" kern="1200" baseline="0"/>
            <a:t>-</a:t>
          </a:r>
          <a:r>
            <a:rPr lang="en-US" sz="2500" b="0" i="0" kern="1200" baseline="0"/>
            <a:t>ketamine</a:t>
          </a:r>
          <a:r>
            <a:rPr lang="el-GR" sz="2500" b="0" i="0" kern="1200" baseline="0"/>
            <a:t> (μεταβολίτης κεταμίνης)</a:t>
          </a:r>
          <a:endParaRPr lang="en-US" sz="2500" kern="1200"/>
        </a:p>
      </dsp:txBody>
      <dsp:txXfrm>
        <a:off x="0" y="4981986"/>
        <a:ext cx="6900512" cy="5534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3357B-E764-4BE0-9C51-1B3B4E5CBDF6}">
      <dsp:nvSpPr>
        <dsp:cNvPr id="0" name=""/>
        <dsp:cNvSpPr/>
      </dsp:nvSpPr>
      <dsp:spPr>
        <a:xfrm rot="5400000">
          <a:off x="537874" y="1685663"/>
          <a:ext cx="1607477" cy="267480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FF0000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89AB81-3438-4FB3-9178-3B264E835437}">
      <dsp:nvSpPr>
        <dsp:cNvPr id="0" name=""/>
        <dsp:cNvSpPr/>
      </dsp:nvSpPr>
      <dsp:spPr>
        <a:xfrm>
          <a:off x="3257247" y="1779387"/>
          <a:ext cx="2414830" cy="2116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 dirty="0"/>
            <a:t>Ανοικτή Πρόσβαση &amp; Δημοσιοποίηση Στοιχείων</a:t>
          </a:r>
          <a:endParaRPr lang="el-CY" sz="2600" kern="1200" dirty="0"/>
        </a:p>
      </dsp:txBody>
      <dsp:txXfrm>
        <a:off x="3257247" y="1779387"/>
        <a:ext cx="2414830" cy="2116740"/>
      </dsp:txXfrm>
    </dsp:sp>
    <dsp:sp modelId="{E38B1B2A-2A39-40E8-AF87-AB5E35499BCD}">
      <dsp:nvSpPr>
        <dsp:cNvPr id="0" name=""/>
        <dsp:cNvSpPr/>
      </dsp:nvSpPr>
      <dsp:spPr>
        <a:xfrm>
          <a:off x="2228749" y="1488741"/>
          <a:ext cx="455628" cy="45562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5DCCB4-A4D9-4D93-B57D-9331B8901EF3}">
      <dsp:nvSpPr>
        <dsp:cNvPr id="0" name=""/>
        <dsp:cNvSpPr/>
      </dsp:nvSpPr>
      <dsp:spPr>
        <a:xfrm rot="5400000">
          <a:off x="3494099" y="954142"/>
          <a:ext cx="1607477" cy="267480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FFFF00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67FE66-0765-41B0-A9A6-5A1E298CA5F6}">
      <dsp:nvSpPr>
        <dsp:cNvPr id="0" name=""/>
        <dsp:cNvSpPr/>
      </dsp:nvSpPr>
      <dsp:spPr>
        <a:xfrm>
          <a:off x="362482" y="2509620"/>
          <a:ext cx="2414830" cy="2116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 dirty="0"/>
            <a:t>Ερευνητικές Συνεργασίες</a:t>
          </a:r>
          <a:endParaRPr lang="el-CY" sz="2600" kern="1200" dirty="0"/>
        </a:p>
      </dsp:txBody>
      <dsp:txXfrm>
        <a:off x="362482" y="2509620"/>
        <a:ext cx="2414830" cy="2116740"/>
      </dsp:txXfrm>
    </dsp:sp>
    <dsp:sp modelId="{493251DE-CDCE-4971-827E-AD3B7501B213}">
      <dsp:nvSpPr>
        <dsp:cNvPr id="0" name=""/>
        <dsp:cNvSpPr/>
      </dsp:nvSpPr>
      <dsp:spPr>
        <a:xfrm>
          <a:off x="5184973" y="757220"/>
          <a:ext cx="455628" cy="45562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2CEB8F-EEB7-4F10-A2B8-5D111D6FE453}">
      <dsp:nvSpPr>
        <dsp:cNvPr id="0" name=""/>
        <dsp:cNvSpPr/>
      </dsp:nvSpPr>
      <dsp:spPr>
        <a:xfrm rot="5400000">
          <a:off x="6450324" y="222621"/>
          <a:ext cx="1607477" cy="267480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E93FE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55DE60-5092-4C2D-96BC-745A94035E29}">
      <dsp:nvSpPr>
        <dsp:cNvPr id="0" name=""/>
        <dsp:cNvSpPr/>
      </dsp:nvSpPr>
      <dsp:spPr>
        <a:xfrm>
          <a:off x="6181996" y="1021812"/>
          <a:ext cx="2414830" cy="2116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 dirty="0"/>
            <a:t>Δημόσια Συζήτηση</a:t>
          </a:r>
          <a:endParaRPr lang="el-CY" sz="2600" kern="1200" dirty="0"/>
        </a:p>
      </dsp:txBody>
      <dsp:txXfrm>
        <a:off x="6181996" y="1021812"/>
        <a:ext cx="2414830" cy="2116740"/>
      </dsp:txXfrm>
    </dsp:sp>
    <dsp:sp modelId="{2F1EBFBC-0243-466E-9DCB-69621A3366AF}">
      <dsp:nvSpPr>
        <dsp:cNvPr id="0" name=""/>
        <dsp:cNvSpPr/>
      </dsp:nvSpPr>
      <dsp:spPr>
        <a:xfrm>
          <a:off x="8141198" y="25699"/>
          <a:ext cx="455628" cy="45562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481585-4883-4568-BA50-7B88BA33D0D3}">
      <dsp:nvSpPr>
        <dsp:cNvPr id="0" name=""/>
        <dsp:cNvSpPr/>
      </dsp:nvSpPr>
      <dsp:spPr>
        <a:xfrm rot="5400000">
          <a:off x="9406548" y="-508898"/>
          <a:ext cx="1607477" cy="267480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AD6C0D-5411-486C-91F7-4AFD65230F6C}">
      <dsp:nvSpPr>
        <dsp:cNvPr id="0" name=""/>
        <dsp:cNvSpPr/>
      </dsp:nvSpPr>
      <dsp:spPr>
        <a:xfrm>
          <a:off x="9138220" y="290292"/>
          <a:ext cx="2414830" cy="2116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>
              <a:latin typeface="+mn-lt"/>
              <a:ea typeface="+mn-ea"/>
              <a:cs typeface="+mn-cs"/>
            </a:rPr>
            <a:t>Αναγνώριση και κατανόηση του φαινομένου</a:t>
          </a:r>
          <a:endParaRPr lang="el-CY" sz="2600" kern="1200" dirty="0"/>
        </a:p>
      </dsp:txBody>
      <dsp:txXfrm>
        <a:off x="9138220" y="290292"/>
        <a:ext cx="2414830" cy="2116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0.58629</cdr:x>
      <cdr:y>0.1046</cdr:y>
    </cdr:from>
    <cdr:to>
      <cdr:x>0.70012</cdr:x>
      <cdr:y>0.20999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057759AF-E73D-460A-AACD-4458102357F4}"/>
            </a:ext>
          </a:extLst>
        </cdr:cNvPr>
        <cdr:cNvSpPr/>
      </cdr:nvSpPr>
      <cdr:spPr>
        <a:xfrm xmlns:a="http://schemas.openxmlformats.org/drawingml/2006/main">
          <a:off x="4618329" y="678495"/>
          <a:ext cx="896645" cy="68358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l-CY"/>
        </a:p>
      </cdr:txBody>
    </cdr:sp>
  </cdr:relSizeAnchor>
  <cdr:relSizeAnchor xmlns:cdr="http://schemas.openxmlformats.org/drawingml/2006/chartDrawing">
    <cdr:from>
      <cdr:x>0.55381</cdr:x>
      <cdr:y>0.40196</cdr:y>
    </cdr:from>
    <cdr:to>
      <cdr:x>0.67956</cdr:x>
      <cdr:y>0.50734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:a16="http://schemas.microsoft.com/office/drawing/2014/main" id="{057759AF-E73D-460A-AACD-4458102357F4}"/>
            </a:ext>
          </a:extLst>
        </cdr:cNvPr>
        <cdr:cNvSpPr/>
      </cdr:nvSpPr>
      <cdr:spPr>
        <a:xfrm xmlns:a="http://schemas.openxmlformats.org/drawingml/2006/main">
          <a:off x="4362452" y="2607307"/>
          <a:ext cx="990598" cy="68358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l-CY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0.70104</cdr:x>
      <cdr:y>0.10159</cdr:y>
    </cdr:from>
    <cdr:to>
      <cdr:x>0.81655</cdr:x>
      <cdr:y>0.20131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A8652C0E-9AE4-41E6-87C7-067162F24DBD}"/>
            </a:ext>
          </a:extLst>
        </cdr:cNvPr>
        <cdr:cNvSpPr/>
      </cdr:nvSpPr>
      <cdr:spPr>
        <a:xfrm xmlns:a="http://schemas.openxmlformats.org/drawingml/2006/main">
          <a:off x="5441486" y="696433"/>
          <a:ext cx="896645" cy="68358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l-CY"/>
        </a:p>
      </cdr:txBody>
    </cdr:sp>
  </cdr:relSizeAnchor>
  <cdr:relSizeAnchor xmlns:cdr="http://schemas.openxmlformats.org/drawingml/2006/chartDrawing">
    <cdr:from>
      <cdr:x>0.25498</cdr:x>
      <cdr:y>0.21976</cdr:y>
    </cdr:from>
    <cdr:to>
      <cdr:x>0.3705</cdr:x>
      <cdr:y>0.31947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:a16="http://schemas.microsoft.com/office/drawing/2014/main" id="{A8652C0E-9AE4-41E6-87C7-067162F24DBD}"/>
            </a:ext>
          </a:extLst>
        </cdr:cNvPr>
        <cdr:cNvSpPr/>
      </cdr:nvSpPr>
      <cdr:spPr>
        <a:xfrm xmlns:a="http://schemas.openxmlformats.org/drawingml/2006/main">
          <a:off x="1979195" y="1506520"/>
          <a:ext cx="896645" cy="68358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l-CY"/>
        </a:p>
      </cdr:txBody>
    </cdr:sp>
  </cdr:relSizeAnchor>
  <cdr:relSizeAnchor xmlns:cdr="http://schemas.openxmlformats.org/drawingml/2006/chartDrawing">
    <cdr:from>
      <cdr:x>0.38448</cdr:x>
      <cdr:y>0.45014</cdr:y>
    </cdr:from>
    <cdr:to>
      <cdr:x>0.5</cdr:x>
      <cdr:y>0.54986</cdr:y>
    </cdr:to>
    <cdr:sp macro="" textlink="">
      <cdr:nvSpPr>
        <cdr:cNvPr id="8" name="Oval 7">
          <a:extLst xmlns:a="http://schemas.openxmlformats.org/drawingml/2006/main">
            <a:ext uri="{FF2B5EF4-FFF2-40B4-BE49-F238E27FC236}">
              <a16:creationId xmlns:a16="http://schemas.microsoft.com/office/drawing/2014/main" id="{8E204CB9-C7A6-4138-B533-867EEDA12A8F}"/>
            </a:ext>
          </a:extLst>
        </cdr:cNvPr>
        <cdr:cNvSpPr/>
      </cdr:nvSpPr>
      <cdr:spPr>
        <a:xfrm xmlns:a="http://schemas.openxmlformats.org/drawingml/2006/main">
          <a:off x="2984376" y="3085869"/>
          <a:ext cx="896645" cy="68358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l-CY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0.5225</cdr:x>
      <cdr:y>0.26445</cdr:y>
    </cdr:from>
    <cdr:to>
      <cdr:x>0.64095</cdr:x>
      <cdr:y>0.36962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FF714D57-F6A9-4606-ACD5-CC787238EF34}"/>
            </a:ext>
          </a:extLst>
        </cdr:cNvPr>
        <cdr:cNvSpPr/>
      </cdr:nvSpPr>
      <cdr:spPr>
        <a:xfrm xmlns:a="http://schemas.openxmlformats.org/drawingml/2006/main">
          <a:off x="3955402" y="1718784"/>
          <a:ext cx="896645" cy="68358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l-CY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0.55821</cdr:x>
      <cdr:y>0.09463</cdr:y>
    </cdr:from>
    <cdr:to>
      <cdr:x>0.679</cdr:x>
      <cdr:y>0.20252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E609ECF9-B351-4A4D-8DCE-75687E7605E8}"/>
            </a:ext>
          </a:extLst>
        </cdr:cNvPr>
        <cdr:cNvSpPr/>
      </cdr:nvSpPr>
      <cdr:spPr>
        <a:xfrm xmlns:a="http://schemas.openxmlformats.org/drawingml/2006/main">
          <a:off x="4143816" y="599553"/>
          <a:ext cx="896675" cy="68355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l-CY"/>
        </a:p>
      </cdr:txBody>
    </cdr:sp>
  </cdr:relSizeAnchor>
  <cdr:relSizeAnchor xmlns:cdr="http://schemas.openxmlformats.org/drawingml/2006/chartDrawing">
    <cdr:from>
      <cdr:x>0.48006</cdr:x>
      <cdr:y>0.1363</cdr:y>
    </cdr:from>
    <cdr:to>
      <cdr:x>0.60085</cdr:x>
      <cdr:y>0.24419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:a16="http://schemas.microsoft.com/office/drawing/2014/main" id="{E609ECF9-B351-4A4D-8DCE-75687E7605E8}"/>
            </a:ext>
          </a:extLst>
        </cdr:cNvPr>
        <cdr:cNvSpPr/>
      </cdr:nvSpPr>
      <cdr:spPr>
        <a:xfrm xmlns:a="http://schemas.openxmlformats.org/drawingml/2006/main">
          <a:off x="3563713" y="863529"/>
          <a:ext cx="896675" cy="68355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l-CY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0.34949</cdr:x>
      <cdr:y>0.08163</cdr:y>
    </cdr:from>
    <cdr:to>
      <cdr:x>0.48514</cdr:x>
      <cdr:y>0.1897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7DDDFBD8-EFF4-409F-A386-394E243BD903}"/>
            </a:ext>
          </a:extLst>
        </cdr:cNvPr>
        <cdr:cNvSpPr/>
      </cdr:nvSpPr>
      <cdr:spPr>
        <a:xfrm xmlns:a="http://schemas.openxmlformats.org/drawingml/2006/main">
          <a:off x="2310022" y="516313"/>
          <a:ext cx="896645" cy="68358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l-CY"/>
        </a:p>
      </cdr:txBody>
    </cdr:sp>
  </cdr:relSizeAnchor>
  <cdr:relSizeAnchor xmlns:cdr="http://schemas.openxmlformats.org/drawingml/2006/chartDrawing">
    <cdr:from>
      <cdr:x>0.46216</cdr:x>
      <cdr:y>0.25725</cdr:y>
    </cdr:from>
    <cdr:to>
      <cdr:x>0.59781</cdr:x>
      <cdr:y>0.36532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:a16="http://schemas.microsoft.com/office/drawing/2014/main" id="{7DDDFBD8-EFF4-409F-A386-394E243BD903}"/>
            </a:ext>
          </a:extLst>
        </cdr:cNvPr>
        <cdr:cNvSpPr/>
      </cdr:nvSpPr>
      <cdr:spPr>
        <a:xfrm xmlns:a="http://schemas.openxmlformats.org/drawingml/2006/main">
          <a:off x="3054741" y="1627203"/>
          <a:ext cx="896645" cy="68358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l-CY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0.46144</cdr:x>
      <cdr:y>0.17243</cdr:y>
    </cdr:from>
    <cdr:to>
      <cdr:x>0.59481</cdr:x>
      <cdr:y>0.28545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08602BF2-9BFE-4CFC-AC8A-72281AAFD1A1}"/>
            </a:ext>
          </a:extLst>
        </cdr:cNvPr>
        <cdr:cNvSpPr/>
      </cdr:nvSpPr>
      <cdr:spPr>
        <a:xfrm xmlns:a="http://schemas.openxmlformats.org/drawingml/2006/main">
          <a:off x="3102267" y="1042937"/>
          <a:ext cx="896645" cy="68358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l-CY" sz="1100" b="0" i="0" u="none" strike="noStrike" kern="120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0.15747</cdr:x>
      <cdr:y>0.58629</cdr:y>
    </cdr:from>
    <cdr:to>
      <cdr:x>0.29489</cdr:x>
      <cdr:y>0.69804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08602BF2-9BFE-4CFC-AC8A-72281AAFD1A1}"/>
            </a:ext>
          </a:extLst>
        </cdr:cNvPr>
        <cdr:cNvSpPr/>
      </cdr:nvSpPr>
      <cdr:spPr>
        <a:xfrm xmlns:a="http://schemas.openxmlformats.org/drawingml/2006/main">
          <a:off x="1027405" y="3586112"/>
          <a:ext cx="896645" cy="68358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l-CY" sz="1100" b="0" i="0" u="none" strike="noStrike" kern="120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341D4-B8E8-4CB0-8678-343575701EE7}" type="datetimeFigureOut">
              <a:rPr lang="el-CY" smtClean="0"/>
              <a:t>9/6/2021</a:t>
            </a:fld>
            <a:endParaRPr lang="el-C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C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C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83698-E45E-452E-96D7-985BCE2AB4A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516894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CEC9-2B40-4FE9-A81A-6C40DD109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C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00EE55-38DA-4769-9BDE-15C39BC40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FA421-8949-4FEE-9C45-AD35B1F66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F9CB-7DA6-410E-87B6-370BB3B5EBC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A2775-1CF7-4069-A15B-74F74BE76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55AB5-0DBC-4CC8-BCD0-FBA0D7E0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71E2-3EC9-452C-A9C2-30A0F6841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1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CEBC8-B6A5-41F8-9B0C-731FDF99B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C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3EB08E-9D5C-4BE2-8673-EA2538D7E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52115-DFF9-4035-8D22-7D2E7D39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F9CB-7DA6-410E-87B6-370BB3B5EBC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58773-07E9-441F-A56E-B3575B1C5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6C3EA-6271-4519-9578-515BD9A5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71E2-3EC9-452C-A9C2-30A0F6841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7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145408-52F9-4777-A4FA-D90517CC05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C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261DB0-015F-40BD-BC49-49AD4CF2D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7048F-343A-4655-914A-D21026EF6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F9CB-7DA6-410E-87B6-370BB3B5EBC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FBF26-7103-46EC-B617-424EA4E5B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962AE-3ABD-4EAB-9E37-400ADA229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71E2-3EC9-452C-A9C2-30A0F6841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7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1FC4-EB1E-430C-8890-A3BC4C16A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15682-B16E-4857-8FFD-2F0525488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53785-5C3C-4BA5-B432-4E4F807F3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F9CB-7DA6-410E-87B6-370BB3B5EBC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71437-A35C-4E34-9441-EE3C9D58F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C4F81-470A-4027-A1C9-2F308B4E3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71E2-3EC9-452C-A9C2-30A0F6841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5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A78A7-8B17-48A1-A269-9568CAFCB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B980C-B1FC-485F-A89A-96A107C2E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CD8FF-C8FF-443A-B315-9072664C5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F9CB-7DA6-410E-87B6-370BB3B5EBC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CFE52-99D8-4C21-8C74-A9B882D27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20A64-D1FE-4D2A-9306-345943CC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71E2-3EC9-452C-A9C2-30A0F6841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5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41A67-6944-457C-8F76-1D1E6CD75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7DBCB-0CB5-4721-B4BD-E3EEEFBC01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C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5F2286-EEBE-4D2C-9A59-DFA9CA257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C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687EC-BE06-4511-BCE4-B4B5C26BD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F9CB-7DA6-410E-87B6-370BB3B5EBC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336774-C72D-4C0A-94C6-911D9FFD4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3FF4B-2527-45DB-A6C3-4B364E7FE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71E2-3EC9-452C-A9C2-30A0F6841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6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80273-21B0-4E5B-8C2D-476D24700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67623-252B-4D85-B3E9-4A4BA78A2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C2A4D-0DE2-4717-A588-1564F2AD5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C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E7BE9D-1626-47E3-8B97-7D17E33742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E02585-CD01-4D60-914E-87D96861EB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C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59BECD-3D70-4E4A-9819-27CEEE073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F9CB-7DA6-410E-87B6-370BB3B5EBC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1864BC-1B09-4C12-903E-1E3A12646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359FB1-0037-46F8-9B8F-5C57D00EF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71E2-3EC9-452C-A9C2-30A0F6841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8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DB3D7-FC5D-46EE-89B9-0F1806977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C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392BC0-8A6D-4BB8-A0FB-4C44FE40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F9CB-7DA6-410E-87B6-370BB3B5EBC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3296D9-B26F-4E53-8187-5A7FD1595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56FFE2-51B4-4EC9-8C14-B0148440F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71E2-3EC9-452C-A9C2-30A0F6841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57D1A4-FB60-43F2-8DED-4CBE36977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F9CB-7DA6-410E-87B6-370BB3B5EBC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196C99-08C4-436F-A6A8-50C6FC7D6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C8BAC-CE15-41F2-8553-ACAE38EDB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71E2-3EC9-452C-A9C2-30A0F6841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6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CCD84-4E4B-4623-B263-39A4C95C6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6CC0F-3C28-4785-B4C7-9E3A18E4C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C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28ADC2-A49E-4B97-B15A-5E2082403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87C7F3-B293-4EF2-ACE8-403D7C03E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F9CB-7DA6-410E-87B6-370BB3B5EBC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DF64B-8EC8-4006-87A5-CF0231DF2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3A41A-D929-4514-AA98-FED8F364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71E2-3EC9-452C-A9C2-30A0F6841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1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C89A5-D657-422C-9961-9170F56B2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C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93CAB6-AB35-4CEE-B59C-1E031B9877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FD6D7-B70E-4151-A2D9-E75CD83FB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8FBDC-A259-4845-B3BF-875584C1B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F9CB-7DA6-410E-87B6-370BB3B5EBC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ACFD0-132A-4EBE-97BF-DC1661884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09C16D-3B48-4E6B-9E58-75C0DD5BC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71E2-3EC9-452C-A9C2-30A0F6841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9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5E6055-CE57-4072-B07F-CE11FFAF3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56662-4A74-43BA-B316-203881DA9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29A39-0768-4197-AD51-2BAB16D199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DF9CB-7DA6-410E-87B6-370BB3B5EBC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2FACD-A72C-439C-B2EB-2E4FE5786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77AEC-345B-4622-801E-7B4A47706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371E2-3EC9-452C-A9C2-30A0F6841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1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4/relationships/chartEx" Target="../charts/chartEx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microsoft.com/office/2014/relationships/chartEx" Target="../charts/chartEx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4/relationships/chartEx" Target="../charts/chartEx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microsoft.com/office/2014/relationships/chartEx" Target="../charts/chartEx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4/relationships/chartEx" Target="../charts/chartEx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microsoft.com/office/2014/relationships/chartEx" Target="../charts/chartEx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53B475F8-50AE-46A0-9943-B2B63183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B2EAFC-6CB5-48C6-A1A5-DEC56088D111}"/>
              </a:ext>
            </a:extLst>
          </p:cNvPr>
          <p:cNvSpPr txBox="1"/>
          <p:nvPr/>
        </p:nvSpPr>
        <p:spPr>
          <a:xfrm>
            <a:off x="229190" y="-719392"/>
            <a:ext cx="9907868" cy="177648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dirty="0" err="1">
                <a:latin typeface="+mj-lt"/>
                <a:ea typeface="+mj-ea"/>
                <a:cs typeface="+mj-cs"/>
              </a:rPr>
              <a:t>Έρευν</a:t>
            </a:r>
            <a:r>
              <a:rPr lang="en-US" sz="5000" b="1" dirty="0">
                <a:latin typeface="+mj-lt"/>
                <a:ea typeface="+mj-ea"/>
                <a:cs typeface="+mj-cs"/>
              </a:rPr>
              <a:t>α Ανάλυσης Αστικών Λυμάτων</a:t>
            </a:r>
            <a:r>
              <a:rPr lang="el-GR" sz="5000" b="1" dirty="0">
                <a:latin typeface="+mj-lt"/>
                <a:ea typeface="+mj-ea"/>
                <a:cs typeface="+mj-cs"/>
              </a:rPr>
              <a:t> </a:t>
            </a:r>
            <a:r>
              <a:rPr lang="en-US" sz="5000" b="1" dirty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B41A46-E4FE-4830-B01E-0177CE33E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000" y="5583068"/>
            <a:ext cx="3160856" cy="1274932"/>
          </a:xfrm>
          <a:prstGeom prst="rect">
            <a:avLst/>
          </a:prstGeom>
        </p:spPr>
      </p:pic>
      <p:sp>
        <p:nvSpPr>
          <p:cNvPr id="61" name="sketch line">
            <a:extLst>
              <a:ext uri="{FF2B5EF4-FFF2-40B4-BE49-F238E27FC236}">
                <a16:creationId xmlns:a16="http://schemas.microsoft.com/office/drawing/2014/main" id="{75F6FDB4-2351-48C2-A863-2364A0234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31569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D00F8C-1AF5-4CDC-94CB-EA348DFA6988}"/>
              </a:ext>
            </a:extLst>
          </p:cNvPr>
          <p:cNvSpPr txBox="1"/>
          <p:nvPr/>
        </p:nvSpPr>
        <p:spPr>
          <a:xfrm>
            <a:off x="115212" y="2645145"/>
            <a:ext cx="8696576" cy="4092795"/>
          </a:xfr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Διεξάγετ</a:t>
            </a:r>
            <a:r>
              <a:rPr lang="en-US" sz="2000" dirty="0"/>
              <a:t>αι κάθε χρόνο στην Ευρώπη με στόχο τη διερεύνηση των επιπέδων των συγκεντρώσεων ναρκωτικών ουσιών σ</a:t>
            </a:r>
            <a:r>
              <a:rPr lang="el-GR" sz="2000" dirty="0"/>
              <a:t>τα</a:t>
            </a:r>
            <a:r>
              <a:rPr lang="en-US" sz="2000" dirty="0"/>
              <a:t> αστικά λύματα.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Στην</a:t>
            </a:r>
            <a:r>
              <a:rPr lang="en-US" sz="2000" dirty="0"/>
              <a:t> </a:t>
            </a:r>
            <a:r>
              <a:rPr lang="en-US" sz="2000" dirty="0" err="1"/>
              <a:t>Κύ</a:t>
            </a:r>
            <a:r>
              <a:rPr lang="en-US" sz="2000" dirty="0"/>
              <a:t>προ η έρευνα και ανάλυση διεξάγεται από το </a:t>
            </a:r>
            <a:r>
              <a:rPr lang="en-US" sz="2000" dirty="0">
                <a:solidFill>
                  <a:srgbClr val="FF3300"/>
                </a:solidFill>
              </a:rPr>
              <a:t>Διεθνές Ερευνητικό Κέντρο Νερού ‘Νηρέας’ </a:t>
            </a:r>
            <a:r>
              <a:rPr lang="en-US" sz="2000" dirty="0"/>
              <a:t>τ</a:t>
            </a:r>
            <a:r>
              <a:rPr lang="el-GR" sz="2000" dirty="0"/>
              <a:t>ου Πανεπιστημίου </a:t>
            </a:r>
            <a:r>
              <a:rPr lang="en-US" sz="2000" dirty="0" err="1"/>
              <a:t>Κύ</a:t>
            </a:r>
            <a:r>
              <a:rPr lang="en-US" sz="2000" dirty="0"/>
              <a:t>πρου. </a:t>
            </a:r>
            <a:r>
              <a:rPr lang="en-US" sz="2000" dirty="0" err="1"/>
              <a:t>Χρημ</a:t>
            </a:r>
            <a:r>
              <a:rPr lang="en-US" sz="2000" dirty="0"/>
              <a:t>ατοδοτείται από την ΑΑΕΚ.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Δίνει</a:t>
            </a:r>
            <a:r>
              <a:rPr lang="en-US" sz="2000" dirty="0"/>
              <a:t> </a:t>
            </a:r>
            <a:r>
              <a:rPr lang="en-US" sz="2000" dirty="0" err="1"/>
              <a:t>την</a:t>
            </a:r>
            <a:r>
              <a:rPr lang="en-US" sz="2000" dirty="0"/>
              <a:t> α</a:t>
            </a:r>
            <a:r>
              <a:rPr lang="en-US" sz="2000" dirty="0" err="1"/>
              <a:t>κρι</a:t>
            </a:r>
            <a:r>
              <a:rPr lang="en-US" sz="2000" dirty="0"/>
              <a:t>βή εικόνα για τις ποσότητες ναρκωτικών ουσιών που καταναλώθηκαν σε συγκεκριμένες επαρχίες αλλά και σε συγκεκριμένες μέρες .</a:t>
            </a:r>
            <a:endParaRPr lang="el-GR" sz="20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Αντικειμενική</a:t>
            </a:r>
            <a:r>
              <a:rPr lang="en-US" sz="2000" dirty="0"/>
              <a:t>, α</a:t>
            </a:r>
            <a:r>
              <a:rPr lang="en-US" sz="2000" dirty="0" err="1"/>
              <a:t>ξιό</a:t>
            </a:r>
            <a:r>
              <a:rPr lang="en-US" sz="2000" dirty="0"/>
              <a:t>πιστη και ακριβής</a:t>
            </a:r>
            <a:r>
              <a:rPr lang="el-GR" sz="20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7C7D55F-489E-4DF5-9CE6-D5A63DBDC17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56954" y="0"/>
            <a:ext cx="2631997" cy="1694558"/>
          </a:xfrm>
          <a:prstGeom prst="rect">
            <a:avLst/>
          </a:prstGeom>
          <a:noFill/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974F2E-3AD4-48B7-81A4-3608EB4B2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978" y="1915195"/>
            <a:ext cx="3177557" cy="366787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96E504E-76F1-4355-A557-51D6282EE865}"/>
              </a:ext>
            </a:extLst>
          </p:cNvPr>
          <p:cNvSpPr txBox="1"/>
          <p:nvPr/>
        </p:nvSpPr>
        <p:spPr>
          <a:xfrm>
            <a:off x="229190" y="1472356"/>
            <a:ext cx="2223963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Δρ. Χρίστος Μηνά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Πρόεδρος ΑΑΕΚ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657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9BDD24-7804-48AF-84D7-B521FDAE9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38" y="66675"/>
            <a:ext cx="3932237" cy="1600200"/>
          </a:xfrm>
        </p:spPr>
        <p:txBody>
          <a:bodyPr>
            <a:normAutofit/>
          </a:bodyPr>
          <a:lstStyle/>
          <a:p>
            <a:r>
              <a:rPr lang="el-GR" sz="4800" b="1" dirty="0">
                <a:solidFill>
                  <a:srgbClr val="FF0000"/>
                </a:solidFill>
              </a:rPr>
              <a:t>Πότε Αυξήθηκε; </a:t>
            </a:r>
            <a:endParaRPr lang="el-CY" sz="48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8765573-AE95-423D-ABDC-3807C7E577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0679330"/>
              </p:ext>
            </p:extLst>
          </p:nvPr>
        </p:nvGraphicFramePr>
        <p:xfrm>
          <a:off x="4387174" y="66675"/>
          <a:ext cx="7570076" cy="6499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4FC3FC-AC73-48C6-97BA-62F34C9A9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1137" y="1866900"/>
            <a:ext cx="4020395" cy="3811588"/>
          </a:xfrm>
        </p:spPr>
        <p:txBody>
          <a:bodyPr>
            <a:normAutofit fontScale="92500" lnSpcReduction="20000"/>
          </a:bodyPr>
          <a:lstStyle/>
          <a:p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Κατά τη διάρκεια του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Lockdown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l-GR" sz="2800" dirty="0">
                <a:solidFill>
                  <a:prstClr val="black"/>
                </a:solidFill>
                <a:latin typeface="Calibri" panose="020F0502020204030204"/>
              </a:rPr>
              <a:t>η </a:t>
            </a:r>
            <a:r>
              <a:rPr lang="el-GR" sz="2800" dirty="0" err="1">
                <a:solidFill>
                  <a:prstClr val="black"/>
                </a:solidFill>
                <a:latin typeface="Calibri" panose="020F0502020204030204"/>
              </a:rPr>
              <a:t>μεθαμφεταμίνη</a:t>
            </a:r>
            <a:r>
              <a:rPr lang="el-GR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παρουσιαζόταν υψηλή στην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Πάφο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σε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καθημερινή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βάση, με ελαφριά μείωση κατά το </a:t>
            </a:r>
            <a:r>
              <a:rPr kumimoji="0" lang="el-G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Σαββατοκυρίακο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endParaRPr lang="el-GR" sz="2800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l-GR" sz="2800" dirty="0">
                <a:solidFill>
                  <a:prstClr val="black"/>
                </a:solidFill>
                <a:latin typeface="Calibri" panose="020F0502020204030204"/>
              </a:rPr>
              <a:t>Στην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Αγία Νάπα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παρουσιάστηκαν συγκεντρώσεις μόνο το </a:t>
            </a:r>
            <a:r>
              <a:rPr kumimoji="0" lang="el-G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Σαββατοκυρίακο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08184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4C9E2-2C6A-4CA1-A356-D47827461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695258" cy="171907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Τα π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ροηγούμεν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 έτη; </a:t>
            </a:r>
            <a:endParaRPr lang="en-US" sz="4800" kern="1200" dirty="0">
              <a:solidFill>
                <a:srgbClr val="FF33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BCE5DB-12FE-4244-A755-ACCE17402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1" y="2807208"/>
            <a:ext cx="4354004" cy="368842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Οι</a:t>
            </a:r>
            <a:r>
              <a:rPr lang="en-US" sz="2200" dirty="0"/>
              <a:t> π</a:t>
            </a:r>
            <a:r>
              <a:rPr lang="en-US" sz="2200" dirty="0" err="1"/>
              <a:t>ιο</a:t>
            </a:r>
            <a:r>
              <a:rPr lang="en-US" sz="2200" dirty="0"/>
              <a:t> </a:t>
            </a:r>
            <a:r>
              <a:rPr lang="en-US" sz="2200" dirty="0" err="1"/>
              <a:t>υψηλές</a:t>
            </a:r>
            <a:r>
              <a:rPr lang="en-US" sz="2200" dirty="0"/>
              <a:t> </a:t>
            </a:r>
            <a:r>
              <a:rPr lang="en-US" sz="2200" dirty="0" err="1"/>
              <a:t>συγκεντρώσεις</a:t>
            </a:r>
            <a:r>
              <a:rPr lang="en-US" sz="2200" dirty="0"/>
              <a:t> </a:t>
            </a:r>
            <a:r>
              <a:rPr lang="el-GR" sz="2200" dirty="0" err="1"/>
              <a:t>μεθαμφεταμίνης</a:t>
            </a:r>
            <a:r>
              <a:rPr lang="en-US" sz="2200" dirty="0"/>
              <a:t> αναφέθηκαν το </a:t>
            </a:r>
            <a:r>
              <a:rPr lang="en-US" sz="2200" b="1" dirty="0"/>
              <a:t>2018</a:t>
            </a:r>
            <a:r>
              <a:rPr lang="en-US" sz="2200" dirty="0"/>
              <a:t> στην Αγία Νάπα</a:t>
            </a:r>
            <a:r>
              <a:rPr lang="el-GR" sz="2200" dirty="0"/>
              <a:t> και το </a:t>
            </a:r>
            <a:r>
              <a:rPr lang="el-GR" sz="2200" b="1" dirty="0"/>
              <a:t>2020</a:t>
            </a:r>
            <a:r>
              <a:rPr lang="el-GR" sz="2200" dirty="0"/>
              <a:t> στην Πάφο</a:t>
            </a:r>
            <a:r>
              <a:rPr lang="en-US" sz="2200" dirty="0"/>
              <a:t>.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kumimoji="0" lang="el-GR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Η </a:t>
            </a:r>
            <a:r>
              <a:rPr kumimoji="0" lang="el-GR" sz="2200" b="1" i="0" u="none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Πάφος</a:t>
            </a:r>
            <a:r>
              <a:rPr kumimoji="0" lang="el-GR" sz="2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l-GR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ανέκαθεν παρουσίαζε πολύ υψηλές συγκεντρώσεις </a:t>
            </a:r>
            <a:r>
              <a:rPr kumimoji="0" lang="el-GR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μεθαμφεταμίνης</a:t>
            </a:r>
            <a:r>
              <a:rPr kumimoji="0" lang="el-GR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l-GR" sz="2200" dirty="0"/>
              <a:t>Σε σύγκριση με τα προηγούμενα χρόνια, μείωση στις συγκεντρώσεις παρουσίασε η πόλη της Λεμεσού και η Αγία Νάπα. </a:t>
            </a:r>
            <a:endParaRPr lang="en-US" sz="2200" dirty="0"/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F60118D-B977-4A64-90C2-8414E93597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4011747"/>
              </p:ext>
            </p:extLst>
          </p:nvPr>
        </p:nvGraphicFramePr>
        <p:xfrm>
          <a:off x="4654296" y="293751"/>
          <a:ext cx="7423404" cy="6335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0411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88C88-6441-4A2B-8D76-87E5BA6CF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811" y="1573586"/>
            <a:ext cx="9122584" cy="1325563"/>
          </a:xfrm>
        </p:spPr>
        <p:txBody>
          <a:bodyPr>
            <a:normAutofit/>
          </a:bodyPr>
          <a:lstStyle/>
          <a:p>
            <a:r>
              <a:rPr lang="el-GR" b="1" dirty="0"/>
              <a:t>Έκστασι</a:t>
            </a:r>
            <a:r>
              <a:rPr lang="en-US" b="1" dirty="0"/>
              <a:t> (MDMA)</a:t>
            </a:r>
            <a:endParaRPr lang="el-CY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07465-E7F4-4F87-AC29-D968A6EB5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811" y="3060017"/>
            <a:ext cx="6066118" cy="2438546"/>
          </a:xfrm>
        </p:spPr>
        <p:txBody>
          <a:bodyPr>
            <a:normAutofit/>
          </a:bodyPr>
          <a:lstStyle/>
          <a:p>
            <a:r>
              <a:rPr lang="el-GR" sz="2000" b="1" dirty="0">
                <a:solidFill>
                  <a:srgbClr val="FF3300"/>
                </a:solidFill>
              </a:rPr>
              <a:t>1</a:t>
            </a:r>
            <a:r>
              <a:rPr lang="el-GR" sz="2000" b="1" baseline="30000" dirty="0">
                <a:solidFill>
                  <a:srgbClr val="FF3300"/>
                </a:solidFill>
              </a:rPr>
              <a:t>η</a:t>
            </a:r>
            <a:r>
              <a:rPr lang="el-GR" sz="2000" b="1" dirty="0">
                <a:solidFill>
                  <a:srgbClr val="FF3300"/>
                </a:solidFill>
              </a:rPr>
              <a:t> μέτρηση: </a:t>
            </a:r>
            <a:r>
              <a:rPr lang="el-GR" sz="2000" dirty="0"/>
              <a:t>Οι συγκεντρώσεις Έκστασι </a:t>
            </a:r>
            <a:r>
              <a:rPr lang="el-GR" sz="2000" u="sng" dirty="0"/>
              <a:t>κατά τη διάρκεια του </a:t>
            </a:r>
            <a:r>
              <a:rPr lang="en-US" sz="2000" u="sng" dirty="0"/>
              <a:t>Lockdown </a:t>
            </a:r>
            <a:r>
              <a:rPr lang="el-GR" sz="2000" dirty="0"/>
              <a:t>ήταν πολύ χαμηλές.</a:t>
            </a:r>
          </a:p>
          <a:p>
            <a:r>
              <a:rPr lang="el-GR" sz="2000" b="1" dirty="0">
                <a:solidFill>
                  <a:srgbClr val="FF3300"/>
                </a:solidFill>
              </a:rPr>
              <a:t>2</a:t>
            </a:r>
            <a:r>
              <a:rPr lang="el-GR" sz="2000" b="1" baseline="30000" dirty="0">
                <a:solidFill>
                  <a:srgbClr val="FF3300"/>
                </a:solidFill>
              </a:rPr>
              <a:t>η</a:t>
            </a:r>
            <a:r>
              <a:rPr lang="el-GR" sz="2000" b="1" dirty="0">
                <a:solidFill>
                  <a:srgbClr val="FF3300"/>
                </a:solidFill>
              </a:rPr>
              <a:t> μέτρηση: </a:t>
            </a:r>
            <a:r>
              <a:rPr lang="el-GR" sz="2000" dirty="0"/>
              <a:t>Μετά το </a:t>
            </a:r>
            <a:r>
              <a:rPr lang="en-US" sz="2000" dirty="0"/>
              <a:t>Lockdown</a:t>
            </a:r>
            <a:r>
              <a:rPr lang="el-GR" sz="2000" dirty="0"/>
              <a:t>,</a:t>
            </a:r>
            <a:r>
              <a:rPr lang="en-US" sz="2000" dirty="0"/>
              <a:t> </a:t>
            </a:r>
            <a:r>
              <a:rPr lang="el-GR" sz="2000" dirty="0"/>
              <a:t>αυξήθηκε σημαντικά η συγκέντρωση του Έκστασι σε κάποιες πόλεις. </a:t>
            </a:r>
          </a:p>
          <a:p>
            <a:r>
              <a:rPr lang="el-GR" sz="2000" b="1" dirty="0">
                <a:solidFill>
                  <a:srgbClr val="FF3300"/>
                </a:solidFill>
              </a:rPr>
              <a:t>Σε σύγκριση με τα προηγούμενα χρόνια: </a:t>
            </a:r>
            <a:r>
              <a:rPr lang="el-GR" sz="2000" dirty="0"/>
              <a:t>Παρουσιάστηκε αύξηση κατά το 2020</a:t>
            </a:r>
            <a:r>
              <a:rPr lang="en-US" sz="2000" dirty="0"/>
              <a:t>. </a:t>
            </a:r>
            <a:endParaRPr lang="el-CY" sz="2000" dirty="0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A9616D99-AEFB-4C95-84EF-5DEC698D9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D0F97023-F626-4FC5-8C2D-753B5C7F4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3B7C87DB-12A4-4D2B-8530-4D468FD50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962" y="3727131"/>
            <a:ext cx="2542433" cy="112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62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9BB4BF-A6CA-4AE4-B250-8F55630797D4}"/>
              </a:ext>
            </a:extLst>
          </p:cNvPr>
          <p:cNvCxnSpPr/>
          <p:nvPr/>
        </p:nvCxnSpPr>
        <p:spPr>
          <a:xfrm>
            <a:off x="6065714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9" name="Chart 8">
                <a:extLst>
                  <a:ext uri="{FF2B5EF4-FFF2-40B4-BE49-F238E27FC236}">
                    <a16:creationId xmlns:a16="http://schemas.microsoft.com/office/drawing/2014/main" id="{60EF96A9-B68F-4BF8-831D-08B963A49CE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16782284"/>
                  </p:ext>
                </p:extLst>
              </p:nvPr>
            </p:nvGraphicFramePr>
            <p:xfrm>
              <a:off x="262058" y="310831"/>
              <a:ext cx="5243795" cy="445913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9" name="Chart 8">
                <a:extLst>
                  <a:ext uri="{FF2B5EF4-FFF2-40B4-BE49-F238E27FC236}">
                    <a16:creationId xmlns:a16="http://schemas.microsoft.com/office/drawing/2014/main" id="{60EF96A9-B68F-4BF8-831D-08B963A49CE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058" y="310831"/>
                <a:ext cx="5243795" cy="4459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0" name="Chart 9">
                <a:extLst>
                  <a:ext uri="{FF2B5EF4-FFF2-40B4-BE49-F238E27FC236}">
                    <a16:creationId xmlns:a16="http://schemas.microsoft.com/office/drawing/2014/main" id="{31D85D0C-990B-44C0-8A1B-584AEECA57F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2607309"/>
                  </p:ext>
                </p:extLst>
              </p:nvPr>
            </p:nvGraphicFramePr>
            <p:xfrm>
              <a:off x="6508978" y="141050"/>
              <a:ext cx="5196991" cy="462891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10" name="Chart 9">
                <a:extLst>
                  <a:ext uri="{FF2B5EF4-FFF2-40B4-BE49-F238E27FC236}">
                    <a16:creationId xmlns:a16="http://schemas.microsoft.com/office/drawing/2014/main" id="{31D85D0C-990B-44C0-8A1B-584AEECA57F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08978" y="141050"/>
                <a:ext cx="5196991" cy="4628912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7DDDFBD8-EFF4-409F-A386-394E243BD903}"/>
              </a:ext>
            </a:extLst>
          </p:cNvPr>
          <p:cNvSpPr/>
          <p:nvPr/>
        </p:nvSpPr>
        <p:spPr>
          <a:xfrm>
            <a:off x="7514184" y="702227"/>
            <a:ext cx="896645" cy="6835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CY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DDDFBD8-EFF4-409F-A386-394E243BD903}"/>
              </a:ext>
            </a:extLst>
          </p:cNvPr>
          <p:cNvSpPr/>
          <p:nvPr/>
        </p:nvSpPr>
        <p:spPr>
          <a:xfrm>
            <a:off x="10772307" y="1044017"/>
            <a:ext cx="896645" cy="6835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CY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84D670-842D-4BD9-BDA2-7221B2AE803E}"/>
              </a:ext>
            </a:extLst>
          </p:cNvPr>
          <p:cNvSpPr txBox="1"/>
          <p:nvPr/>
        </p:nvSpPr>
        <p:spPr>
          <a:xfrm>
            <a:off x="262058" y="5182020"/>
            <a:ext cx="5610841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l-GR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μέτρηση: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 χρήση </a:t>
            </a:r>
            <a:r>
              <a:rPr lang="el-GR" sz="2400" dirty="0"/>
              <a:t>Έκστασι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κατά τη διάρκεια του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Lockdown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ήταν πολύ χαμηλή σε όλες τις πόλεις.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6BEB9B-274A-4BEC-BE66-7D7D4C2EAEA6}"/>
              </a:ext>
            </a:extLst>
          </p:cNvPr>
          <p:cNvSpPr txBox="1"/>
          <p:nvPr/>
        </p:nvSpPr>
        <p:spPr>
          <a:xfrm>
            <a:off x="6207986" y="5190801"/>
            <a:ext cx="6094428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l-GR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μέτρηση: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Μετά το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Lockdown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αυξήθηκε η συγκέντρωση του </a:t>
            </a:r>
            <a:r>
              <a:rPr lang="el-GR" sz="2400" dirty="0"/>
              <a:t>Έκστασι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σε Λευκωσία και Αγία Νάπα. </a:t>
            </a:r>
          </a:p>
        </p:txBody>
      </p:sp>
    </p:spTree>
    <p:extLst>
      <p:ext uri="{BB962C8B-B14F-4D97-AF65-F5344CB8AC3E}">
        <p14:creationId xmlns:p14="http://schemas.microsoft.com/office/powerpoint/2010/main" val="2955652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9BDD24-7804-48AF-84D7-B521FDAE9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38" y="66675"/>
            <a:ext cx="3932237" cy="1600200"/>
          </a:xfrm>
        </p:spPr>
        <p:txBody>
          <a:bodyPr>
            <a:normAutofit/>
          </a:bodyPr>
          <a:lstStyle/>
          <a:p>
            <a:r>
              <a:rPr lang="el-GR" sz="4800" b="1" dirty="0">
                <a:solidFill>
                  <a:srgbClr val="FF0000"/>
                </a:solidFill>
              </a:rPr>
              <a:t>Πότε Αυξήθηκε; </a:t>
            </a:r>
            <a:endParaRPr lang="el-CY" sz="48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75F9DE44-5237-4729-A1EC-188D3B7AAA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566765"/>
              </p:ext>
            </p:extLst>
          </p:nvPr>
        </p:nvGraphicFramePr>
        <p:xfrm>
          <a:off x="5286882" y="266308"/>
          <a:ext cx="6609744" cy="6325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4FC3FC-AC73-48C6-97BA-62F34C9A9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1137" y="1866900"/>
            <a:ext cx="4020395" cy="3811588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prstClr val="black"/>
                </a:solidFill>
                <a:latin typeface="Calibri" panose="020F0502020204030204"/>
              </a:rPr>
              <a:t>Μετά το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Lockdown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l-GR" sz="2800" dirty="0">
                <a:solidFill>
                  <a:prstClr val="black"/>
                </a:solidFill>
                <a:latin typeface="Calibri" panose="020F0502020204030204"/>
              </a:rPr>
              <a:t>παρουσιάσθηκε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αύξηση των συγκεντρώσεων κυρίως σε Λευκωσία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Παρασκευή)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και Αγία Νάπα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(Σάββατο). </a:t>
            </a:r>
          </a:p>
          <a:p>
            <a:endParaRPr lang="el-GR" sz="2800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Ψυχαγωγική Χρήση! </a:t>
            </a:r>
          </a:p>
        </p:txBody>
      </p:sp>
    </p:spTree>
    <p:extLst>
      <p:ext uri="{BB962C8B-B14F-4D97-AF65-F5344CB8AC3E}">
        <p14:creationId xmlns:p14="http://schemas.microsoft.com/office/powerpoint/2010/main" val="147563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4C9E2-2C6A-4CA1-A356-D47827461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39520"/>
            <a:ext cx="3980393" cy="171907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Τα π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ροηγούμεν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 έτη; </a:t>
            </a:r>
            <a:endParaRPr lang="en-US" sz="4800" kern="1200" dirty="0">
              <a:solidFill>
                <a:srgbClr val="FF33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BCE5DB-12FE-4244-A755-ACCE17402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1" y="2807208"/>
            <a:ext cx="4354004" cy="36884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Οι</a:t>
            </a:r>
            <a:r>
              <a:rPr lang="en-US" sz="2200" dirty="0"/>
              <a:t> π</a:t>
            </a:r>
            <a:r>
              <a:rPr lang="en-US" sz="2200" dirty="0" err="1"/>
              <a:t>ιο</a:t>
            </a:r>
            <a:r>
              <a:rPr lang="en-US" sz="2200" dirty="0"/>
              <a:t> </a:t>
            </a:r>
            <a:r>
              <a:rPr lang="en-US" sz="2200" dirty="0" err="1"/>
              <a:t>υψηλές</a:t>
            </a:r>
            <a:r>
              <a:rPr lang="en-US" sz="2200" dirty="0"/>
              <a:t> </a:t>
            </a:r>
            <a:r>
              <a:rPr lang="en-US" sz="2200" dirty="0" err="1"/>
              <a:t>συγκεντρώσεις</a:t>
            </a:r>
            <a:r>
              <a:rPr lang="en-US" sz="2200" dirty="0"/>
              <a:t> </a:t>
            </a:r>
            <a:r>
              <a:rPr lang="el-GR" sz="2200" dirty="0"/>
              <a:t>Έκστασι βρέθηκαν κατά το 2020, μετά το </a:t>
            </a:r>
            <a:r>
              <a:rPr lang="en-US" sz="2200" dirty="0"/>
              <a:t>lockdown. 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67D4C77-71EF-49FD-BD40-26085385D8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269461"/>
              </p:ext>
            </p:extLst>
          </p:nvPr>
        </p:nvGraphicFramePr>
        <p:xfrm>
          <a:off x="5111583" y="409575"/>
          <a:ext cx="6547017" cy="564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921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88C88-6441-4A2B-8D76-87E5BA6CF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811" y="1573586"/>
            <a:ext cx="9122584" cy="1325563"/>
          </a:xfrm>
        </p:spPr>
        <p:txBody>
          <a:bodyPr>
            <a:normAutofit/>
          </a:bodyPr>
          <a:lstStyle/>
          <a:p>
            <a:r>
              <a:rPr lang="el-GR" b="1" dirty="0"/>
              <a:t>Κάνναβη</a:t>
            </a:r>
            <a:endParaRPr lang="el-CY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07465-E7F4-4F87-AC29-D968A6EB5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811" y="3060017"/>
            <a:ext cx="6066118" cy="2438546"/>
          </a:xfrm>
        </p:spPr>
        <p:txBody>
          <a:bodyPr>
            <a:normAutofit/>
          </a:bodyPr>
          <a:lstStyle/>
          <a:p>
            <a:r>
              <a:rPr lang="el-GR" sz="2000" b="1" dirty="0">
                <a:solidFill>
                  <a:srgbClr val="FF3300"/>
                </a:solidFill>
              </a:rPr>
              <a:t>1</a:t>
            </a:r>
            <a:r>
              <a:rPr lang="el-GR" sz="2000" b="1" baseline="30000" dirty="0">
                <a:solidFill>
                  <a:srgbClr val="FF3300"/>
                </a:solidFill>
              </a:rPr>
              <a:t>η</a:t>
            </a:r>
            <a:r>
              <a:rPr lang="el-GR" sz="2000" b="1" dirty="0">
                <a:solidFill>
                  <a:srgbClr val="FF3300"/>
                </a:solidFill>
              </a:rPr>
              <a:t> μέτρηση: </a:t>
            </a:r>
            <a:r>
              <a:rPr lang="el-GR" sz="2000" dirty="0"/>
              <a:t>Οι συγκεντρώσεις κάνναβης κατά τη διάρκεια του </a:t>
            </a:r>
            <a:r>
              <a:rPr lang="en-US" sz="2000" dirty="0"/>
              <a:t>Lockdown </a:t>
            </a:r>
            <a:r>
              <a:rPr lang="el-GR" sz="2000" dirty="0"/>
              <a:t>ήταν πολύ μικρές. </a:t>
            </a:r>
          </a:p>
          <a:p>
            <a:r>
              <a:rPr lang="el-GR" sz="2000" b="1" dirty="0">
                <a:solidFill>
                  <a:srgbClr val="FF3300"/>
                </a:solidFill>
              </a:rPr>
              <a:t>2</a:t>
            </a:r>
            <a:r>
              <a:rPr lang="el-GR" sz="2000" b="1" baseline="30000" dirty="0">
                <a:solidFill>
                  <a:srgbClr val="FF3300"/>
                </a:solidFill>
              </a:rPr>
              <a:t>η</a:t>
            </a:r>
            <a:r>
              <a:rPr lang="el-GR" sz="2000" b="1" dirty="0">
                <a:solidFill>
                  <a:srgbClr val="FF3300"/>
                </a:solidFill>
              </a:rPr>
              <a:t> μέτρηση: </a:t>
            </a:r>
            <a:r>
              <a:rPr lang="el-GR" sz="2000" dirty="0"/>
              <a:t>Μετά το </a:t>
            </a:r>
            <a:r>
              <a:rPr lang="en-US" sz="2000" dirty="0"/>
              <a:t>Lockdown</a:t>
            </a:r>
            <a:r>
              <a:rPr lang="el-GR" sz="2000" dirty="0"/>
              <a:t> η συγκέντρωση της κάνναβης αυξήθηκε σε κάποιες πόλεις. </a:t>
            </a:r>
          </a:p>
          <a:p>
            <a:r>
              <a:rPr lang="el-GR" sz="2000" b="1" dirty="0">
                <a:solidFill>
                  <a:srgbClr val="FF3300"/>
                </a:solidFill>
              </a:rPr>
              <a:t>Σε σύγκριση με τα προηγούμενα χρόνια: </a:t>
            </a:r>
            <a:r>
              <a:rPr lang="el-GR" sz="2000" dirty="0" err="1"/>
              <a:t>Παρουσίασθηκε</a:t>
            </a:r>
            <a:r>
              <a:rPr lang="el-GR" sz="2000" dirty="0"/>
              <a:t> μείωση των συγκεντρώσεων κάνναβης.</a:t>
            </a:r>
            <a:endParaRPr lang="el-CY" sz="2000" dirty="0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9616D99-AEFB-4C95-84EF-5DEC698D9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D0F97023-F626-4FC5-8C2D-753B5C7F4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44E75648-82E8-4B83-B947-8045CDDFE2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1962" y="3490348"/>
            <a:ext cx="2542433" cy="1596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461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9BB4BF-A6CA-4AE4-B250-8F55630797D4}"/>
              </a:ext>
            </a:extLst>
          </p:cNvPr>
          <p:cNvCxnSpPr/>
          <p:nvPr/>
        </p:nvCxnSpPr>
        <p:spPr>
          <a:xfrm>
            <a:off x="5773884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A84D670-842D-4BD9-BDA2-7221B2AE803E}"/>
              </a:ext>
            </a:extLst>
          </p:cNvPr>
          <p:cNvSpPr txBox="1"/>
          <p:nvPr/>
        </p:nvSpPr>
        <p:spPr>
          <a:xfrm>
            <a:off x="1119308" y="1414058"/>
            <a:ext cx="2966917" cy="3083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l-GR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μέτρηση: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Οι συγκεντρώσεις κάνναβης κατά τη διάρκεια του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Lockdown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ήταν πολύ μικρές και επομένως δεν μπορούσαν να εμφανίσουν τιμές.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6BEB9B-274A-4BEC-BE66-7D7D4C2EAEA6}"/>
              </a:ext>
            </a:extLst>
          </p:cNvPr>
          <p:cNvSpPr txBox="1"/>
          <p:nvPr/>
        </p:nvSpPr>
        <p:spPr>
          <a:xfrm>
            <a:off x="5953911" y="5028341"/>
            <a:ext cx="6094428" cy="1550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l-GR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μέτρηση: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Μετά το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Lockdown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η συγκέντρωση της κάνναβης αυξήθηκε κυρίως σε Λευκωσία και Αγία Νάπα.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5" name="Chart 14">
                <a:extLst>
                  <a:ext uri="{FF2B5EF4-FFF2-40B4-BE49-F238E27FC236}">
                    <a16:creationId xmlns:a16="http://schemas.microsoft.com/office/drawing/2014/main" id="{664A6686-B679-4CD2-83D6-B23AEBC5F3C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029123126"/>
                  </p:ext>
                </p:extLst>
              </p:nvPr>
            </p:nvGraphicFramePr>
            <p:xfrm>
              <a:off x="6096000" y="350196"/>
              <a:ext cx="5810250" cy="441230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5" name="Chart 14">
                <a:extLst>
                  <a:ext uri="{FF2B5EF4-FFF2-40B4-BE49-F238E27FC236}">
                    <a16:creationId xmlns:a16="http://schemas.microsoft.com/office/drawing/2014/main" id="{664A6686-B679-4CD2-83D6-B23AEBC5F3C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6000" y="350196"/>
                <a:ext cx="5810250" cy="4412303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4D143E1E-AD22-43C4-B942-58817DCB3CE7}"/>
              </a:ext>
            </a:extLst>
          </p:cNvPr>
          <p:cNvSpPr/>
          <p:nvPr/>
        </p:nvSpPr>
        <p:spPr>
          <a:xfrm>
            <a:off x="10937677" y="1306664"/>
            <a:ext cx="896645" cy="6835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CY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8602BF2-9BFE-4CFC-AC8A-72281AAFD1A1}"/>
              </a:ext>
            </a:extLst>
          </p:cNvPr>
          <p:cNvSpPr/>
          <p:nvPr/>
        </p:nvSpPr>
        <p:spPr>
          <a:xfrm>
            <a:off x="7328715" y="839737"/>
            <a:ext cx="896645" cy="6835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CY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688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9BDD24-7804-48AF-84D7-B521FDAE9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38" y="66675"/>
            <a:ext cx="3932237" cy="1600200"/>
          </a:xfrm>
        </p:spPr>
        <p:txBody>
          <a:bodyPr>
            <a:normAutofit/>
          </a:bodyPr>
          <a:lstStyle/>
          <a:p>
            <a:r>
              <a:rPr lang="el-GR" sz="4800" b="1" dirty="0">
                <a:solidFill>
                  <a:srgbClr val="FF0000"/>
                </a:solidFill>
              </a:rPr>
              <a:t>Πότε Αυξήθηκε; </a:t>
            </a:r>
            <a:endParaRPr lang="el-CY" sz="48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87C7952-52BA-4B72-BB49-0E61FAC7D9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668710"/>
              </p:ext>
            </p:extLst>
          </p:nvPr>
        </p:nvGraphicFramePr>
        <p:xfrm>
          <a:off x="5183188" y="209551"/>
          <a:ext cx="6723062" cy="6048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4FC3FC-AC73-48C6-97BA-62F34C9A9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1137" y="1866900"/>
            <a:ext cx="4020395" cy="3811588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prstClr val="black"/>
                </a:solidFill>
                <a:latin typeface="Calibri" panose="020F0502020204030204"/>
              </a:rPr>
              <a:t>Μετά το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Lockdown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l-GR" sz="2800" dirty="0">
                <a:solidFill>
                  <a:prstClr val="black"/>
                </a:solidFill>
                <a:latin typeface="Calibri" panose="020F0502020204030204"/>
              </a:rPr>
              <a:t>παρουσιάσθηκε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αύξηση των συγκεντρώσεων κυρίως σε Λευκωσία και Αγία Νάπα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(Σάββατο). </a:t>
            </a:r>
          </a:p>
          <a:p>
            <a:endParaRPr lang="el-GR" sz="2800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Ψυχαγωγική Χρήση! </a:t>
            </a:r>
          </a:p>
        </p:txBody>
      </p:sp>
    </p:spTree>
    <p:extLst>
      <p:ext uri="{BB962C8B-B14F-4D97-AF65-F5344CB8AC3E}">
        <p14:creationId xmlns:p14="http://schemas.microsoft.com/office/powerpoint/2010/main" val="4181004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4C9E2-2C6A-4CA1-A356-D47827461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714922" cy="171907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Τα π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ροηγούμεν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 έτη; </a:t>
            </a:r>
            <a:endParaRPr lang="en-US" sz="4800" kern="1200" dirty="0">
              <a:solidFill>
                <a:srgbClr val="FF33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BCE5DB-12FE-4244-A755-ACCE17402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1" y="2807208"/>
            <a:ext cx="4354004" cy="36884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r>
              <a:rPr lang="el-GR" sz="2000" dirty="0"/>
              <a:t>Σε σύγκριση με τα προηγούμενα χρόνια, παρουσιάσθηκε μείωση των συγκεντρώσεων κάνναβης σε όλες τις πόλεις με εξαίρεση τη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Λευκωσία.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l-GR" sz="2000" dirty="0">
              <a:latin typeface="Calibri" panose="020F0502020204030204"/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/>
              </a:rPr>
              <a:t>Κατά τα προηγούμενα χρόνια, τις πιο υψηλές συγκεντρώσεις παρουσίαζαν η Αγία Νάπα και η Λάρνακα και ακολουθούσαν η Λεμεσός και η Πάφος. </a:t>
            </a:r>
            <a:endParaRPr lang="en-US" sz="2200" dirty="0"/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ADE2B81-18FA-4247-BC4C-6BB68AF9BE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309991"/>
              </p:ext>
            </p:extLst>
          </p:nvPr>
        </p:nvGraphicFramePr>
        <p:xfrm>
          <a:off x="5391150" y="231282"/>
          <a:ext cx="6524625" cy="6116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9147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F6A666-69DE-4304-BCE9-E87DDA14A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55" y="548640"/>
            <a:ext cx="4029153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Μετρήσεις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  <a:b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&amp;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l-GR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Ουσίες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π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ου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μελετήθηκ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αν</a:t>
            </a:r>
            <a:br>
              <a:rPr lang="el-GR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l-GR" sz="3600" b="1" dirty="0"/>
            </a:br>
            <a:r>
              <a:rPr lang="el-GR" sz="4000" b="1" dirty="0">
                <a:solidFill>
                  <a:srgbClr val="FF3300"/>
                </a:solidFill>
              </a:rPr>
              <a:t>2</a:t>
            </a:r>
            <a:r>
              <a:rPr lang="en-US" sz="4000" b="1" kern="1200" dirty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020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C18909-BAC6-4016-9EA6-E9A8CAF33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endParaRPr lang="en-US" sz="1700" dirty="0"/>
          </a:p>
          <a:p>
            <a:pPr marL="0"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1</a:t>
            </a:r>
            <a:r>
              <a:rPr kumimoji="0" lang="en-US" b="1" i="0" u="none" strike="noStrike" cap="none" spc="0" normalizeH="0" baseline="3000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η</a:t>
            </a:r>
            <a:r>
              <a:rPr kumimoji="0" lang="en-US" b="1" i="0" u="none" strike="noStrike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 </a:t>
            </a:r>
            <a:r>
              <a:rPr kumimoji="0" lang="en-US" b="1" i="0" u="none" strike="noStrike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μέτρηση</a:t>
            </a:r>
            <a:r>
              <a:rPr kumimoji="0" lang="en-US" b="1" i="0" u="none" strike="noStrike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: </a:t>
            </a:r>
            <a:r>
              <a:rPr kumimoji="0" lang="en-US" sz="17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Κα</a:t>
            </a:r>
            <a:r>
              <a:rPr kumimoji="0" lang="en-US" sz="17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τά</a:t>
            </a:r>
            <a:r>
              <a:rPr kumimoji="0" lang="en-US" sz="17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7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τη</a:t>
            </a:r>
            <a:r>
              <a:rPr kumimoji="0" lang="en-US" sz="17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7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διάρκει</a:t>
            </a:r>
            <a:r>
              <a:rPr kumimoji="0" lang="en-US" sz="17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α του πρώτου Lockdown (21-27/04/2020)</a:t>
            </a:r>
          </a:p>
          <a:p>
            <a:pPr marL="0"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7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2</a:t>
            </a:r>
            <a:r>
              <a:rPr kumimoji="0" lang="en-US" b="1" i="0" u="none" strike="noStrike" cap="none" spc="0" normalizeH="0" baseline="3000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η</a:t>
            </a:r>
            <a:r>
              <a:rPr kumimoji="0" lang="en-US" b="1" i="0" u="none" strike="noStrike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 </a:t>
            </a:r>
            <a:r>
              <a:rPr kumimoji="0" lang="en-US" b="1" i="0" u="none" strike="noStrike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μέτρηση</a:t>
            </a:r>
            <a:r>
              <a:rPr kumimoji="0" lang="en-US" b="1" i="0" u="none" strike="noStrike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: </a:t>
            </a:r>
            <a:r>
              <a:rPr kumimoji="0" lang="en-US" sz="17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Μετά</a:t>
            </a:r>
            <a:r>
              <a:rPr kumimoji="0" lang="en-US" sz="17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7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το</a:t>
            </a:r>
            <a:r>
              <a:rPr kumimoji="0" lang="en-US" sz="17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Lockdown (14-20/07/2020)</a:t>
            </a:r>
          </a:p>
          <a:p>
            <a:pPr marL="0"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7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700" b="1" dirty="0"/>
          </a:p>
          <a:p>
            <a:pPr marL="0"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b="1" dirty="0" err="1"/>
              <a:t>Ουσίες</a:t>
            </a:r>
            <a:r>
              <a:rPr lang="en-US" b="1" dirty="0"/>
              <a:t> &amp; </a:t>
            </a:r>
            <a:r>
              <a:rPr lang="en-US" b="1" dirty="0" err="1"/>
              <a:t>μετ</a:t>
            </a:r>
            <a:r>
              <a:rPr lang="en-US" b="1" dirty="0"/>
              <a:t>αβολίτες: </a:t>
            </a:r>
            <a:endParaRPr kumimoji="0" lang="en-US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7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342900" marR="0" lvl="0" fontAlgn="auto"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7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Amphetamine</a:t>
            </a:r>
          </a:p>
          <a:p>
            <a:pPr marL="342900" marR="0" lvl="0" fontAlgn="auto"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700" b="0" i="1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342900"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7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Methamphetamine</a:t>
            </a:r>
          </a:p>
          <a:p>
            <a:pPr marL="342900"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700" b="0" i="1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342900"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7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MDMA</a:t>
            </a:r>
          </a:p>
          <a:p>
            <a:pPr marL="342900"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700" b="0" i="1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342900"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7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Cocaine</a:t>
            </a:r>
          </a:p>
          <a:p>
            <a:pPr marL="342900"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700" b="0" i="1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342900"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7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Benzoylecgonine (</a:t>
            </a:r>
            <a:r>
              <a:rPr kumimoji="0" lang="en-US" sz="17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μετ</a:t>
            </a:r>
            <a:r>
              <a:rPr kumimoji="0" lang="en-US" sz="17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αβολίτης της κοκαΐνης)</a:t>
            </a:r>
          </a:p>
          <a:p>
            <a:pPr marL="342900"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700" b="0" i="1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342900"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7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Κάνν</a:t>
            </a:r>
            <a:r>
              <a:rPr kumimoji="0" lang="en-US" sz="17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αβη (THC-COOH, μεταβολίτης της κάνναβης) </a:t>
            </a:r>
            <a:endParaRPr kumimoji="0" lang="en-US" sz="1700" b="0" i="1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810502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A672F3-2503-4275-94D9-85FC70D38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8" y="696686"/>
            <a:ext cx="9906000" cy="97608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Πιθ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ανοί παράγοντες που επηρεάζουν τα αποτελέσματα</a:t>
            </a:r>
          </a:p>
        </p:txBody>
      </p: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ED6978F4-EBB5-4E36-AA55-5FF43BA955D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33304092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3057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A672F3-2503-4275-94D9-85FC70D38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Πιθανοί παράγοντες που επηρεάζουν τα αποτελέσματα</a:t>
            </a:r>
            <a:endParaRPr lang="en-US" sz="4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4304C1-2531-41A7-ACD4-CB361C8D1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/>
              <a:t>Κα</a:t>
            </a:r>
            <a:r>
              <a:rPr lang="en-US" sz="2200" dirty="0" err="1"/>
              <a:t>τά</a:t>
            </a:r>
            <a:r>
              <a:rPr lang="en-US" sz="2200" dirty="0"/>
              <a:t> </a:t>
            </a:r>
            <a:r>
              <a:rPr lang="en-US" sz="2200" dirty="0" err="1"/>
              <a:t>τη</a:t>
            </a:r>
            <a:r>
              <a:rPr lang="en-US" sz="2200" dirty="0"/>
              <a:t> </a:t>
            </a:r>
            <a:r>
              <a:rPr lang="en-US" sz="2200" dirty="0" err="1"/>
              <a:t>διάρκει</a:t>
            </a:r>
            <a:r>
              <a:rPr lang="en-US" sz="2200" dirty="0"/>
              <a:t>α του lockdown ήταν μικρές οι συγκεντρώσεις </a:t>
            </a:r>
            <a:r>
              <a:rPr lang="el-GR" sz="2200" dirty="0"/>
              <a:t>Έκστασι</a:t>
            </a:r>
            <a:r>
              <a:rPr lang="en-US" sz="2200" dirty="0"/>
              <a:t> και </a:t>
            </a:r>
            <a:r>
              <a:rPr lang="el-GR" sz="2200" dirty="0"/>
              <a:t>Κ</a:t>
            </a:r>
            <a:r>
              <a:rPr lang="en-US" sz="2200" dirty="0" err="1"/>
              <a:t>οκ</a:t>
            </a:r>
            <a:r>
              <a:rPr lang="en-US" sz="2200" dirty="0"/>
              <a:t>αΐνης στην Κύπρο, ενώ αντίθετα ήταν </a:t>
            </a:r>
            <a:r>
              <a:rPr lang="en-US" sz="2200" b="1" dirty="0"/>
              <a:t>πολύ μεγάλες </a:t>
            </a:r>
            <a:r>
              <a:rPr lang="en-US" sz="2200" dirty="0"/>
              <a:t>οι συγκεντρώσεις μεθαμφεταμίνης, κυρίως στην Πάφο. </a:t>
            </a:r>
          </a:p>
          <a:p>
            <a:pPr marL="0"/>
            <a:endParaRPr lang="en-US" sz="2200" dirty="0"/>
          </a:p>
          <a:p>
            <a:pPr lvl="1"/>
            <a:r>
              <a:rPr lang="el-GR" sz="2200" b="1" dirty="0">
                <a:solidFill>
                  <a:srgbClr val="FF3300"/>
                </a:solidFill>
              </a:rPr>
              <a:t>Παράγοντας </a:t>
            </a:r>
            <a:r>
              <a:rPr lang="en-US" sz="2200" b="1" dirty="0">
                <a:solidFill>
                  <a:srgbClr val="FF3300"/>
                </a:solidFill>
              </a:rPr>
              <a:t>1</a:t>
            </a:r>
            <a:r>
              <a:rPr lang="en-US" sz="2200" b="1" dirty="0"/>
              <a:t>:  </a:t>
            </a:r>
            <a:r>
              <a:rPr lang="el-GR" sz="2200" dirty="0"/>
              <a:t>Φαίνεται να υ</a:t>
            </a:r>
            <a:r>
              <a:rPr lang="en-US" sz="2200" dirty="0"/>
              <a:t>π</a:t>
            </a:r>
            <a:r>
              <a:rPr lang="en-US" sz="2200" dirty="0" err="1"/>
              <a:t>άρχει</a:t>
            </a:r>
            <a:r>
              <a:rPr lang="en-US" sz="2200" dirty="0"/>
              <a:t> </a:t>
            </a:r>
            <a:r>
              <a:rPr lang="en-US" sz="2200" dirty="0" err="1"/>
              <a:t>μεγάλη</a:t>
            </a:r>
            <a:r>
              <a:rPr lang="en-US" sz="2200" dirty="0"/>
              <a:t> </a:t>
            </a:r>
            <a:r>
              <a:rPr lang="en-US" sz="2200" dirty="0" err="1"/>
              <a:t>δι</a:t>
            </a:r>
            <a:r>
              <a:rPr lang="en-US" sz="2200" dirty="0"/>
              <a:t>αθεσιμότητα μεθαμφεταμίνης στην Κύπρο. </a:t>
            </a:r>
            <a:r>
              <a:rPr lang="en-US" sz="2200" dirty="0" err="1"/>
              <a:t>Ίσως</a:t>
            </a:r>
            <a:r>
              <a:rPr lang="en-US" sz="2200" dirty="0"/>
              <a:t> να μπ</a:t>
            </a:r>
            <a:r>
              <a:rPr lang="en-US" sz="2200" dirty="0" err="1"/>
              <a:t>ορούσ</a:t>
            </a:r>
            <a:r>
              <a:rPr lang="en-US" sz="2200" dirty="0"/>
              <a:t>αμε να πούμε ότι ενδεχομένως να υπάρχουν εργαστήρια παραγωγής μεθαμφεταμίνης (όπως έδειξαν και πρόσφατες επιχειρήσεις της </a:t>
            </a:r>
            <a:r>
              <a:rPr lang="en-US" sz="2200"/>
              <a:t>ΥΚΑΝ), </a:t>
            </a:r>
            <a:r>
              <a:rPr lang="en-US" sz="2200" dirty="0"/>
              <a:t>καθώς, με τα σύνορα κλειστά, η συγκέντρωση στα αστικά λύματα ήταν αρκετά μεγάλη. </a:t>
            </a:r>
            <a:r>
              <a:rPr lang="en-US" sz="2200" dirty="0" err="1"/>
              <a:t>Ενδεχομένως</a:t>
            </a:r>
            <a:r>
              <a:rPr lang="en-US" sz="2200" dirty="0"/>
              <a:t> </a:t>
            </a:r>
            <a:r>
              <a:rPr lang="en-US" sz="2200" dirty="0" err="1"/>
              <a:t>οι</a:t>
            </a:r>
            <a:r>
              <a:rPr lang="en-US" sz="2200" dirty="0"/>
              <a:t> </a:t>
            </a:r>
            <a:r>
              <a:rPr lang="en-US" sz="2200" dirty="0" err="1"/>
              <a:t>διωκτικές</a:t>
            </a:r>
            <a:r>
              <a:rPr lang="en-US" sz="2200" dirty="0"/>
              <a:t> α</a:t>
            </a:r>
            <a:r>
              <a:rPr lang="en-US" sz="2200" dirty="0" err="1"/>
              <a:t>ρχές</a:t>
            </a:r>
            <a:r>
              <a:rPr lang="en-US" sz="2200" dirty="0"/>
              <a:t> να π</a:t>
            </a:r>
            <a:r>
              <a:rPr lang="en-US" sz="2200" dirty="0" err="1"/>
              <a:t>ροσ</a:t>
            </a:r>
            <a:r>
              <a:rPr lang="en-US" sz="2200" dirty="0"/>
              <a:t>ανατολίζονταν κυρίως στην επαρχία της Πάφου για τη συγκεκριμένη ουσία. </a:t>
            </a:r>
          </a:p>
        </p:txBody>
      </p:sp>
    </p:spTree>
    <p:extLst>
      <p:ext uri="{BB962C8B-B14F-4D97-AF65-F5344CB8AC3E}">
        <p14:creationId xmlns:p14="http://schemas.microsoft.com/office/powerpoint/2010/main" val="3655262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A672F3-2503-4275-94D9-85FC70D38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Πιθανοί παράγοντες που επηρεάζουν τα αποτελέσματα</a:t>
            </a:r>
            <a:endParaRPr lang="en-US" sz="4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4304C1-2531-41A7-ACD4-CB361C8D1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685800" marR="0" lvl="1" fontAlgn="auto"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000" b="1" i="0" u="none" strike="noStrike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Παράγοντας</a:t>
            </a: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 2 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: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Με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το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άνοιγμ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α των συνόρων οι χρήστες έκαναν μια απότομη στροφή </a:t>
            </a:r>
            <a:r>
              <a:rPr kumimoji="0" lang="el-GR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στην </a:t>
            </a:r>
            <a:r>
              <a:rPr kumimoji="0" lang="el-GR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Κοκαϊνη</a:t>
            </a:r>
            <a:r>
              <a:rPr kumimoji="0" lang="el-GR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και στο </a:t>
            </a:r>
            <a:r>
              <a:rPr lang="el-GR" sz="2000" dirty="0"/>
              <a:t>Έκστασι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εγκαταλείποντας τη μεθαμφεταμίνη. Η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εμφάνιση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MDMA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στ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α αστικά λύματα είναι ένα φαινόμενο που δεν βλέπαμε τα προηγούμενα χρόνια και ενδεχομένως να σχετίζεται με τη γενικότερη τάση στην Ευρώπη, όπου παρατηρείται υψηλή και  συνεχιζόμενη διαθεσιμότητα δισκίων </a:t>
            </a:r>
            <a:r>
              <a:rPr kumimoji="0" lang="el-GR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Έκστασι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υψηλής περιεκτικότητας και καθαρότητας. </a:t>
            </a:r>
          </a:p>
          <a:p>
            <a:pPr lvl="1"/>
            <a:endParaRPr lang="en-US" sz="2000" dirty="0"/>
          </a:p>
          <a:p>
            <a:pPr lvl="1"/>
            <a:r>
              <a:rPr lang="el-GR" sz="2000" b="1" dirty="0">
                <a:solidFill>
                  <a:srgbClr val="FF3300"/>
                </a:solidFill>
              </a:rPr>
              <a:t>Παράγοντας</a:t>
            </a:r>
            <a:r>
              <a:rPr lang="en-US" sz="2000" b="1" dirty="0">
                <a:solidFill>
                  <a:srgbClr val="FF3300"/>
                </a:solidFill>
              </a:rPr>
              <a:t> 3 </a:t>
            </a:r>
            <a:r>
              <a:rPr lang="en-US" sz="2000" dirty="0"/>
              <a:t>: </a:t>
            </a:r>
            <a:r>
              <a:rPr lang="en-US" sz="2000" dirty="0" err="1"/>
              <a:t>Αυξάνετ</a:t>
            </a:r>
            <a:r>
              <a:rPr lang="en-US" sz="2000" dirty="0"/>
              <a:t>αι κατακόρυφα η χρήση των διεγερτικών την Παρασκευή στη Λευκωσία. </a:t>
            </a:r>
            <a:r>
              <a:rPr lang="en-US" sz="2000" dirty="0" err="1"/>
              <a:t>Το</a:t>
            </a:r>
            <a:r>
              <a:rPr lang="en-US" sz="2000" dirty="0"/>
              <a:t> </a:t>
            </a:r>
            <a:r>
              <a:rPr lang="en-US" sz="2000" dirty="0" err="1"/>
              <a:t>Σά</a:t>
            </a:r>
            <a:r>
              <a:rPr lang="en-US" sz="2000" dirty="0"/>
              <a:t>ββατο, ενώ μειώνονται κατακόρυφα οι συγκεντρώσεις στη Λευκωσία, αυξάνονται ταυτόχρονα στην επαρχία Αμμοχώστου (μετατοπίζονται δηλαδή οι συγκεντρώσεις). </a:t>
            </a:r>
            <a:r>
              <a:rPr lang="el-GR" sz="2000" dirty="0"/>
              <a:t>Θα μπορούσαμε να υποθέσουμε ότι οι χρήστες που χρησιμοποιούν διεγερτικά για ψυχαγωγική χρήση κινούνται κατά το </a:t>
            </a:r>
            <a:r>
              <a:rPr lang="el-GR" sz="2000" dirty="0" err="1"/>
              <a:t>Σαββατοκυρίακο</a:t>
            </a:r>
            <a:r>
              <a:rPr lang="el-GR" sz="2000" dirty="0"/>
              <a:t> σε άλλες επαρχίες.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9902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A672F3-2503-4275-94D9-85FC70D38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Πιθανοί παράγοντες που επηρεάζουν τα αποτελέσματα</a:t>
            </a:r>
            <a:endParaRPr lang="en-US" sz="4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4304C1-2531-41A7-ACD4-CB361C8D1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l-GR" sz="2200" b="1" dirty="0">
                <a:solidFill>
                  <a:srgbClr val="FF3300"/>
                </a:solidFill>
              </a:rPr>
              <a:t>Παράγοντας</a:t>
            </a:r>
            <a:r>
              <a:rPr lang="en-US" sz="2200" b="1" dirty="0">
                <a:solidFill>
                  <a:srgbClr val="FF3300"/>
                </a:solidFill>
              </a:rPr>
              <a:t> </a:t>
            </a:r>
            <a:r>
              <a:rPr lang="el-GR" sz="2200" b="1" dirty="0">
                <a:solidFill>
                  <a:srgbClr val="FF3300"/>
                </a:solidFill>
              </a:rPr>
              <a:t>4</a:t>
            </a:r>
            <a:r>
              <a:rPr lang="en-US" sz="2200" dirty="0"/>
              <a:t>: </a:t>
            </a:r>
            <a:r>
              <a:rPr lang="en-US" sz="2200" dirty="0" err="1"/>
              <a:t>Εν</a:t>
            </a:r>
            <a:r>
              <a:rPr lang="en-US" sz="2200" dirty="0"/>
              <a:t> </a:t>
            </a:r>
            <a:r>
              <a:rPr lang="en-US" sz="2200" dirty="0" err="1"/>
              <a:t>μέσω</a:t>
            </a:r>
            <a:r>
              <a:rPr lang="en-US" sz="2200" dirty="0"/>
              <a:t> </a:t>
            </a:r>
            <a:r>
              <a:rPr lang="en-US" sz="2200" dirty="0" err="1"/>
              <a:t>του</a:t>
            </a:r>
            <a:r>
              <a:rPr lang="en-US" sz="2200" dirty="0"/>
              <a:t> </a:t>
            </a:r>
            <a:r>
              <a:rPr lang="en-US" sz="2200" dirty="0" err="1"/>
              <a:t>κλεισίμ</a:t>
            </a:r>
            <a:r>
              <a:rPr lang="en-US" sz="2200" dirty="0"/>
              <a:t>ατος των συνόρων, μειώθηκαν στο ελάχιστο οι συγκεντρώσεις </a:t>
            </a:r>
            <a:r>
              <a:rPr lang="el-GR" sz="2200" dirty="0"/>
              <a:t>κάνναβης</a:t>
            </a:r>
            <a:r>
              <a:rPr lang="en-US" sz="2200" dirty="0"/>
              <a:t> στα αστικά λύματα</a:t>
            </a:r>
            <a:r>
              <a:rPr lang="el-GR" sz="2200" dirty="0"/>
              <a:t> και ενδεχομένως αυτό να δείχνει ότι η προμήθεια γίνεται κυρίως από αγορές του εξωτερικού. Κατά τη δεύτερη μέτρηση ο</a:t>
            </a:r>
            <a:r>
              <a:rPr kumimoji="0" lang="el-GR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ι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μεγάλες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συγκεντρώσεις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στις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επα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ρχίες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Λευκωσί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ας και Αγίας Νάπας το Σάββατο, υποδηλώνουν ψυχαγωγική χρήση. </a:t>
            </a:r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75678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DFEB015-292A-445E-BB76-E2BBD9275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 fontScale="90000"/>
          </a:bodyPr>
          <a:lstStyle/>
          <a:p>
            <a:pPr lvl="0"/>
            <a:r>
              <a:rPr lang="el-GR" b="1" i="0" baseline="0"/>
              <a:t>Το </a:t>
            </a:r>
            <a:r>
              <a:rPr lang="el-GR" b="1" i="0" baseline="0">
                <a:solidFill>
                  <a:srgbClr val="FF0000"/>
                </a:solidFill>
              </a:rPr>
              <a:t>2021</a:t>
            </a:r>
            <a:r>
              <a:rPr lang="el-GR" b="1" i="0" baseline="0"/>
              <a:t> θα ενισχυθεί η έρευνα:</a:t>
            </a:r>
            <a:br>
              <a:rPr lang="el-GR" b="1" i="0" baseline="0"/>
            </a:br>
            <a:br>
              <a:rPr lang="el-GR" b="1" i="0" baseline="0"/>
            </a:br>
            <a:r>
              <a:rPr lang="el-GR" b="1" i="0" baseline="0">
                <a:solidFill>
                  <a:srgbClr val="FF0000"/>
                </a:solidFill>
              </a:rPr>
              <a:t>+ </a:t>
            </a:r>
            <a:r>
              <a:rPr lang="el-GR" b="1" i="0" baseline="0"/>
              <a:t>4 μετρήσεις</a:t>
            </a:r>
            <a:br>
              <a:rPr lang="el-GR" b="1" i="0" baseline="0">
                <a:solidFill>
                  <a:srgbClr val="FF0000"/>
                </a:solidFill>
              </a:rPr>
            </a:br>
            <a:br>
              <a:rPr lang="el-GR" b="1" i="0" baseline="0">
                <a:solidFill>
                  <a:srgbClr val="FF0000"/>
                </a:solidFill>
              </a:rPr>
            </a:br>
            <a:r>
              <a:rPr lang="el-GR" b="1" i="0" baseline="0">
                <a:solidFill>
                  <a:srgbClr val="FF0000"/>
                </a:solidFill>
              </a:rPr>
              <a:t>+</a:t>
            </a:r>
            <a:r>
              <a:rPr lang="en-US" b="1" i="0" baseline="0">
                <a:solidFill>
                  <a:srgbClr val="FF0000"/>
                </a:solidFill>
              </a:rPr>
              <a:t> </a:t>
            </a:r>
            <a:r>
              <a:rPr lang="el-GR" b="1" i="0" baseline="0"/>
              <a:t>ουσίες /μεταβολίτες </a:t>
            </a:r>
            <a:br>
              <a:rPr lang="en-US">
                <a:solidFill>
                  <a:srgbClr val="FF0000"/>
                </a:solidFill>
              </a:rPr>
            </a:br>
            <a:endParaRPr lang="el-CY" sz="5400" dirty="0"/>
          </a:p>
        </p:txBody>
      </p:sp>
      <p:graphicFrame>
        <p:nvGraphicFramePr>
          <p:cNvPr id="42" name="Content Placeholder 3">
            <a:extLst>
              <a:ext uri="{FF2B5EF4-FFF2-40B4-BE49-F238E27FC236}">
                <a16:creationId xmlns:a16="http://schemas.microsoft.com/office/drawing/2014/main" id="{145606F3-288E-4884-A611-DECDF30BBD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31600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0493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5D20C-9C28-420B-8D64-CB2D59860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11" y="596200"/>
            <a:ext cx="7094046" cy="19191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857250" indent="-857250"/>
            <a:r>
              <a:rPr lang="el-GR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Αναμόρφωση Πολιτικών &amp; Αντιμετώπιση του Φαινομένου της </a:t>
            </a:r>
            <a:r>
              <a:rPr lang="el-GR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Ουσιοεξάρτησης</a:t>
            </a:r>
            <a:r>
              <a:rPr lang="el-GR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lang="en-US" sz="4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2A3B5BF-BEDA-4143-A839-ED0BAA05E3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8366091"/>
              </p:ext>
            </p:extLst>
          </p:nvPr>
        </p:nvGraphicFramePr>
        <p:xfrm>
          <a:off x="0" y="2658359"/>
          <a:ext cx="11557262" cy="4626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5D2F9F1-4CAB-4F21-A288-3530F212CA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7588" y="144801"/>
            <a:ext cx="3451122" cy="244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E0CC5F-5F85-4748-878F-D9A599960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Σας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Ευχ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αριστώ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04F23C-A4DA-40D1-AE8D-77C64747247F}"/>
              </a:ext>
            </a:extLst>
          </p:cNvPr>
          <p:cNvSpPr txBox="1"/>
          <p:nvPr/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1"/>
              <a:t>Δρ. Χρίστος Μηνά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1"/>
              <a:t>Πρόεδρος ΑΑΕΚ</a:t>
            </a:r>
            <a:endParaRPr lang="en-US" sz="22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4664F8-BBDB-452E-B8F3-71A64DAED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8076"/>
            <a:ext cx="2627604" cy="1889924"/>
          </a:xfrm>
          <a:prstGeom prst="rect">
            <a:avLst/>
          </a:prstGeom>
        </p:spPr>
      </p:pic>
      <p:pic>
        <p:nvPicPr>
          <p:cNvPr id="1026" name="Picture 2" descr="The Science Behind the Rainbow - Learning Liftoff">
            <a:extLst>
              <a:ext uri="{FF2B5EF4-FFF2-40B4-BE49-F238E27FC236}">
                <a16:creationId xmlns:a16="http://schemas.microsoft.com/office/drawing/2014/main" id="{1A5A281B-504A-4B60-B5CD-7ED9A3BE4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40" y="0"/>
            <a:ext cx="7839915" cy="6858000"/>
          </a:xfrm>
          <a:prstGeom prst="rect">
            <a:avLst/>
          </a:prstGeom>
          <a:gradFill>
            <a:gsLst>
              <a:gs pos="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54333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6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6246C-2DC0-486C-B24A-674F9E401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anchor="b">
            <a:normAutofit/>
          </a:bodyPr>
          <a:lstStyle/>
          <a:p>
            <a:br>
              <a:rPr lang="el-GR" sz="5100" b="1" dirty="0"/>
            </a:br>
            <a:r>
              <a:rPr lang="el-GR" sz="5100" b="1" dirty="0"/>
              <a:t>Συγκεντρώσεις </a:t>
            </a:r>
            <a:r>
              <a:rPr lang="el-GR" sz="5100" b="1" dirty="0">
                <a:solidFill>
                  <a:srgbClr val="FF3300"/>
                </a:solidFill>
              </a:rPr>
              <a:t>Διεγερτικών</a:t>
            </a:r>
            <a:r>
              <a:rPr lang="el-GR" sz="5100" b="1" dirty="0"/>
              <a:t> στα Αστικά Λύματα της Κύπρου κατά το </a:t>
            </a:r>
            <a:r>
              <a:rPr lang="el-GR" sz="5100" b="1" dirty="0">
                <a:solidFill>
                  <a:srgbClr val="FF3300"/>
                </a:solidFill>
              </a:rPr>
              <a:t>2020</a:t>
            </a:r>
            <a:br>
              <a:rPr lang="el-GR" sz="5100" b="1" dirty="0"/>
            </a:br>
            <a:r>
              <a:rPr lang="en-US" sz="5100" b="1" dirty="0"/>
              <a:t>&amp; </a:t>
            </a:r>
            <a:br>
              <a:rPr lang="el-GR" sz="5100" b="1" dirty="0"/>
            </a:br>
            <a:r>
              <a:rPr lang="el-GR" sz="5100" b="1" dirty="0"/>
              <a:t>Σύγκριση με προηγούμενα έτη</a:t>
            </a:r>
            <a:endParaRPr lang="en-US" sz="5100" b="1" dirty="0"/>
          </a:p>
        </p:txBody>
      </p:sp>
      <p:sp>
        <p:nvSpPr>
          <p:cNvPr id="55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4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88C88-6441-4A2B-8D76-87E5BA6CF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811" y="1573586"/>
            <a:ext cx="9122584" cy="1325563"/>
          </a:xfrm>
        </p:spPr>
        <p:txBody>
          <a:bodyPr>
            <a:normAutofit/>
          </a:bodyPr>
          <a:lstStyle/>
          <a:p>
            <a:r>
              <a:rPr lang="el-GR" b="1" dirty="0" err="1"/>
              <a:t>Βενζοϋλεκγονίνη</a:t>
            </a:r>
            <a:r>
              <a:rPr lang="el-GR" b="1" dirty="0"/>
              <a:t> (</a:t>
            </a:r>
            <a:r>
              <a:rPr lang="el-GR" b="1" dirty="0" err="1"/>
              <a:t>Βιοδείκτης</a:t>
            </a:r>
            <a:r>
              <a:rPr lang="el-GR" b="1" dirty="0"/>
              <a:t> </a:t>
            </a:r>
            <a:r>
              <a:rPr lang="el-GR" b="1" dirty="0" err="1"/>
              <a:t>Κοκαϊνης</a:t>
            </a:r>
            <a:r>
              <a:rPr lang="el-GR" b="1" dirty="0"/>
              <a:t>)</a:t>
            </a:r>
            <a:endParaRPr lang="el-CY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07465-E7F4-4F87-AC29-D968A6EB5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811" y="3060017"/>
            <a:ext cx="6066118" cy="2438546"/>
          </a:xfrm>
        </p:spPr>
        <p:txBody>
          <a:bodyPr>
            <a:normAutofit/>
          </a:bodyPr>
          <a:lstStyle/>
          <a:p>
            <a:r>
              <a:rPr lang="el-GR" sz="2000" b="1" dirty="0">
                <a:solidFill>
                  <a:srgbClr val="FF3300"/>
                </a:solidFill>
              </a:rPr>
              <a:t>1</a:t>
            </a:r>
            <a:r>
              <a:rPr lang="el-GR" sz="2000" b="1" baseline="30000" dirty="0">
                <a:solidFill>
                  <a:srgbClr val="FF3300"/>
                </a:solidFill>
              </a:rPr>
              <a:t>η</a:t>
            </a:r>
            <a:r>
              <a:rPr lang="el-GR" sz="2000" b="1" dirty="0">
                <a:solidFill>
                  <a:srgbClr val="FF3300"/>
                </a:solidFill>
              </a:rPr>
              <a:t> μέτρηση: </a:t>
            </a:r>
            <a:r>
              <a:rPr lang="el-GR" sz="2000" dirty="0"/>
              <a:t>Η χρήση Κοκαΐνης </a:t>
            </a:r>
            <a:r>
              <a:rPr lang="el-GR" sz="2000" u="sng" dirty="0"/>
              <a:t>κατά τη διάρκεια του </a:t>
            </a:r>
            <a:r>
              <a:rPr lang="en-US" sz="2000" u="sng" dirty="0"/>
              <a:t>Lockdown </a:t>
            </a:r>
            <a:r>
              <a:rPr lang="el-GR" sz="2000" dirty="0"/>
              <a:t>ήταν σε πολύ χαμηλά επίπεδα. </a:t>
            </a:r>
          </a:p>
          <a:p>
            <a:r>
              <a:rPr lang="el-GR" sz="2000" b="1" dirty="0">
                <a:solidFill>
                  <a:srgbClr val="FF3300"/>
                </a:solidFill>
              </a:rPr>
              <a:t>2</a:t>
            </a:r>
            <a:r>
              <a:rPr lang="el-GR" sz="2000" b="1" baseline="30000" dirty="0">
                <a:solidFill>
                  <a:srgbClr val="FF3300"/>
                </a:solidFill>
              </a:rPr>
              <a:t>η</a:t>
            </a:r>
            <a:r>
              <a:rPr lang="el-GR" sz="2000" b="1" dirty="0">
                <a:solidFill>
                  <a:srgbClr val="FF3300"/>
                </a:solidFill>
              </a:rPr>
              <a:t> μέτρηση</a:t>
            </a:r>
            <a:r>
              <a:rPr lang="el-GR" sz="2000" b="1" dirty="0"/>
              <a:t>: </a:t>
            </a:r>
            <a:r>
              <a:rPr lang="el-GR" sz="2000" dirty="0"/>
              <a:t>Μετά το </a:t>
            </a:r>
            <a:r>
              <a:rPr lang="en-US" sz="2000" dirty="0"/>
              <a:t>Lockdown</a:t>
            </a:r>
            <a:r>
              <a:rPr lang="el-GR" sz="2000" dirty="0"/>
              <a:t>,</a:t>
            </a:r>
            <a:r>
              <a:rPr lang="en-US" sz="2000" dirty="0"/>
              <a:t> </a:t>
            </a:r>
            <a:r>
              <a:rPr lang="el-GR" sz="2000" dirty="0"/>
              <a:t>αυξήθηκε σημαντικά σε κάποιες πόλεις. </a:t>
            </a:r>
          </a:p>
          <a:p>
            <a:r>
              <a:rPr lang="el-GR" sz="2000" b="1" dirty="0">
                <a:solidFill>
                  <a:srgbClr val="FF3300"/>
                </a:solidFill>
              </a:rPr>
              <a:t>Σε σύγκριση με τα προηγούμενα χρόνια: </a:t>
            </a:r>
            <a:r>
              <a:rPr lang="el-GR" sz="2000" dirty="0"/>
              <a:t>Παρουσιάστηκε σημαντική αύξηση στη Λευκωσία.</a:t>
            </a:r>
            <a:endParaRPr lang="el-CY" sz="2000" dirty="0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A9616D99-AEFB-4C95-84EF-5DEC698D9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D0F97023-F626-4FC5-8C2D-753B5C7F4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438068-9D62-4AA1-BE6A-CD15BD8B5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962" y="3471163"/>
            <a:ext cx="2542433" cy="163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37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7" name="Chart 16">
                <a:extLst>
                  <a:ext uri="{FF2B5EF4-FFF2-40B4-BE49-F238E27FC236}">
                    <a16:creationId xmlns:a16="http://schemas.microsoft.com/office/drawing/2014/main" id="{C737C82E-DC9B-403A-A2B7-13AFC821063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928288051"/>
                  </p:ext>
                </p:extLst>
              </p:nvPr>
            </p:nvGraphicFramePr>
            <p:xfrm>
              <a:off x="238255" y="-2"/>
              <a:ext cx="5434576" cy="505139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7" name="Chart 16">
                <a:extLst>
                  <a:ext uri="{FF2B5EF4-FFF2-40B4-BE49-F238E27FC236}">
                    <a16:creationId xmlns:a16="http://schemas.microsoft.com/office/drawing/2014/main" id="{C737C82E-DC9B-403A-A2B7-13AFC821063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8255" y="-2"/>
                <a:ext cx="5434576" cy="5051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8" name="Chart 17">
                <a:extLst>
                  <a:ext uri="{FF2B5EF4-FFF2-40B4-BE49-F238E27FC236}">
                    <a16:creationId xmlns:a16="http://schemas.microsoft.com/office/drawing/2014/main" id="{289E5FC0-11B4-4E8D-B096-1EFBB678F5A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106948018"/>
                  </p:ext>
                </p:extLst>
              </p:nvPr>
            </p:nvGraphicFramePr>
            <p:xfrm>
              <a:off x="6152227" y="61587"/>
              <a:ext cx="5628442" cy="528776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18" name="Chart 17">
                <a:extLst>
                  <a:ext uri="{FF2B5EF4-FFF2-40B4-BE49-F238E27FC236}">
                    <a16:creationId xmlns:a16="http://schemas.microsoft.com/office/drawing/2014/main" id="{289E5FC0-11B4-4E8D-B096-1EFBB678F5A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52227" y="61587"/>
                <a:ext cx="5628442" cy="5287763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52072FA-6807-4C57-89EF-A80B85081FA1}"/>
              </a:ext>
            </a:extLst>
          </p:cNvPr>
          <p:cNvCxnSpPr>
            <a:cxnSpLocks/>
          </p:cNvCxnSpPr>
          <p:nvPr/>
        </p:nvCxnSpPr>
        <p:spPr>
          <a:xfrm>
            <a:off x="5912528" y="0"/>
            <a:ext cx="0" cy="6929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12078B5-C833-419F-9ED5-AFFBF54C8B11}"/>
              </a:ext>
            </a:extLst>
          </p:cNvPr>
          <p:cNvSpPr txBox="1"/>
          <p:nvPr/>
        </p:nvSpPr>
        <p:spPr>
          <a:xfrm>
            <a:off x="238255" y="5349351"/>
            <a:ext cx="5513144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l-GR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μέτρηση: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 χρήση κοκαΐνης </a:t>
            </a:r>
            <a:r>
              <a:rPr kumimoji="0" lang="el-GR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κατά τη διάρκεια του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Lockdown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ήταν σε πολύ χαμηλά επίπεδα.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7FAA7E-E7E1-47EE-B60C-CE64285873AF}"/>
              </a:ext>
            </a:extLst>
          </p:cNvPr>
          <p:cNvSpPr txBox="1"/>
          <p:nvPr/>
        </p:nvSpPr>
        <p:spPr>
          <a:xfrm>
            <a:off x="6479370" y="5411495"/>
            <a:ext cx="5579577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l-GR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μέτρηση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l-GR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Μετά το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Lockdown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αυξήθηκε σημαντικά στη Λευκωσία και Αγία Νάπα.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57759AF-E73D-460A-AACD-4458102357F4}"/>
              </a:ext>
            </a:extLst>
          </p:cNvPr>
          <p:cNvSpPr/>
          <p:nvPr/>
        </p:nvSpPr>
        <p:spPr>
          <a:xfrm>
            <a:off x="7368466" y="905522"/>
            <a:ext cx="896645" cy="6835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904571E-7D29-45C0-836C-80E21D087247}"/>
              </a:ext>
            </a:extLst>
          </p:cNvPr>
          <p:cNvSpPr/>
          <p:nvPr/>
        </p:nvSpPr>
        <p:spPr>
          <a:xfrm>
            <a:off x="8265111" y="2183904"/>
            <a:ext cx="896645" cy="6835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E2126A0-CBA3-4B8C-8AF0-A87348D9BB27}"/>
              </a:ext>
            </a:extLst>
          </p:cNvPr>
          <p:cNvSpPr/>
          <p:nvPr/>
        </p:nvSpPr>
        <p:spPr>
          <a:xfrm>
            <a:off x="10826317" y="2203414"/>
            <a:ext cx="896645" cy="6835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956879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9BDD24-7804-48AF-84D7-B521FDAE9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38" y="66675"/>
            <a:ext cx="3932237" cy="1600200"/>
          </a:xfrm>
        </p:spPr>
        <p:txBody>
          <a:bodyPr>
            <a:normAutofit/>
          </a:bodyPr>
          <a:lstStyle/>
          <a:p>
            <a:r>
              <a:rPr lang="el-GR" sz="4800" b="1" dirty="0">
                <a:solidFill>
                  <a:srgbClr val="FF0000"/>
                </a:solidFill>
              </a:rPr>
              <a:t>Πότε Αυξήθηκε; </a:t>
            </a:r>
            <a:endParaRPr lang="el-CY" sz="48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BB7E35E-83D5-4BA9-BC99-5F9E322A2F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655122"/>
              </p:ext>
            </p:extLst>
          </p:nvPr>
        </p:nvGraphicFramePr>
        <p:xfrm>
          <a:off x="4143374" y="28575"/>
          <a:ext cx="7877174" cy="6486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4FC3FC-AC73-48C6-97BA-62F34C9A9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1137" y="1866900"/>
            <a:ext cx="3932237" cy="3811588"/>
          </a:xfrm>
        </p:spPr>
        <p:txBody>
          <a:bodyPr/>
          <a:lstStyle/>
          <a:p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Μετά το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Lockdown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αυξήθηκε στη Λευκωσία και Αγία Νάπα, κυρίως κατά το </a:t>
            </a:r>
            <a:r>
              <a:rPr kumimoji="0" lang="el-G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Σαββατοκυρίακο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lang="el-GR" sz="2800" dirty="0">
                <a:solidFill>
                  <a:srgbClr val="FF0000"/>
                </a:solidFill>
                <a:latin typeface="Calibri" panose="020F0502020204030204"/>
              </a:rPr>
              <a:t>Ψυχαγωγική Χρήση!</a:t>
            </a:r>
            <a:endParaRPr lang="el-C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027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4C9E2-2C6A-4CA1-A356-D47827461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852574" cy="171907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Τα π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ροηγούμεν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 έτη; </a:t>
            </a:r>
            <a:endParaRPr lang="en-US" sz="4800" kern="1200" dirty="0">
              <a:solidFill>
                <a:srgbClr val="FF33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BCE5DB-12FE-4244-A755-ACCE17402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Οι</a:t>
            </a:r>
            <a:r>
              <a:rPr lang="en-US" sz="2200" dirty="0"/>
              <a:t> π</a:t>
            </a:r>
            <a:r>
              <a:rPr lang="en-US" sz="2200" dirty="0" err="1"/>
              <a:t>ιο</a:t>
            </a:r>
            <a:r>
              <a:rPr lang="en-US" sz="2200" dirty="0"/>
              <a:t> </a:t>
            </a:r>
            <a:r>
              <a:rPr lang="en-US" sz="2200" dirty="0" err="1"/>
              <a:t>υψηλές</a:t>
            </a:r>
            <a:r>
              <a:rPr lang="en-US" sz="2200" dirty="0"/>
              <a:t> </a:t>
            </a:r>
            <a:r>
              <a:rPr lang="en-US" sz="2200" dirty="0" err="1"/>
              <a:t>συγκεντρώσεις</a:t>
            </a:r>
            <a:r>
              <a:rPr lang="en-US" sz="2200" dirty="0"/>
              <a:t> </a:t>
            </a:r>
            <a:r>
              <a:rPr lang="en-US" sz="2200" dirty="0" err="1"/>
              <a:t>κοκ</a:t>
            </a:r>
            <a:r>
              <a:rPr lang="en-US" sz="2200" dirty="0"/>
              <a:t>αΐνης αναφέθηκαν το 2018 στην Αγία Νάπα.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Πα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ρουσιάστηκε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σημ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αντική αύξηση στη Λευκωσία κατά το 2020 (μετά το Lockdown). </a:t>
            </a:r>
            <a:endParaRPr lang="en-US" sz="2200" dirty="0"/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04BA21D-2617-496A-948A-78C51B72C4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7706900"/>
              </p:ext>
            </p:extLst>
          </p:nvPr>
        </p:nvGraphicFramePr>
        <p:xfrm>
          <a:off x="4634756" y="183823"/>
          <a:ext cx="7317745" cy="6674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0272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88C88-6441-4A2B-8D76-87E5BA6CF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811" y="1573586"/>
            <a:ext cx="9122584" cy="1325563"/>
          </a:xfrm>
        </p:spPr>
        <p:txBody>
          <a:bodyPr>
            <a:normAutofit/>
          </a:bodyPr>
          <a:lstStyle/>
          <a:p>
            <a:r>
              <a:rPr lang="el-GR" b="1" dirty="0" err="1"/>
              <a:t>Μεθαμφεταμίνη</a:t>
            </a:r>
            <a:endParaRPr lang="el-CY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07465-E7F4-4F87-AC29-D968A6EB5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811" y="3060017"/>
            <a:ext cx="6066118" cy="2438546"/>
          </a:xfrm>
        </p:spPr>
        <p:txBody>
          <a:bodyPr>
            <a:normAutofit/>
          </a:bodyPr>
          <a:lstStyle/>
          <a:p>
            <a:r>
              <a:rPr lang="el-GR" sz="1900" b="1" dirty="0">
                <a:solidFill>
                  <a:srgbClr val="FF3300"/>
                </a:solidFill>
              </a:rPr>
              <a:t>1</a:t>
            </a:r>
            <a:r>
              <a:rPr lang="el-GR" sz="1900" b="1" baseline="30000" dirty="0">
                <a:solidFill>
                  <a:srgbClr val="FF3300"/>
                </a:solidFill>
              </a:rPr>
              <a:t>η</a:t>
            </a:r>
            <a:r>
              <a:rPr lang="el-GR" sz="1900" b="1" dirty="0">
                <a:solidFill>
                  <a:srgbClr val="FF3300"/>
                </a:solidFill>
              </a:rPr>
              <a:t> μέτρηση: </a:t>
            </a:r>
            <a:r>
              <a:rPr lang="el-GR" sz="1900" dirty="0"/>
              <a:t>Οι συγκεντρώσεις </a:t>
            </a:r>
            <a:r>
              <a:rPr lang="el-GR" sz="1900" dirty="0" err="1"/>
              <a:t>μεθαμφεταμίνης</a:t>
            </a:r>
            <a:r>
              <a:rPr lang="el-GR" sz="1900" dirty="0"/>
              <a:t> </a:t>
            </a:r>
            <a:r>
              <a:rPr lang="el-GR" sz="1900" u="sng" dirty="0"/>
              <a:t>κατά τη διάρκεια του </a:t>
            </a:r>
            <a:r>
              <a:rPr lang="en-US" sz="1900" u="sng" dirty="0"/>
              <a:t>Lockdown </a:t>
            </a:r>
            <a:r>
              <a:rPr lang="el-GR" sz="1900" dirty="0"/>
              <a:t>ήταν πολύ υψηλές σε κάποιες πόλεις! </a:t>
            </a:r>
            <a:endParaRPr lang="el-GR" sz="1900" dirty="0">
              <a:highlight>
                <a:srgbClr val="FFFF00"/>
              </a:highlight>
            </a:endParaRPr>
          </a:p>
          <a:p>
            <a:r>
              <a:rPr lang="el-GR" sz="1900" b="1" dirty="0">
                <a:solidFill>
                  <a:srgbClr val="FF3300"/>
                </a:solidFill>
              </a:rPr>
              <a:t>2</a:t>
            </a:r>
            <a:r>
              <a:rPr lang="el-GR" sz="1900" b="1" baseline="30000" dirty="0">
                <a:solidFill>
                  <a:srgbClr val="FF3300"/>
                </a:solidFill>
              </a:rPr>
              <a:t>η</a:t>
            </a:r>
            <a:r>
              <a:rPr lang="el-GR" sz="1900" b="1" dirty="0">
                <a:solidFill>
                  <a:srgbClr val="FF3300"/>
                </a:solidFill>
              </a:rPr>
              <a:t> μέτρηση: </a:t>
            </a:r>
            <a:r>
              <a:rPr lang="el-GR" sz="1900" dirty="0"/>
              <a:t>Μετά το </a:t>
            </a:r>
            <a:r>
              <a:rPr lang="en-US" sz="1900" dirty="0"/>
              <a:t>Lockdown</a:t>
            </a:r>
            <a:r>
              <a:rPr lang="el-GR" sz="1900" dirty="0"/>
              <a:t>,</a:t>
            </a:r>
            <a:r>
              <a:rPr lang="en-US" sz="1900" dirty="0"/>
              <a:t> </a:t>
            </a:r>
            <a:r>
              <a:rPr lang="el-GR" sz="1900" dirty="0"/>
              <a:t>μειώθηκε η συγκέντρωση </a:t>
            </a:r>
            <a:r>
              <a:rPr lang="el-GR" sz="1900" dirty="0" err="1"/>
              <a:t>μεθαμφεταμίνης</a:t>
            </a:r>
            <a:r>
              <a:rPr lang="el-GR" sz="1900" dirty="0"/>
              <a:t> σε όλες τις πόλεις. </a:t>
            </a:r>
          </a:p>
          <a:p>
            <a:r>
              <a:rPr lang="el-GR" sz="1900" b="1" dirty="0">
                <a:solidFill>
                  <a:srgbClr val="FF3300"/>
                </a:solidFill>
              </a:rPr>
              <a:t>Σε σύγκριση με τα προηγούμενα χρόνια: </a:t>
            </a:r>
            <a:r>
              <a:rPr lang="el-GR" sz="1900" dirty="0"/>
              <a:t>Παρουσιάστηκε μείωση της </a:t>
            </a:r>
            <a:r>
              <a:rPr lang="el-GR" sz="1900" dirty="0" err="1"/>
              <a:t>μεθαμφεταμίνης</a:t>
            </a:r>
            <a:r>
              <a:rPr lang="el-GR" sz="1900" dirty="0"/>
              <a:t> σε κάποιες πόλεις. </a:t>
            </a:r>
            <a:endParaRPr lang="el-CY" sz="1900" dirty="0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9616D99-AEFB-4C95-84EF-5DEC698D9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D0F97023-F626-4FC5-8C2D-753B5C7F4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Picture 5" descr="A close - up of a logo&#10;&#10;Description automatically generated with medium confidence">
            <a:extLst>
              <a:ext uri="{FF2B5EF4-FFF2-40B4-BE49-F238E27FC236}">
                <a16:creationId xmlns:a16="http://schemas.microsoft.com/office/drawing/2014/main" id="{2EDA9ECF-A37F-44C1-93D1-F6882AC4A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962" y="3649787"/>
            <a:ext cx="2542433" cy="127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53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F03600E6-FEDA-4678-94FF-6F90BD9056C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14409615"/>
                  </p:ext>
                </p:extLst>
              </p:nvPr>
            </p:nvGraphicFramePr>
            <p:xfrm>
              <a:off x="238125" y="335132"/>
              <a:ext cx="5187611" cy="456534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Chart 4">
                <a:extLst>
                  <a:ext uri="{FF2B5EF4-FFF2-40B4-BE49-F238E27FC236}">
                    <a16:creationId xmlns:a16="http://schemas.microsoft.com/office/drawing/2014/main" id="{F03600E6-FEDA-4678-94FF-6F90BD9056C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8125" y="335132"/>
                <a:ext cx="5187611" cy="4565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E3E7E078-E610-4CC6-BA3D-9F391400004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56224541"/>
                  </p:ext>
                </p:extLst>
              </p:nvPr>
            </p:nvGraphicFramePr>
            <p:xfrm>
              <a:off x="6375645" y="335131"/>
              <a:ext cx="4890117" cy="456534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E3E7E078-E610-4CC6-BA3D-9F391400004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75645" y="335131"/>
                <a:ext cx="4890117" cy="4565343"/>
              </a:xfrm>
              <a:prstGeom prst="rect">
                <a:avLst/>
              </a:prstGeom>
            </p:spPr>
          </p:pic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40EA17-04D8-4F33-B593-1C395716A886}"/>
              </a:ext>
            </a:extLst>
          </p:cNvPr>
          <p:cNvCxnSpPr/>
          <p:nvPr/>
        </p:nvCxnSpPr>
        <p:spPr>
          <a:xfrm>
            <a:off x="5877017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995845E-EFEA-4D0F-BC45-B4B0C30D5EE9}"/>
              </a:ext>
            </a:extLst>
          </p:cNvPr>
          <p:cNvSpPr txBox="1"/>
          <p:nvPr/>
        </p:nvSpPr>
        <p:spPr>
          <a:xfrm>
            <a:off x="15119" y="4900474"/>
            <a:ext cx="58618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l-GR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μέτρηση: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Οι συγκεντρώσεις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μεθαμφεταμίνης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κατά τη διάρκεια του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Lockdown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ήταν πολύ υψηλές στην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Πάφο! </a:t>
            </a:r>
            <a:r>
              <a:rPr kumimoji="0" lang="el-GR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Λάρνακα &amp; Αγία Νάπα, επίσης παρουσίασαν συγκεντρώσεις.</a:t>
            </a:r>
            <a:endParaRPr lang="el-CY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F714D57-F6A9-4606-ACD5-CC787238EF34}"/>
              </a:ext>
            </a:extLst>
          </p:cNvPr>
          <p:cNvSpPr/>
          <p:nvPr/>
        </p:nvSpPr>
        <p:spPr>
          <a:xfrm>
            <a:off x="3723627" y="858359"/>
            <a:ext cx="896645" cy="6835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CY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5B4E01-B904-494E-9A43-5313BD54E30E}"/>
              </a:ext>
            </a:extLst>
          </p:cNvPr>
          <p:cNvSpPr txBox="1"/>
          <p:nvPr/>
        </p:nvSpPr>
        <p:spPr>
          <a:xfrm>
            <a:off x="6124484" y="4900474"/>
            <a:ext cx="61293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l-GR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μέτρηση: </a:t>
            </a:r>
            <a:r>
              <a:rPr lang="el-GR" sz="2400" dirty="0"/>
              <a:t>Μετά το </a:t>
            </a:r>
            <a:r>
              <a:rPr lang="el-GR" sz="2400" dirty="0" err="1"/>
              <a:t>Lockdown</a:t>
            </a:r>
            <a:r>
              <a:rPr lang="el-GR" sz="2400" dirty="0"/>
              <a:t>, μειώθηκε η συγκέντρωση </a:t>
            </a:r>
            <a:r>
              <a:rPr lang="el-GR" sz="2400" dirty="0" err="1"/>
              <a:t>μεθαμφεταμίνης</a:t>
            </a:r>
            <a:r>
              <a:rPr lang="el-GR" sz="2400" dirty="0"/>
              <a:t> σε όλες τις πόλεις. </a:t>
            </a:r>
          </a:p>
        </p:txBody>
      </p:sp>
    </p:spTree>
    <p:extLst>
      <p:ext uri="{BB962C8B-B14F-4D97-AF65-F5344CB8AC3E}">
        <p14:creationId xmlns:p14="http://schemas.microsoft.com/office/powerpoint/2010/main" val="2041518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977</TotalTime>
  <Words>1312</Words>
  <Application>Microsoft Office PowerPoint</Application>
  <PresentationFormat>Widescreen</PresentationFormat>
  <Paragraphs>157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Μετρήσεις   &amp;  Ουσίες που μελετήθηκαν  2020</vt:lpstr>
      <vt:lpstr> Συγκεντρώσεις Διεγερτικών στα Αστικά Λύματα της Κύπρου κατά το 2020 &amp;  Σύγκριση με προηγούμενα έτη</vt:lpstr>
      <vt:lpstr>Βενζοϋλεκγονίνη (Βιοδείκτης Κοκαϊνης)</vt:lpstr>
      <vt:lpstr>PowerPoint Presentation</vt:lpstr>
      <vt:lpstr>Πότε Αυξήθηκε; </vt:lpstr>
      <vt:lpstr>Τα προηγούμενα έτη; </vt:lpstr>
      <vt:lpstr>Μεθαμφεταμίνη</vt:lpstr>
      <vt:lpstr>PowerPoint Presentation</vt:lpstr>
      <vt:lpstr>Πότε Αυξήθηκε; </vt:lpstr>
      <vt:lpstr>Τα προηγούμενα έτη; </vt:lpstr>
      <vt:lpstr>Έκστασι (MDMA)</vt:lpstr>
      <vt:lpstr>PowerPoint Presentation</vt:lpstr>
      <vt:lpstr>Πότε Αυξήθηκε; </vt:lpstr>
      <vt:lpstr>Τα προηγούμενα έτη; </vt:lpstr>
      <vt:lpstr>Κάνναβη</vt:lpstr>
      <vt:lpstr>PowerPoint Presentation</vt:lpstr>
      <vt:lpstr>Πότε Αυξήθηκε; </vt:lpstr>
      <vt:lpstr>Τα προηγούμενα έτη; </vt:lpstr>
      <vt:lpstr>Πιθανοί παράγοντες που επηρεάζουν τα αποτελέσματα</vt:lpstr>
      <vt:lpstr>Πιθανοί παράγοντες που επηρεάζουν τα αποτελέσματα</vt:lpstr>
      <vt:lpstr>Πιθανοί παράγοντες που επηρεάζουν τα αποτελέσματα</vt:lpstr>
      <vt:lpstr>Πιθανοί παράγοντες που επηρεάζουν τα αποτελέσματα</vt:lpstr>
      <vt:lpstr>Το 2021 θα ενισχυθεί η έρευνα:  + 4 μετρήσεις  + ουσίες /μεταβολίτες  </vt:lpstr>
      <vt:lpstr>Αναμόρφωση Πολιτικών &amp; Αντιμετώπιση του Φαινομένου της Ουσιοεξάρτησης </vt:lpstr>
      <vt:lpstr>Σας Ευχαριστώ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Savvidou</dc:creator>
  <cp:lastModifiedBy>Maria Savvidou</cp:lastModifiedBy>
  <cp:revision>75</cp:revision>
  <dcterms:created xsi:type="dcterms:W3CDTF">2021-02-02T14:07:12Z</dcterms:created>
  <dcterms:modified xsi:type="dcterms:W3CDTF">2021-06-09T05:33:50Z</dcterms:modified>
</cp:coreProperties>
</file>